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handoutMasterIdLst>
    <p:handoutMasterId r:id="rId31"/>
  </p:handoutMasterIdLst>
  <p:sldIdLst>
    <p:sldId id="256" r:id="rId2"/>
    <p:sldId id="278" r:id="rId3"/>
    <p:sldId id="266" r:id="rId4"/>
    <p:sldId id="261" r:id="rId5"/>
    <p:sldId id="275" r:id="rId6"/>
    <p:sldId id="262" r:id="rId7"/>
    <p:sldId id="276" r:id="rId8"/>
    <p:sldId id="292" r:id="rId9"/>
    <p:sldId id="312" r:id="rId10"/>
    <p:sldId id="303" r:id="rId11"/>
    <p:sldId id="273" r:id="rId12"/>
    <p:sldId id="297" r:id="rId13"/>
    <p:sldId id="296" r:id="rId14"/>
    <p:sldId id="290" r:id="rId15"/>
    <p:sldId id="302" r:id="rId16"/>
    <p:sldId id="301" r:id="rId17"/>
    <p:sldId id="306" r:id="rId18"/>
    <p:sldId id="304" r:id="rId19"/>
    <p:sldId id="289" r:id="rId20"/>
    <p:sldId id="269" r:id="rId21"/>
    <p:sldId id="307" r:id="rId22"/>
    <p:sldId id="308" r:id="rId23"/>
    <p:sldId id="311" r:id="rId24"/>
    <p:sldId id="309" r:id="rId25"/>
    <p:sldId id="310" r:id="rId26"/>
    <p:sldId id="294" r:id="rId27"/>
    <p:sldId id="295" r:id="rId28"/>
    <p:sldId id="270" r:id="rId29"/>
  </p:sldIdLst>
  <p:sldSz cx="9144000" cy="6858000" type="screen4x3"/>
  <p:notesSz cx="6797675" cy="9926638"/>
  <p:defaultTextStyle>
    <a:defPPr>
      <a:defRPr lang="en-GB"/>
    </a:defPPr>
    <a:lvl1pPr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1pPr>
    <a:lvl2pPr marL="4572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2pPr>
    <a:lvl3pPr marL="9144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3pPr>
    <a:lvl4pPr marL="13716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4pPr>
    <a:lvl5pPr marL="1828800" algn="l" rtl="0" eaLnBrk="0" fontAlgn="base" hangingPunct="0">
      <a:spcBef>
        <a:spcPct val="0"/>
      </a:spcBef>
      <a:spcAft>
        <a:spcPct val="0"/>
      </a:spcAft>
      <a:defRPr sz="4400" kern="1200">
        <a:solidFill>
          <a:srgbClr val="33CC33"/>
        </a:solidFill>
        <a:latin typeface="Comic Sans MS" panose="030F0702030302020204" pitchFamily="66" charset="0"/>
        <a:ea typeface="+mn-ea"/>
        <a:cs typeface="Arial" panose="020B0604020202020204" pitchFamily="34" charset="0"/>
      </a:defRPr>
    </a:lvl5pPr>
    <a:lvl6pPr marL="22860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6pPr>
    <a:lvl7pPr marL="27432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7pPr>
    <a:lvl8pPr marL="32004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8pPr>
    <a:lvl9pPr marL="3657600" algn="l" defTabSz="914400" rtl="0" eaLnBrk="1" latinLnBrk="0" hangingPunct="1">
      <a:defRPr sz="4400" kern="1200">
        <a:solidFill>
          <a:srgbClr val="33CC33"/>
        </a:solidFill>
        <a:latin typeface="Comic Sans MS" panose="030F0702030302020204" pitchFamily="66"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FFFF00"/>
    <a:srgbClr val="FF3300"/>
    <a:srgbClr val="FF0000"/>
    <a:srgbClr val="CC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575" autoAdjust="0"/>
    <p:restoredTop sz="94679" autoAdjust="0"/>
  </p:normalViewPr>
  <p:slideViewPr>
    <p:cSldViewPr>
      <p:cViewPr varScale="1">
        <p:scale>
          <a:sx n="80" d="100"/>
          <a:sy n="80" d="100"/>
        </p:scale>
        <p:origin x="184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pPr>
              <a:defRPr/>
            </a:pPr>
            <a:fld id="{D966BE5A-3038-4343-A943-A3916130AD78}" type="datetimeFigureOut">
              <a:rPr lang="en-GB"/>
              <a:pPr>
                <a:defRPr/>
              </a:pPr>
              <a:t>30/09/2026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pPr>
              <a:defRPr/>
            </a:pPr>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pPr>
              <a:defRPr/>
            </a:pPr>
            <a:fld id="{29E605C6-1C55-4C97-914D-706FFC16127C}" type="slidenum">
              <a:rPr lang="en-GB"/>
              <a:pPr>
                <a:defRPr/>
              </a:pPr>
              <a:t>‹#›</a:t>
            </a:fld>
            <a:endParaRPr lang="en-GB"/>
          </a:p>
        </p:txBody>
      </p:sp>
    </p:spTree>
    <p:extLst>
      <p:ext uri="{BB962C8B-B14F-4D97-AF65-F5344CB8AC3E}">
        <p14:creationId xmlns:p14="http://schemas.microsoft.com/office/powerpoint/2010/main" val="3079652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753CAB4-8166-490A-9475-3A77B0946CE9}" type="datetimeFigureOut">
              <a:rPr lang="en-GB" smtClean="0"/>
              <a:t>30/09/2026</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7811C6-A233-4AE0-BCAD-1084D5C88D6D}" type="slidenum">
              <a:rPr lang="en-GB" smtClean="0"/>
              <a:t>‹#›</a:t>
            </a:fld>
            <a:endParaRPr lang="en-GB"/>
          </a:p>
        </p:txBody>
      </p:sp>
    </p:spTree>
    <p:extLst>
      <p:ext uri="{BB962C8B-B14F-4D97-AF65-F5344CB8AC3E}">
        <p14:creationId xmlns:p14="http://schemas.microsoft.com/office/powerpoint/2010/main" val="3696979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Introduce</a:t>
            </a:r>
            <a:r>
              <a:rPr lang="en-GB" baseline="0" dirty="0"/>
              <a:t> parents and carers to the Year 2 SATs using the Totally </a:t>
            </a:r>
            <a:r>
              <a:rPr lang="en-GB" baseline="0" dirty="0" err="1"/>
              <a:t>Pawsome</a:t>
            </a:r>
            <a:r>
              <a:rPr lang="en-GB" baseline="0" dirty="0"/>
              <a:t> Gang to cover each content domain.</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2264178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A3078C3A-60CE-4189-82E2-F61A79CC9D0B}" type="slidenum">
              <a:rPr lang="en-GB" altLang="en-US"/>
              <a:pPr>
                <a:defRPr/>
              </a:pPr>
              <a:t>‹#›</a:t>
            </a:fld>
            <a:endParaRPr lang="en-GB" altLang="en-US"/>
          </a:p>
        </p:txBody>
      </p:sp>
    </p:spTree>
    <p:extLst>
      <p:ext uri="{BB962C8B-B14F-4D97-AF65-F5344CB8AC3E}">
        <p14:creationId xmlns:p14="http://schemas.microsoft.com/office/powerpoint/2010/main" val="1367186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02B83EB-5E15-4622-B45B-7CA00CFB834D}" type="slidenum">
              <a:rPr lang="en-GB" altLang="en-US"/>
              <a:pPr>
                <a:defRPr/>
              </a:pPr>
              <a:t>‹#›</a:t>
            </a:fld>
            <a:endParaRPr lang="en-GB" altLang="en-US"/>
          </a:p>
        </p:txBody>
      </p:sp>
    </p:spTree>
    <p:extLst>
      <p:ext uri="{BB962C8B-B14F-4D97-AF65-F5344CB8AC3E}">
        <p14:creationId xmlns:p14="http://schemas.microsoft.com/office/powerpoint/2010/main" val="2619040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38C1B759-8E42-43E8-B40E-6D6FB4B07659}" type="slidenum">
              <a:rPr lang="en-GB" altLang="en-US"/>
              <a:pPr>
                <a:defRPr/>
              </a:pPr>
              <a:t>‹#›</a:t>
            </a:fld>
            <a:endParaRPr lang="en-GB" altLang="en-US"/>
          </a:p>
        </p:txBody>
      </p:sp>
    </p:spTree>
    <p:extLst>
      <p:ext uri="{BB962C8B-B14F-4D97-AF65-F5344CB8AC3E}">
        <p14:creationId xmlns:p14="http://schemas.microsoft.com/office/powerpoint/2010/main" val="626328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CF260A09-7082-4BB0-9D10-362A638BE192}" type="slidenum">
              <a:rPr lang="en-GB" altLang="en-US"/>
              <a:pPr>
                <a:defRPr/>
              </a:pPr>
              <a:t>‹#›</a:t>
            </a:fld>
            <a:endParaRPr lang="en-GB" altLang="en-US"/>
          </a:p>
        </p:txBody>
      </p:sp>
    </p:spTree>
    <p:extLst>
      <p:ext uri="{BB962C8B-B14F-4D97-AF65-F5344CB8AC3E}">
        <p14:creationId xmlns:p14="http://schemas.microsoft.com/office/powerpoint/2010/main" val="2084325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GB"/>
          </a:p>
        </p:txBody>
      </p:sp>
      <p:sp>
        <p:nvSpPr>
          <p:cNvPr id="8" name="Rectangle 5"/>
          <p:cNvSpPr>
            <a:spLocks noGrp="1" noChangeArrowheads="1"/>
          </p:cNvSpPr>
          <p:nvPr>
            <p:ph type="ftr" sz="quarter" idx="11"/>
          </p:nvPr>
        </p:nvSpPr>
        <p:spPr>
          <a:ln/>
        </p:spPr>
        <p:txBody>
          <a:bodyPr/>
          <a:lstStyle>
            <a:lvl1pPr>
              <a:defRPr/>
            </a:lvl1pPr>
          </a:lstStyle>
          <a:p>
            <a:pPr>
              <a:defRPr/>
            </a:pPr>
            <a:endParaRPr lang="en-GB"/>
          </a:p>
        </p:txBody>
      </p:sp>
      <p:sp>
        <p:nvSpPr>
          <p:cNvPr id="9" name="Rectangle 6"/>
          <p:cNvSpPr>
            <a:spLocks noGrp="1" noChangeArrowheads="1"/>
          </p:cNvSpPr>
          <p:nvPr>
            <p:ph type="sldNum" sz="quarter" idx="12"/>
          </p:nvPr>
        </p:nvSpPr>
        <p:spPr>
          <a:ln/>
        </p:spPr>
        <p:txBody>
          <a:bodyPr/>
          <a:lstStyle>
            <a:lvl1pPr>
              <a:defRPr/>
            </a:lvl1pPr>
          </a:lstStyle>
          <a:p>
            <a:pPr>
              <a:defRPr/>
            </a:pPr>
            <a:fld id="{DD2221F6-FAE4-4F60-B721-B35A077AD339}" type="slidenum">
              <a:rPr lang="en-GB" altLang="en-US"/>
              <a:pPr>
                <a:defRPr/>
              </a:pPr>
              <a:t>‹#›</a:t>
            </a:fld>
            <a:endParaRPr lang="en-GB" altLang="en-US"/>
          </a:p>
        </p:txBody>
      </p:sp>
    </p:spTree>
    <p:extLst>
      <p:ext uri="{BB962C8B-B14F-4D97-AF65-F5344CB8AC3E}">
        <p14:creationId xmlns:p14="http://schemas.microsoft.com/office/powerpoint/2010/main" val="2933899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GB"/>
          </a:p>
        </p:txBody>
      </p:sp>
      <p:sp>
        <p:nvSpPr>
          <p:cNvPr id="4" name="Rectangle 5"/>
          <p:cNvSpPr>
            <a:spLocks noGrp="1" noChangeArrowheads="1"/>
          </p:cNvSpPr>
          <p:nvPr>
            <p:ph type="ftr" sz="quarter" idx="11"/>
          </p:nvPr>
        </p:nvSpPr>
        <p:spPr>
          <a:ln/>
        </p:spPr>
        <p:txBody>
          <a:bodyPr/>
          <a:lstStyle>
            <a:lvl1pPr>
              <a:defRPr/>
            </a:lvl1pPr>
          </a:lstStyle>
          <a:p>
            <a:pPr>
              <a:defRPr/>
            </a:pPr>
            <a:endParaRPr lang="en-GB"/>
          </a:p>
        </p:txBody>
      </p:sp>
      <p:sp>
        <p:nvSpPr>
          <p:cNvPr id="5" name="Rectangle 6"/>
          <p:cNvSpPr>
            <a:spLocks noGrp="1" noChangeArrowheads="1"/>
          </p:cNvSpPr>
          <p:nvPr>
            <p:ph type="sldNum" sz="quarter" idx="12"/>
          </p:nvPr>
        </p:nvSpPr>
        <p:spPr>
          <a:ln/>
        </p:spPr>
        <p:txBody>
          <a:bodyPr/>
          <a:lstStyle>
            <a:lvl1pPr>
              <a:defRPr/>
            </a:lvl1pPr>
          </a:lstStyle>
          <a:p>
            <a:pPr>
              <a:defRPr/>
            </a:pPr>
            <a:fld id="{23B2ECA6-435B-41A6-BBA1-F38AFC95FF64}" type="slidenum">
              <a:rPr lang="en-GB" altLang="en-US"/>
              <a:pPr>
                <a:defRPr/>
              </a:pPr>
              <a:t>‹#›</a:t>
            </a:fld>
            <a:endParaRPr lang="en-GB" altLang="en-US"/>
          </a:p>
        </p:txBody>
      </p:sp>
    </p:spTree>
    <p:extLst>
      <p:ext uri="{BB962C8B-B14F-4D97-AF65-F5344CB8AC3E}">
        <p14:creationId xmlns:p14="http://schemas.microsoft.com/office/powerpoint/2010/main" val="654420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GB"/>
          </a:p>
        </p:txBody>
      </p:sp>
      <p:sp>
        <p:nvSpPr>
          <p:cNvPr id="3" name="Rectangle 5"/>
          <p:cNvSpPr>
            <a:spLocks noGrp="1" noChangeArrowheads="1"/>
          </p:cNvSpPr>
          <p:nvPr>
            <p:ph type="ftr" sz="quarter" idx="11"/>
          </p:nvPr>
        </p:nvSpPr>
        <p:spPr>
          <a:ln/>
        </p:spPr>
        <p:txBody>
          <a:bodyPr/>
          <a:lstStyle>
            <a:lvl1pPr>
              <a:defRPr/>
            </a:lvl1pPr>
          </a:lstStyle>
          <a:p>
            <a:pPr>
              <a:defRPr/>
            </a:pPr>
            <a:endParaRPr lang="en-GB"/>
          </a:p>
        </p:txBody>
      </p:sp>
      <p:sp>
        <p:nvSpPr>
          <p:cNvPr id="4" name="Rectangle 6"/>
          <p:cNvSpPr>
            <a:spLocks noGrp="1" noChangeArrowheads="1"/>
          </p:cNvSpPr>
          <p:nvPr>
            <p:ph type="sldNum" sz="quarter" idx="12"/>
          </p:nvPr>
        </p:nvSpPr>
        <p:spPr>
          <a:ln/>
        </p:spPr>
        <p:txBody>
          <a:bodyPr/>
          <a:lstStyle>
            <a:lvl1pPr>
              <a:defRPr/>
            </a:lvl1pPr>
          </a:lstStyle>
          <a:p>
            <a:pPr>
              <a:defRPr/>
            </a:pPr>
            <a:fld id="{8C9C839F-E0BC-4A99-B96B-6D134D054EB9}" type="slidenum">
              <a:rPr lang="en-GB" altLang="en-US"/>
              <a:pPr>
                <a:defRPr/>
              </a:pPr>
              <a:t>‹#›</a:t>
            </a:fld>
            <a:endParaRPr lang="en-GB" altLang="en-US"/>
          </a:p>
        </p:txBody>
      </p:sp>
    </p:spTree>
    <p:extLst>
      <p:ext uri="{BB962C8B-B14F-4D97-AF65-F5344CB8AC3E}">
        <p14:creationId xmlns:p14="http://schemas.microsoft.com/office/powerpoint/2010/main" val="2348223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35A89323-8196-4007-A237-FAD4E816AB73}" type="slidenum">
              <a:rPr lang="en-GB" altLang="en-US"/>
              <a:pPr>
                <a:defRPr/>
              </a:pPr>
              <a:t>‹#›</a:t>
            </a:fld>
            <a:endParaRPr lang="en-GB" altLang="en-US"/>
          </a:p>
        </p:txBody>
      </p:sp>
    </p:spTree>
    <p:extLst>
      <p:ext uri="{BB962C8B-B14F-4D97-AF65-F5344CB8AC3E}">
        <p14:creationId xmlns:p14="http://schemas.microsoft.com/office/powerpoint/2010/main" val="874473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82018547-D3CF-47D4-864E-9EDEC0A14CEB}" type="slidenum">
              <a:rPr lang="en-GB" altLang="en-US"/>
              <a:pPr>
                <a:defRPr/>
              </a:pPr>
              <a:t>‹#›</a:t>
            </a:fld>
            <a:endParaRPr lang="en-GB" altLang="en-US"/>
          </a:p>
        </p:txBody>
      </p:sp>
    </p:spTree>
    <p:extLst>
      <p:ext uri="{BB962C8B-B14F-4D97-AF65-F5344CB8AC3E}">
        <p14:creationId xmlns:p14="http://schemas.microsoft.com/office/powerpoint/2010/main" val="6324727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95637691-0A63-4857-BAD1-8A682A3E2642}" type="slidenum">
              <a:rPr lang="en-GB" altLang="en-US"/>
              <a:pPr>
                <a:defRPr/>
              </a:pPr>
              <a:t>‹#›</a:t>
            </a:fld>
            <a:endParaRPr lang="en-GB" altLang="en-US"/>
          </a:p>
        </p:txBody>
      </p:sp>
    </p:spTree>
    <p:extLst>
      <p:ext uri="{BB962C8B-B14F-4D97-AF65-F5344CB8AC3E}">
        <p14:creationId xmlns:p14="http://schemas.microsoft.com/office/powerpoint/2010/main" val="1108203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GB"/>
          </a:p>
        </p:txBody>
      </p:sp>
      <p:sp>
        <p:nvSpPr>
          <p:cNvPr id="5" name="Rectangle 5"/>
          <p:cNvSpPr>
            <a:spLocks noGrp="1" noChangeArrowheads="1"/>
          </p:cNvSpPr>
          <p:nvPr>
            <p:ph type="ftr" sz="quarter" idx="11"/>
          </p:nvPr>
        </p:nvSpPr>
        <p:spPr>
          <a:ln/>
        </p:spPr>
        <p:txBody>
          <a:bodyPr/>
          <a:lstStyle>
            <a:lvl1pPr>
              <a:defRPr/>
            </a:lvl1pPr>
          </a:lstStyle>
          <a:p>
            <a:pPr>
              <a:defRPr/>
            </a:pPr>
            <a:endParaRPr lang="en-GB"/>
          </a:p>
        </p:txBody>
      </p:sp>
      <p:sp>
        <p:nvSpPr>
          <p:cNvPr id="6" name="Rectangle 6"/>
          <p:cNvSpPr>
            <a:spLocks noGrp="1" noChangeArrowheads="1"/>
          </p:cNvSpPr>
          <p:nvPr>
            <p:ph type="sldNum" sz="quarter" idx="12"/>
          </p:nvPr>
        </p:nvSpPr>
        <p:spPr>
          <a:ln/>
        </p:spPr>
        <p:txBody>
          <a:bodyPr/>
          <a:lstStyle>
            <a:lvl1pPr>
              <a:defRPr/>
            </a:lvl1pPr>
          </a:lstStyle>
          <a:p>
            <a:pPr>
              <a:defRPr/>
            </a:pPr>
            <a:fld id="{EBF4AFFE-A796-4994-9F62-B700F1BA9722}" type="slidenum">
              <a:rPr lang="en-GB" altLang="en-US"/>
              <a:pPr>
                <a:defRPr/>
              </a:pPr>
              <a:t>‹#›</a:t>
            </a:fld>
            <a:endParaRPr lang="en-GB" altLang="en-US"/>
          </a:p>
        </p:txBody>
      </p:sp>
    </p:spTree>
    <p:extLst>
      <p:ext uri="{BB962C8B-B14F-4D97-AF65-F5344CB8AC3E}">
        <p14:creationId xmlns:p14="http://schemas.microsoft.com/office/powerpoint/2010/main" val="32970332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1A69FF25-F7D9-4946-9B2D-4DCA3B081CD4}" type="slidenum">
              <a:rPr lang="en-GB" altLang="en-US"/>
              <a:pPr>
                <a:defRPr/>
              </a:pPr>
              <a:t>‹#›</a:t>
            </a:fld>
            <a:endParaRPr lang="en-GB" altLang="en-US"/>
          </a:p>
        </p:txBody>
      </p:sp>
    </p:spTree>
    <p:extLst>
      <p:ext uri="{BB962C8B-B14F-4D97-AF65-F5344CB8AC3E}">
        <p14:creationId xmlns:p14="http://schemas.microsoft.com/office/powerpoint/2010/main" val="34000967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ims Slide">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804978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4508313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FF99"/>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defRPr sz="1400">
                <a:solidFill>
                  <a:schemeClr val="tx1"/>
                </a:solidFill>
                <a:latin typeface="+mn-lt"/>
                <a:cs typeface="Arial" charset="0"/>
              </a:defRPr>
            </a:lvl1pPr>
          </a:lstStyle>
          <a:p>
            <a:pPr>
              <a:defRPr/>
            </a:pPr>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chemeClr val="tx1"/>
                </a:solidFill>
                <a:latin typeface="+mn-lt"/>
                <a:cs typeface="Arial" charset="0"/>
              </a:defRPr>
            </a:lvl1pPr>
          </a:lstStyle>
          <a:p>
            <a:pPr>
              <a:defRPr/>
            </a:pPr>
            <a:endParaRPr lang="en-GB"/>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solidFill>
                  <a:schemeClr val="tx1"/>
                </a:solidFill>
                <a:latin typeface="Arial" panose="020B0604020202020204" pitchFamily="34" charset="0"/>
              </a:defRPr>
            </a:lvl1pPr>
          </a:lstStyle>
          <a:p>
            <a:pPr>
              <a:defRPr/>
            </a:pPr>
            <a:fld id="{3D253D9F-678B-4CC1-B15B-DE57C324C434}"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86" r:id="rId13"/>
    <p:sldLayoutId id="2147483687"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gi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3.xml"/><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3.xml"/><Relationship Id="rId4" Type="http://schemas.openxmlformats.org/officeDocument/2006/relationships/image" Target="../media/image36.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8.png"/><Relationship Id="rId4" Type="http://schemas.openxmlformats.org/officeDocument/2006/relationships/image" Target="../media/image37.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idx="4294967295"/>
          </p:nvPr>
        </p:nvSpPr>
        <p:spPr>
          <a:xfrm>
            <a:off x="685800" y="5121419"/>
            <a:ext cx="7772400" cy="1470025"/>
          </a:xfrm>
        </p:spPr>
        <p:txBody>
          <a:bodyPr/>
          <a:lstStyle/>
          <a:p>
            <a:pPr eaLnBrk="1" hangingPunct="1"/>
            <a:r>
              <a:rPr lang="en-GB" altLang="en-US" dirty="0">
                <a:solidFill>
                  <a:schemeClr val="tx1"/>
                </a:solidFill>
                <a:latin typeface="Comic Sans MS" panose="030F0702030302020204" pitchFamily="66" charset="0"/>
              </a:rPr>
              <a:t>Welcome to Audley Infant School</a:t>
            </a:r>
          </a:p>
        </p:txBody>
      </p:sp>
      <p:pic>
        <p:nvPicPr>
          <p:cNvPr id="4101" name="Picture 5" descr="audley symbo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836" y="1340768"/>
            <a:ext cx="2952328" cy="2967391"/>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idx="4294967295"/>
          </p:nvPr>
        </p:nvSpPr>
        <p:spPr>
          <a:xfrm>
            <a:off x="0" y="274638"/>
            <a:ext cx="8229600" cy="1143000"/>
          </a:xfrm>
        </p:spPr>
        <p:txBody>
          <a:bodyPr/>
          <a:lstStyle/>
          <a:p>
            <a:pPr eaLnBrk="1" hangingPunct="1"/>
            <a:r>
              <a:rPr lang="en-GB" altLang="en-US" u="sng" dirty="0">
                <a:solidFill>
                  <a:srgbClr val="FF3300"/>
                </a:solidFill>
                <a:latin typeface="Comic Sans MS" panose="030F0702030302020204" pitchFamily="66" charset="0"/>
              </a:rPr>
              <a:t>Reminders</a:t>
            </a:r>
          </a:p>
        </p:txBody>
      </p:sp>
      <p:sp>
        <p:nvSpPr>
          <p:cNvPr id="5123" name="Rectangle 3"/>
          <p:cNvSpPr>
            <a:spLocks noGrp="1" noChangeArrowheads="1"/>
          </p:cNvSpPr>
          <p:nvPr>
            <p:ph type="body" idx="4294967295"/>
          </p:nvPr>
        </p:nvSpPr>
        <p:spPr>
          <a:xfrm>
            <a:off x="467544" y="1772816"/>
            <a:ext cx="7762056" cy="4032672"/>
          </a:xfrm>
        </p:spPr>
        <p:txBody>
          <a:bodyPr/>
          <a:lstStyle/>
          <a:p>
            <a:pPr marL="0" indent="0" eaLnBrk="1" hangingPunct="1">
              <a:buNone/>
            </a:pPr>
            <a:r>
              <a:rPr lang="en-GB" altLang="en-US" sz="2800" dirty="0">
                <a:latin typeface="Comic Sans MS" panose="030F0702030302020204" pitchFamily="66" charset="0"/>
              </a:rPr>
              <a:t>Please label all clothes (coats, jumpers etc.) and PE kits</a:t>
            </a:r>
          </a:p>
          <a:p>
            <a:pPr marL="0" indent="0" eaLnBrk="1" hangingPunct="1">
              <a:buNone/>
            </a:pPr>
            <a:r>
              <a:rPr lang="en-GB" altLang="en-US" sz="2800" dirty="0">
                <a:latin typeface="Comic Sans MS" panose="030F0702030302020204" pitchFamily="66" charset="0"/>
              </a:rPr>
              <a:t>Please make sure your child has a P.E. kit in school (black shorts or leggings, white T-shirt and black pumps).</a:t>
            </a:r>
          </a:p>
          <a:p>
            <a:pPr marL="0" indent="0" eaLnBrk="1" hangingPunct="1">
              <a:buNone/>
            </a:pPr>
            <a:r>
              <a:rPr lang="en-GB" altLang="en-US" sz="2800" dirty="0">
                <a:latin typeface="Comic Sans MS" panose="030F0702030302020204" pitchFamily="66" charset="0"/>
              </a:rPr>
              <a:t>No jewellery to be worn.</a:t>
            </a:r>
          </a:p>
          <a:p>
            <a:pPr marL="0" indent="0" eaLnBrk="1" hangingPunct="1">
              <a:buNone/>
            </a:pPr>
            <a:endParaRPr lang="en-GB" altLang="en-US" sz="2800" dirty="0">
              <a:latin typeface="Comic Sans MS" panose="030F0702030302020204" pitchFamily="66" charset="0"/>
            </a:endParaRP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arn(inVertic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5123">
                                            <p:txEl>
                                              <p:pRg st="0" end="0"/>
                                            </p:txEl>
                                          </p:spTgt>
                                        </p:tgtEl>
                                        <p:attrNameLst>
                                          <p:attrName>style.visibility</p:attrName>
                                        </p:attrNameLst>
                                      </p:cBhvr>
                                      <p:to>
                                        <p:strVal val="visible"/>
                                      </p:to>
                                    </p:set>
                                    <p:anim calcmode="lin" valueType="num">
                                      <p:cBhvr>
                                        <p:cTn id="12" dur="500" fill="hold"/>
                                        <p:tgtEl>
                                          <p:spTgt spid="512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512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512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5123">
                                            <p:txEl>
                                              <p:pRg st="1" end="1"/>
                                            </p:txEl>
                                          </p:spTgt>
                                        </p:tgtEl>
                                        <p:attrNameLst>
                                          <p:attrName>style.visibility</p:attrName>
                                        </p:attrNameLst>
                                      </p:cBhvr>
                                      <p:to>
                                        <p:strVal val="visible"/>
                                      </p:to>
                                    </p:set>
                                    <p:anim calcmode="lin" valueType="num">
                                      <p:cBhvr>
                                        <p:cTn id="19" dur="500" fill="hold"/>
                                        <p:tgtEl>
                                          <p:spTgt spid="512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512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512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5123">
                                            <p:txEl>
                                              <p:pRg st="2" end="2"/>
                                            </p:txEl>
                                          </p:spTgt>
                                        </p:tgtEl>
                                        <p:attrNameLst>
                                          <p:attrName>style.visibility</p:attrName>
                                        </p:attrNameLst>
                                      </p:cBhvr>
                                      <p:to>
                                        <p:strVal val="visible"/>
                                      </p:to>
                                    </p:set>
                                    <p:anim calcmode="lin" valueType="num">
                                      <p:cBhvr>
                                        <p:cTn id="26" dur="500" fill="hold"/>
                                        <p:tgtEl>
                                          <p:spTgt spid="512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512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51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P spid="512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p:cNvSpPr txBox="1">
            <a:spLocks noChangeArrowheads="1"/>
          </p:cNvSpPr>
          <p:nvPr/>
        </p:nvSpPr>
        <p:spPr bwMode="auto">
          <a:xfrm>
            <a:off x="2237945" y="404813"/>
            <a:ext cx="3996607"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4400" u="sng" dirty="0">
                <a:solidFill>
                  <a:srgbClr val="FF0000"/>
                </a:solidFill>
                <a:latin typeface="Comic Sans MS" panose="030F0702030302020204" pitchFamily="66" charset="0"/>
              </a:rPr>
              <a:t>School timings</a:t>
            </a:r>
          </a:p>
        </p:txBody>
      </p:sp>
      <p:pic>
        <p:nvPicPr>
          <p:cNvPr id="9219" name="Picture 5" descr="j0286775"/>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867400" y="1125538"/>
            <a:ext cx="1530350" cy="1223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 Box 6"/>
          <p:cNvSpPr txBox="1">
            <a:spLocks noChangeArrowheads="1"/>
          </p:cNvSpPr>
          <p:nvPr/>
        </p:nvSpPr>
        <p:spPr bwMode="auto">
          <a:xfrm>
            <a:off x="323528" y="1943597"/>
            <a:ext cx="8620125" cy="2985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pPr>
            <a:r>
              <a:rPr lang="en-GB" altLang="en-US" sz="1600" dirty="0">
                <a:latin typeface="Comic Sans MS" panose="030F0702030302020204" pitchFamily="66" charset="0"/>
              </a:rPr>
              <a:t>Excellent attendance is celebrated.</a:t>
            </a:r>
          </a:p>
          <a:p>
            <a:pPr eaLnBrk="1" hangingPunct="1">
              <a:spcBef>
                <a:spcPct val="0"/>
              </a:spcBef>
            </a:pPr>
            <a:endParaRPr lang="en-GB" altLang="en-US" sz="1600" dirty="0">
              <a:latin typeface="Comic Sans MS" panose="030F0702030302020204" pitchFamily="66" charset="0"/>
            </a:endParaRPr>
          </a:p>
          <a:p>
            <a:pPr eaLnBrk="1" hangingPunct="1">
              <a:spcBef>
                <a:spcPct val="0"/>
              </a:spcBef>
            </a:pPr>
            <a:r>
              <a:rPr lang="en-GB" altLang="en-US" sz="1600" dirty="0">
                <a:latin typeface="Comic Sans MS" panose="030F0702030302020204" pitchFamily="66" charset="0"/>
              </a:rPr>
              <a:t>The teachers will come on to the enclosed playground at 8.40 ready to take the children into school at 8.45 prompt. You </a:t>
            </a:r>
            <a:r>
              <a:rPr lang="en-GB" altLang="en-US" sz="1600" b="1" dirty="0">
                <a:latin typeface="Comic Sans MS" panose="030F0702030302020204" pitchFamily="66" charset="0"/>
              </a:rPr>
              <a:t>must</a:t>
            </a:r>
            <a:r>
              <a:rPr lang="en-GB" altLang="en-US" sz="1600" dirty="0">
                <a:latin typeface="Comic Sans MS" panose="030F0702030302020204" pitchFamily="66" charset="0"/>
              </a:rPr>
              <a:t> stay with your child until the class teacher is at the front of the line</a:t>
            </a:r>
          </a:p>
          <a:p>
            <a:pPr eaLnBrk="1" hangingPunct="1">
              <a:spcBef>
                <a:spcPct val="0"/>
              </a:spcBef>
              <a:buNone/>
            </a:pPr>
            <a:endParaRPr lang="en-GB" altLang="en-US" sz="1600" dirty="0">
              <a:latin typeface="Comic Sans MS" panose="030F0702030302020204" pitchFamily="66" charset="0"/>
            </a:endParaRPr>
          </a:p>
          <a:p>
            <a:pPr eaLnBrk="1" hangingPunct="1">
              <a:spcBef>
                <a:spcPct val="0"/>
              </a:spcBef>
            </a:pPr>
            <a:r>
              <a:rPr lang="en-GB" altLang="en-US" sz="1600" dirty="0">
                <a:latin typeface="Comic Sans MS" panose="030F0702030302020204" pitchFamily="66" charset="0"/>
              </a:rPr>
              <a:t>School finishes at 3.15pm – your child must be collected </a:t>
            </a:r>
            <a:r>
              <a:rPr lang="en-GB" altLang="en-US" sz="1600" b="1" u="sng" dirty="0">
                <a:latin typeface="Comic Sans MS" panose="030F0702030302020204" pitchFamily="66" charset="0"/>
              </a:rPr>
              <a:t>promptly</a:t>
            </a:r>
            <a:r>
              <a:rPr lang="en-GB" altLang="en-US" sz="1600" dirty="0">
                <a:latin typeface="Comic Sans MS" panose="030F0702030302020204" pitchFamily="66" charset="0"/>
              </a:rPr>
              <a:t> from the enclosed playground by a responsible adult (nobody under 14 is allowed to collect your child)</a:t>
            </a:r>
          </a:p>
          <a:p>
            <a:pPr eaLnBrk="1" hangingPunct="1">
              <a:spcBef>
                <a:spcPct val="0"/>
              </a:spcBef>
            </a:pPr>
            <a:endParaRPr lang="en-GB" altLang="en-US" sz="1600" dirty="0">
              <a:latin typeface="Comic Sans MS" panose="030F0702030302020204" pitchFamily="66" charset="0"/>
            </a:endParaRPr>
          </a:p>
          <a:p>
            <a:pPr eaLnBrk="1" hangingPunct="1">
              <a:spcBef>
                <a:spcPct val="0"/>
              </a:spcBef>
              <a:buNone/>
            </a:pPr>
            <a:endParaRPr lang="en-GB" altLang="en-US" sz="2000" dirty="0">
              <a:latin typeface="Comic Sans MS" panose="030F0702030302020204" pitchFamily="66" charset="0"/>
            </a:endParaRPr>
          </a:p>
          <a:p>
            <a:pPr eaLnBrk="1" hangingPunct="1">
              <a:spcBef>
                <a:spcPct val="0"/>
              </a:spcBef>
              <a:buFontTx/>
              <a:buNone/>
            </a:pPr>
            <a:endParaRPr lang="en-GB" altLang="en-US" sz="2400" dirty="0">
              <a:latin typeface="Comic Sans MS" panose="030F0702030302020204" pitchFamily="66" charset="0"/>
            </a:endParaRP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barn(inVertical)">
                                      <p:cBhvr>
                                        <p:cTn id="7" dur="500"/>
                                        <p:tgtEl>
                                          <p:spTgt spid="921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9220"/>
                                        </p:tgtEl>
                                        <p:attrNameLst>
                                          <p:attrName>style.visibility</p:attrName>
                                        </p:attrNameLst>
                                      </p:cBhvr>
                                      <p:to>
                                        <p:strVal val="visible"/>
                                      </p:to>
                                    </p:set>
                                    <p:anim calcmode="lin" valueType="num">
                                      <p:cBhvr>
                                        <p:cTn id="12" dur="500" fill="hold"/>
                                        <p:tgtEl>
                                          <p:spTgt spid="9220"/>
                                        </p:tgtEl>
                                        <p:attrNameLst>
                                          <p:attrName>ppt_w</p:attrName>
                                        </p:attrNameLst>
                                      </p:cBhvr>
                                      <p:tavLst>
                                        <p:tav tm="0">
                                          <p:val>
                                            <p:fltVal val="0"/>
                                          </p:val>
                                        </p:tav>
                                        <p:tav tm="100000">
                                          <p:val>
                                            <p:strVal val="#ppt_w"/>
                                          </p:val>
                                        </p:tav>
                                      </p:tavLst>
                                    </p:anim>
                                    <p:anim calcmode="lin" valueType="num">
                                      <p:cBhvr>
                                        <p:cTn id="13" dur="500" fill="hold"/>
                                        <p:tgtEl>
                                          <p:spTgt spid="9220"/>
                                        </p:tgtEl>
                                        <p:attrNameLst>
                                          <p:attrName>ppt_h</p:attrName>
                                        </p:attrNameLst>
                                      </p:cBhvr>
                                      <p:tavLst>
                                        <p:tav tm="0">
                                          <p:val>
                                            <p:fltVal val="0"/>
                                          </p:val>
                                        </p:tav>
                                        <p:tav tm="100000">
                                          <p:val>
                                            <p:strVal val="#ppt_h"/>
                                          </p:val>
                                        </p:tav>
                                      </p:tavLst>
                                    </p:anim>
                                    <p:animEffect transition="in" filter="fade">
                                      <p:cBhvr>
                                        <p:cTn id="14"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92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ctrTitle" idx="4294967295"/>
          </p:nvPr>
        </p:nvSpPr>
        <p:spPr>
          <a:xfrm>
            <a:off x="1371600" y="476250"/>
            <a:ext cx="7772400" cy="1470025"/>
          </a:xfrm>
        </p:spPr>
        <p:txBody>
          <a:bodyPr/>
          <a:lstStyle/>
          <a:p>
            <a:pPr eaLnBrk="1" hangingPunct="1"/>
            <a:r>
              <a:rPr lang="en-GB" altLang="en-US" u="sng" dirty="0">
                <a:solidFill>
                  <a:srgbClr val="FF0000"/>
                </a:solidFill>
                <a:latin typeface="Comic Sans MS" panose="030F0702030302020204" pitchFamily="66" charset="0"/>
              </a:rPr>
              <a:t>The Year Two curriculum</a:t>
            </a:r>
          </a:p>
        </p:txBody>
      </p:sp>
      <p:sp>
        <p:nvSpPr>
          <p:cNvPr id="12291" name="Rectangle 3"/>
          <p:cNvSpPr>
            <a:spLocks noGrp="1" noChangeArrowheads="1"/>
          </p:cNvSpPr>
          <p:nvPr>
            <p:ph type="subTitle" idx="4294967295"/>
          </p:nvPr>
        </p:nvSpPr>
        <p:spPr>
          <a:xfrm>
            <a:off x="0" y="1989138"/>
            <a:ext cx="7775575" cy="3744912"/>
          </a:xfrm>
        </p:spPr>
        <p:txBody>
          <a:bodyPr/>
          <a:lstStyle/>
          <a:p>
            <a:pPr marL="609600" indent="-609600" algn="l" eaLnBrk="1" hangingPunct="1">
              <a:lnSpc>
                <a:spcPct val="80000"/>
              </a:lnSpc>
              <a:buFont typeface="Arial" panose="020B0604020202020204" pitchFamily="34" charset="0"/>
              <a:buChar char="•"/>
              <a:defRPr/>
            </a:pPr>
            <a:r>
              <a:rPr lang="en-GB" altLang="en-US" sz="2400" dirty="0">
                <a:latin typeface="Comic Sans MS" panose="030F0702030302020204" pitchFamily="66" charset="0"/>
              </a:rPr>
              <a:t>We work with the government’s statutory National Curriculum which came into effect from 2014</a:t>
            </a:r>
          </a:p>
          <a:p>
            <a:pPr marL="0" indent="0" algn="l" eaLnBrk="1" hangingPunct="1">
              <a:lnSpc>
                <a:spcPct val="80000"/>
              </a:lnSpc>
              <a:buNone/>
              <a:defRPr/>
            </a:pPr>
            <a:endParaRPr lang="en-GB" altLang="en-US" sz="2400" dirty="0">
              <a:latin typeface="Comic Sans MS" panose="030F0702030302020204" pitchFamily="66" charset="0"/>
            </a:endParaRPr>
          </a:p>
          <a:p>
            <a:pPr marL="609600" indent="-609600" algn="l" eaLnBrk="1" hangingPunct="1">
              <a:lnSpc>
                <a:spcPct val="80000"/>
              </a:lnSpc>
              <a:buFont typeface="Arial" panose="020B0604020202020204" pitchFamily="34" charset="0"/>
              <a:buChar char="•"/>
              <a:defRPr/>
            </a:pPr>
            <a:r>
              <a:rPr lang="en-GB" altLang="en-US" sz="2400" dirty="0">
                <a:latin typeface="Comic Sans MS" panose="030F0702030302020204" pitchFamily="66" charset="0"/>
              </a:rPr>
              <a:t>We give children experiences that enhance their learning by ensuring they</a:t>
            </a:r>
            <a:r>
              <a:rPr lang="en-GB" altLang="en-US" sz="2000" dirty="0">
                <a:latin typeface="Comic Sans MS" panose="030F0702030302020204" pitchFamily="66" charset="0"/>
              </a:rPr>
              <a:t> </a:t>
            </a:r>
            <a:r>
              <a:rPr lang="en-GB" altLang="en-US" sz="2400" dirty="0">
                <a:latin typeface="Comic Sans MS" panose="030F0702030302020204" pitchFamily="66" charset="0"/>
              </a:rPr>
              <a:t>have real hands on experiences</a:t>
            </a:r>
          </a:p>
          <a:p>
            <a:pPr marL="609600" indent="-609600" algn="l" eaLnBrk="1" hangingPunct="1">
              <a:lnSpc>
                <a:spcPct val="80000"/>
              </a:lnSpc>
              <a:buFontTx/>
              <a:buChar char="•"/>
              <a:defRPr/>
            </a:pPr>
            <a:endParaRPr lang="en-GB" altLang="en-US" sz="2400" dirty="0">
              <a:latin typeface="Comic Sans MS" panose="030F0702030302020204" pitchFamily="66" charset="0"/>
            </a:endParaRPr>
          </a:p>
          <a:p>
            <a:pPr marL="609600" indent="-609600" algn="l" eaLnBrk="1" hangingPunct="1">
              <a:lnSpc>
                <a:spcPct val="80000"/>
              </a:lnSpc>
              <a:buFontTx/>
              <a:buChar char="•"/>
              <a:defRPr/>
            </a:pPr>
            <a:endParaRPr lang="en-GB" altLang="en-US" sz="2400" dirty="0">
              <a:latin typeface="Comic Sans MS" panose="030F0702030302020204" pitchFamily="66" charset="0"/>
            </a:endParaRPr>
          </a:p>
          <a:p>
            <a:pPr marL="609600" indent="-609600" algn="l" eaLnBrk="1" hangingPunct="1">
              <a:lnSpc>
                <a:spcPct val="80000"/>
              </a:lnSpc>
              <a:buFontTx/>
              <a:buChar char="•"/>
              <a:defRPr/>
            </a:pPr>
            <a:endParaRPr lang="en-GB" altLang="en-US" sz="2000" dirty="0">
              <a:latin typeface="Comic Sans MS" panose="030F0702030302020204" pitchFamily="66" charset="0"/>
            </a:endParaRPr>
          </a:p>
          <a:p>
            <a:pPr marL="609600" indent="-609600" algn="l" eaLnBrk="1" hangingPunct="1">
              <a:lnSpc>
                <a:spcPct val="80000"/>
              </a:lnSpc>
              <a:buFontTx/>
              <a:buChar char="•"/>
              <a:defRPr/>
            </a:pPr>
            <a:endParaRPr lang="en-GB" altLang="en-US" sz="2000" dirty="0">
              <a:latin typeface="Comic Sans MS" panose="030F0702030302020204" pitchFamily="66" charset="0"/>
            </a:endParaRPr>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r>
              <a:rPr lang="en-GB" altLang="en-US" sz="600" dirty="0"/>
              <a:t>Visit places t</a:t>
            </a:r>
          </a:p>
          <a:p>
            <a:pPr marL="609600" indent="-609600" algn="l" eaLnBrk="1" hangingPunct="1">
              <a:lnSpc>
                <a:spcPct val="80000"/>
              </a:lnSpc>
              <a:buFontTx/>
              <a:buChar char="•"/>
              <a:defRPr/>
            </a:pPr>
            <a:endParaRPr lang="en-GB" altLang="en-US" sz="600" dirty="0"/>
          </a:p>
          <a:p>
            <a:pPr marL="609600" indent="-609600" algn="l" eaLnBrk="1" hangingPunct="1">
              <a:lnSpc>
                <a:spcPct val="80000"/>
              </a:lnSpc>
              <a:buFontTx/>
              <a:buChar char="•"/>
              <a:defRPr/>
            </a:pPr>
            <a:r>
              <a:rPr lang="en-GB" altLang="en-US" sz="600" dirty="0"/>
              <a:t>o help their learning</a:t>
            </a:r>
          </a:p>
          <a:p>
            <a:pPr marL="609600" indent="-609600" algn="l" eaLnBrk="1" hangingPunct="1">
              <a:lnSpc>
                <a:spcPct val="80000"/>
              </a:lnSpc>
              <a:buFontTx/>
              <a:buChar char="•"/>
              <a:defRPr/>
            </a:pPr>
            <a:r>
              <a:rPr lang="en-GB" altLang="en-US" sz="600" dirty="0"/>
              <a:t>Enjoy well planned role play experiences</a:t>
            </a:r>
          </a:p>
          <a:p>
            <a:pPr marL="609600" indent="-609600" algn="l" eaLnBrk="1" hangingPunct="1">
              <a:lnSpc>
                <a:spcPct val="80000"/>
              </a:lnSpc>
              <a:buFontTx/>
              <a:buChar char="•"/>
              <a:defRPr/>
            </a:pPr>
            <a:endParaRPr lang="en-GB" altLang="en-US" sz="600" dirty="0"/>
          </a:p>
        </p:txBody>
      </p:sp>
      <p:pic>
        <p:nvPicPr>
          <p:cNvPr id="13316" name="Picture 4" descr="reception 0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2400" y="-5829300"/>
            <a:ext cx="5013325" cy="375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6" descr="reception 0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2400" y="-5829300"/>
            <a:ext cx="5973762"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7" descr="reception 0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2400" y="-5829300"/>
            <a:ext cx="7413625" cy="555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8" descr="reception 0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4950" y="5157788"/>
            <a:ext cx="2066925" cy="1549400"/>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barn(inVertical)">
                                      <p:cBhvr>
                                        <p:cTn id="7" dur="500"/>
                                        <p:tgtEl>
                                          <p:spTgt spid="1331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2291">
                                            <p:txEl>
                                              <p:pRg st="0" end="0"/>
                                            </p:txEl>
                                          </p:spTgt>
                                        </p:tgtEl>
                                        <p:attrNameLst>
                                          <p:attrName>style.visibility</p:attrName>
                                        </p:attrNameLst>
                                      </p:cBhvr>
                                      <p:to>
                                        <p:strVal val="visible"/>
                                      </p:to>
                                    </p:set>
                                    <p:anim calcmode="lin" valueType="num">
                                      <p:cBhvr>
                                        <p:cTn id="12" dur="500" fill="hold"/>
                                        <p:tgtEl>
                                          <p:spTgt spid="1229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229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229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2291">
                                            <p:txEl>
                                              <p:pRg st="2" end="2"/>
                                            </p:txEl>
                                          </p:spTgt>
                                        </p:tgtEl>
                                        <p:attrNameLst>
                                          <p:attrName>style.visibility</p:attrName>
                                        </p:attrNameLst>
                                      </p:cBhvr>
                                      <p:to>
                                        <p:strVal val="visible"/>
                                      </p:to>
                                    </p:set>
                                    <p:anim calcmode="lin" valueType="num">
                                      <p:cBhvr>
                                        <p:cTn id="19" dur="500" fill="hold"/>
                                        <p:tgtEl>
                                          <p:spTgt spid="12291">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2291">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12291">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2291">
                                            <p:txEl>
                                              <p:pRg st="23" end="23"/>
                                            </p:txEl>
                                          </p:spTgt>
                                        </p:tgtEl>
                                        <p:attrNameLst>
                                          <p:attrName>style.visibility</p:attrName>
                                        </p:attrNameLst>
                                      </p:cBhvr>
                                      <p:to>
                                        <p:strVal val="visible"/>
                                      </p:to>
                                    </p:set>
                                    <p:anim calcmode="lin" valueType="num">
                                      <p:cBhvr>
                                        <p:cTn id="26" dur="500" fill="hold"/>
                                        <p:tgtEl>
                                          <p:spTgt spid="12291">
                                            <p:txEl>
                                              <p:pRg st="23" end="23"/>
                                            </p:txEl>
                                          </p:spTgt>
                                        </p:tgtEl>
                                        <p:attrNameLst>
                                          <p:attrName>ppt_w</p:attrName>
                                        </p:attrNameLst>
                                      </p:cBhvr>
                                      <p:tavLst>
                                        <p:tav tm="0">
                                          <p:val>
                                            <p:fltVal val="0"/>
                                          </p:val>
                                        </p:tav>
                                        <p:tav tm="100000">
                                          <p:val>
                                            <p:strVal val="#ppt_w"/>
                                          </p:val>
                                        </p:tav>
                                      </p:tavLst>
                                    </p:anim>
                                    <p:anim calcmode="lin" valueType="num">
                                      <p:cBhvr>
                                        <p:cTn id="27" dur="500" fill="hold"/>
                                        <p:tgtEl>
                                          <p:spTgt spid="12291">
                                            <p:txEl>
                                              <p:pRg st="23" end="23"/>
                                            </p:txEl>
                                          </p:spTgt>
                                        </p:tgtEl>
                                        <p:attrNameLst>
                                          <p:attrName>ppt_h</p:attrName>
                                        </p:attrNameLst>
                                      </p:cBhvr>
                                      <p:tavLst>
                                        <p:tav tm="0">
                                          <p:val>
                                            <p:fltVal val="0"/>
                                          </p:val>
                                        </p:tav>
                                        <p:tav tm="100000">
                                          <p:val>
                                            <p:strVal val="#ppt_h"/>
                                          </p:val>
                                        </p:tav>
                                      </p:tavLst>
                                    </p:anim>
                                    <p:animEffect transition="in" filter="fade">
                                      <p:cBhvr>
                                        <p:cTn id="28" dur="500"/>
                                        <p:tgtEl>
                                          <p:spTgt spid="12291">
                                            <p:txEl>
                                              <p:pRg st="23" end="2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2291">
                                            <p:txEl>
                                              <p:pRg st="25" end="25"/>
                                            </p:txEl>
                                          </p:spTgt>
                                        </p:tgtEl>
                                        <p:attrNameLst>
                                          <p:attrName>style.visibility</p:attrName>
                                        </p:attrNameLst>
                                      </p:cBhvr>
                                      <p:to>
                                        <p:strVal val="visible"/>
                                      </p:to>
                                    </p:set>
                                    <p:anim calcmode="lin" valueType="num">
                                      <p:cBhvr>
                                        <p:cTn id="33" dur="500" fill="hold"/>
                                        <p:tgtEl>
                                          <p:spTgt spid="12291">
                                            <p:txEl>
                                              <p:pRg st="25" end="25"/>
                                            </p:txEl>
                                          </p:spTgt>
                                        </p:tgtEl>
                                        <p:attrNameLst>
                                          <p:attrName>ppt_w</p:attrName>
                                        </p:attrNameLst>
                                      </p:cBhvr>
                                      <p:tavLst>
                                        <p:tav tm="0">
                                          <p:val>
                                            <p:fltVal val="0"/>
                                          </p:val>
                                        </p:tav>
                                        <p:tav tm="100000">
                                          <p:val>
                                            <p:strVal val="#ppt_w"/>
                                          </p:val>
                                        </p:tav>
                                      </p:tavLst>
                                    </p:anim>
                                    <p:anim calcmode="lin" valueType="num">
                                      <p:cBhvr>
                                        <p:cTn id="34" dur="500" fill="hold"/>
                                        <p:tgtEl>
                                          <p:spTgt spid="12291">
                                            <p:txEl>
                                              <p:pRg st="25" end="25"/>
                                            </p:txEl>
                                          </p:spTgt>
                                        </p:tgtEl>
                                        <p:attrNameLst>
                                          <p:attrName>ppt_h</p:attrName>
                                        </p:attrNameLst>
                                      </p:cBhvr>
                                      <p:tavLst>
                                        <p:tav tm="0">
                                          <p:val>
                                            <p:fltVal val="0"/>
                                          </p:val>
                                        </p:tav>
                                        <p:tav tm="100000">
                                          <p:val>
                                            <p:strVal val="#ppt_h"/>
                                          </p:val>
                                        </p:tav>
                                      </p:tavLst>
                                    </p:anim>
                                    <p:animEffect transition="in" filter="fade">
                                      <p:cBhvr>
                                        <p:cTn id="35" dur="500"/>
                                        <p:tgtEl>
                                          <p:spTgt spid="12291">
                                            <p:txEl>
                                              <p:pRg st="25" end="25"/>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2291">
                                            <p:txEl>
                                              <p:pRg st="26" end="26"/>
                                            </p:txEl>
                                          </p:spTgt>
                                        </p:tgtEl>
                                        <p:attrNameLst>
                                          <p:attrName>style.visibility</p:attrName>
                                        </p:attrNameLst>
                                      </p:cBhvr>
                                      <p:to>
                                        <p:strVal val="visible"/>
                                      </p:to>
                                    </p:set>
                                    <p:anim calcmode="lin" valueType="num">
                                      <p:cBhvr>
                                        <p:cTn id="40" dur="500" fill="hold"/>
                                        <p:tgtEl>
                                          <p:spTgt spid="12291">
                                            <p:txEl>
                                              <p:pRg st="26" end="26"/>
                                            </p:txEl>
                                          </p:spTgt>
                                        </p:tgtEl>
                                        <p:attrNameLst>
                                          <p:attrName>ppt_w</p:attrName>
                                        </p:attrNameLst>
                                      </p:cBhvr>
                                      <p:tavLst>
                                        <p:tav tm="0">
                                          <p:val>
                                            <p:fltVal val="0"/>
                                          </p:val>
                                        </p:tav>
                                        <p:tav tm="100000">
                                          <p:val>
                                            <p:strVal val="#ppt_w"/>
                                          </p:val>
                                        </p:tav>
                                      </p:tavLst>
                                    </p:anim>
                                    <p:anim calcmode="lin" valueType="num">
                                      <p:cBhvr>
                                        <p:cTn id="41" dur="500" fill="hold"/>
                                        <p:tgtEl>
                                          <p:spTgt spid="12291">
                                            <p:txEl>
                                              <p:pRg st="26" end="26"/>
                                            </p:txEl>
                                          </p:spTgt>
                                        </p:tgtEl>
                                        <p:attrNameLst>
                                          <p:attrName>ppt_h</p:attrName>
                                        </p:attrNameLst>
                                      </p:cBhvr>
                                      <p:tavLst>
                                        <p:tav tm="0">
                                          <p:val>
                                            <p:fltVal val="0"/>
                                          </p:val>
                                        </p:tav>
                                        <p:tav tm="100000">
                                          <p:val>
                                            <p:strVal val="#ppt_h"/>
                                          </p:val>
                                        </p:tav>
                                      </p:tavLst>
                                    </p:anim>
                                    <p:animEffect transition="in" filter="fade">
                                      <p:cBhvr>
                                        <p:cTn id="42" dur="500"/>
                                        <p:tgtEl>
                                          <p:spTgt spid="12291">
                                            <p:txEl>
                                              <p:pRg st="26" end="2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229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0" y="274638"/>
            <a:ext cx="8229600" cy="1143000"/>
          </a:xfrm>
        </p:spPr>
        <p:txBody>
          <a:bodyPr/>
          <a:lstStyle/>
          <a:p>
            <a:pPr eaLnBrk="1" hangingPunct="1"/>
            <a:r>
              <a:rPr lang="en-GB" altLang="en-US" u="sng" dirty="0">
                <a:solidFill>
                  <a:srgbClr val="FF0000"/>
                </a:solidFill>
                <a:latin typeface="Comic Sans MS" panose="030F0702030302020204" pitchFamily="66" charset="0"/>
              </a:rPr>
              <a:t>Topics</a:t>
            </a:r>
          </a:p>
        </p:txBody>
      </p:sp>
      <p:sp>
        <p:nvSpPr>
          <p:cNvPr id="19459" name="Rectangle 3"/>
          <p:cNvSpPr>
            <a:spLocks noGrp="1" noChangeArrowheads="1"/>
          </p:cNvSpPr>
          <p:nvPr>
            <p:ph type="body" idx="4294967295"/>
          </p:nvPr>
        </p:nvSpPr>
        <p:spPr>
          <a:xfrm>
            <a:off x="914400" y="1427163"/>
            <a:ext cx="8229600" cy="4525962"/>
          </a:xfrm>
        </p:spPr>
        <p:txBody>
          <a:bodyPr/>
          <a:lstStyle/>
          <a:p>
            <a:pPr marL="0" indent="0" eaLnBrk="1" hangingPunct="1">
              <a:lnSpc>
                <a:spcPct val="90000"/>
              </a:lnSpc>
              <a:buFontTx/>
              <a:buNone/>
              <a:defRPr/>
            </a:pPr>
            <a:r>
              <a:rPr lang="en-GB" altLang="en-US" sz="2800" dirty="0">
                <a:latin typeface="Comic Sans MS" panose="030F0702030302020204" pitchFamily="66" charset="0"/>
              </a:rPr>
              <a:t>Our topics are:</a:t>
            </a:r>
          </a:p>
          <a:p>
            <a:pPr eaLnBrk="1" hangingPunct="1">
              <a:lnSpc>
                <a:spcPct val="90000"/>
              </a:lnSpc>
              <a:defRPr/>
            </a:pPr>
            <a:r>
              <a:rPr lang="en-US" altLang="en-US" sz="2800" dirty="0">
                <a:solidFill>
                  <a:srgbClr val="FF0000"/>
                </a:solidFill>
                <a:latin typeface="Comic Sans MS" panose="030F0702030302020204" pitchFamily="66" charset="0"/>
              </a:rPr>
              <a:t>Fighting Fit!</a:t>
            </a:r>
            <a:endParaRPr lang="en-GB" altLang="en-US" sz="2800" dirty="0">
              <a:solidFill>
                <a:srgbClr val="FF0000"/>
              </a:solidFill>
              <a:latin typeface="Comic Sans MS" panose="030F0702030302020204" pitchFamily="66" charset="0"/>
            </a:endParaRPr>
          </a:p>
          <a:p>
            <a:pPr eaLnBrk="1" hangingPunct="1">
              <a:lnSpc>
                <a:spcPct val="90000"/>
              </a:lnSpc>
              <a:defRPr/>
            </a:pPr>
            <a:r>
              <a:rPr lang="en-GB" altLang="en-US" sz="2800" dirty="0">
                <a:solidFill>
                  <a:srgbClr val="FF0000"/>
                </a:solidFill>
                <a:latin typeface="Comic Sans MS" panose="030F0702030302020204" pitchFamily="66" charset="0"/>
              </a:rPr>
              <a:t>Fire! Fire!</a:t>
            </a:r>
          </a:p>
          <a:p>
            <a:pPr eaLnBrk="1" hangingPunct="1">
              <a:lnSpc>
                <a:spcPct val="90000"/>
              </a:lnSpc>
              <a:defRPr/>
            </a:pPr>
            <a:endParaRPr lang="en-GB" altLang="en-US" sz="2800" dirty="0">
              <a:solidFill>
                <a:srgbClr val="FF0000"/>
              </a:solidFill>
              <a:latin typeface="Comic Sans MS" panose="030F0702030302020204" pitchFamily="66" charset="0"/>
            </a:endParaRPr>
          </a:p>
          <a:p>
            <a:pPr eaLnBrk="1" hangingPunct="1">
              <a:lnSpc>
                <a:spcPct val="90000"/>
              </a:lnSpc>
              <a:defRPr/>
            </a:pPr>
            <a:r>
              <a:rPr lang="en-GB" altLang="en-US" sz="2800" dirty="0">
                <a:solidFill>
                  <a:srgbClr val="FF0000"/>
                </a:solidFill>
                <a:latin typeface="Comic Sans MS" panose="030F0702030302020204" pitchFamily="66" charset="0"/>
              </a:rPr>
              <a:t>Awesome Asia</a:t>
            </a:r>
          </a:p>
          <a:p>
            <a:pPr eaLnBrk="1" hangingPunct="1">
              <a:lnSpc>
                <a:spcPct val="90000"/>
              </a:lnSpc>
              <a:defRPr/>
            </a:pPr>
            <a:r>
              <a:rPr lang="en-GB" altLang="en-US" sz="2800" dirty="0">
                <a:solidFill>
                  <a:srgbClr val="FF0000"/>
                </a:solidFill>
                <a:latin typeface="Comic Sans MS" panose="030F0702030302020204" pitchFamily="66" charset="0"/>
              </a:rPr>
              <a:t>Roar!</a:t>
            </a:r>
          </a:p>
          <a:p>
            <a:pPr eaLnBrk="1" hangingPunct="1">
              <a:lnSpc>
                <a:spcPct val="90000"/>
              </a:lnSpc>
              <a:defRPr/>
            </a:pPr>
            <a:endParaRPr lang="en-GB" altLang="en-US" sz="2800" dirty="0">
              <a:solidFill>
                <a:srgbClr val="FF0000"/>
              </a:solidFill>
              <a:latin typeface="Comic Sans MS" panose="030F0702030302020204" pitchFamily="66" charset="0"/>
            </a:endParaRPr>
          </a:p>
          <a:p>
            <a:pPr eaLnBrk="1" hangingPunct="1">
              <a:lnSpc>
                <a:spcPct val="90000"/>
              </a:lnSpc>
              <a:defRPr/>
            </a:pPr>
            <a:r>
              <a:rPr lang="en-GB" altLang="en-US" sz="2800" dirty="0">
                <a:solidFill>
                  <a:srgbClr val="FF0000"/>
                </a:solidFill>
                <a:latin typeface="Comic Sans MS" panose="030F0702030302020204" pitchFamily="66" charset="0"/>
              </a:rPr>
              <a:t>Castles</a:t>
            </a:r>
          </a:p>
          <a:p>
            <a:pPr eaLnBrk="1" hangingPunct="1">
              <a:lnSpc>
                <a:spcPct val="90000"/>
              </a:lnSpc>
              <a:defRPr/>
            </a:pPr>
            <a:r>
              <a:rPr lang="en-GB" altLang="en-US" sz="2800" dirty="0">
                <a:solidFill>
                  <a:srgbClr val="FF0000"/>
                </a:solidFill>
                <a:latin typeface="Comic Sans MS" panose="030F0702030302020204" pitchFamily="66" charset="0"/>
              </a:rPr>
              <a:t>Park Life!</a:t>
            </a:r>
          </a:p>
          <a:p>
            <a:pPr marL="0" indent="0" eaLnBrk="1" hangingPunct="1">
              <a:lnSpc>
                <a:spcPct val="90000"/>
              </a:lnSpc>
              <a:buFontTx/>
              <a:buNone/>
              <a:defRPr/>
            </a:pPr>
            <a:endParaRPr lang="en-GB" altLang="en-US" sz="2000" dirty="0">
              <a:latin typeface="Comic Sans MS" panose="030F0702030302020204" pitchFamily="66" charset="0"/>
            </a:endParaRPr>
          </a:p>
          <a:p>
            <a:pPr marL="0" indent="0" eaLnBrk="1" hangingPunct="1">
              <a:lnSpc>
                <a:spcPct val="90000"/>
              </a:lnSpc>
              <a:buFontTx/>
              <a:buNone/>
              <a:defRPr/>
            </a:pPr>
            <a:r>
              <a:rPr lang="en-GB" altLang="en-US" sz="2000" dirty="0">
                <a:latin typeface="Comic Sans MS" panose="030F0702030302020204" pitchFamily="66" charset="0"/>
              </a:rPr>
              <a:t>Each half term we will send home a topic map to show you what we will be learning.</a:t>
            </a:r>
          </a:p>
        </p:txBody>
      </p:sp>
      <p:sp>
        <p:nvSpPr>
          <p:cNvPr id="15364" name="Rectangle 4"/>
          <p:cNvSpPr>
            <a:spLocks noChangeArrowheads="1"/>
          </p:cNvSpPr>
          <p:nvPr/>
        </p:nvSpPr>
        <p:spPr bwMode="auto">
          <a:xfrm>
            <a:off x="4427538" y="1995488"/>
            <a:ext cx="3744912" cy="574675"/>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3600">
                <a:solidFill>
                  <a:srgbClr val="FFFF00"/>
                </a:solidFill>
                <a:latin typeface="Comic Sans MS" panose="030F0702030302020204" pitchFamily="66" charset="0"/>
              </a:rPr>
              <a:t>Autumn Term</a:t>
            </a:r>
          </a:p>
        </p:txBody>
      </p:sp>
      <p:sp>
        <p:nvSpPr>
          <p:cNvPr id="15365" name="Rectangle 6"/>
          <p:cNvSpPr>
            <a:spLocks noChangeArrowheads="1"/>
          </p:cNvSpPr>
          <p:nvPr/>
        </p:nvSpPr>
        <p:spPr bwMode="auto">
          <a:xfrm>
            <a:off x="4427538" y="3540125"/>
            <a:ext cx="3744912" cy="574675"/>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3600">
                <a:solidFill>
                  <a:srgbClr val="33CC33"/>
                </a:solidFill>
                <a:latin typeface="Comic Sans MS" panose="030F0702030302020204" pitchFamily="66" charset="0"/>
              </a:rPr>
              <a:t>Spring Term</a:t>
            </a:r>
          </a:p>
        </p:txBody>
      </p:sp>
      <p:sp>
        <p:nvSpPr>
          <p:cNvPr id="15366" name="Rectangle 7"/>
          <p:cNvSpPr>
            <a:spLocks noChangeArrowheads="1"/>
          </p:cNvSpPr>
          <p:nvPr/>
        </p:nvSpPr>
        <p:spPr bwMode="auto">
          <a:xfrm>
            <a:off x="4427538" y="5076825"/>
            <a:ext cx="3744912" cy="574675"/>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3600">
                <a:solidFill>
                  <a:srgbClr val="FF0000"/>
                </a:solidFill>
                <a:latin typeface="Comic Sans MS" panose="030F0702030302020204" pitchFamily="66" charset="0"/>
              </a:rPr>
              <a:t>Summer Term</a:t>
            </a: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inVertical)">
                                      <p:cBhvr>
                                        <p:cTn id="7" dur="500"/>
                                        <p:tgtEl>
                                          <p:spTgt spid="1536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9459">
                                            <p:txEl>
                                              <p:pRg st="0" end="0"/>
                                            </p:txEl>
                                          </p:spTgt>
                                        </p:tgtEl>
                                        <p:attrNameLst>
                                          <p:attrName>style.visibility</p:attrName>
                                        </p:attrNameLst>
                                      </p:cBhvr>
                                      <p:to>
                                        <p:strVal val="visible"/>
                                      </p:to>
                                    </p:set>
                                    <p:anim calcmode="lin" valueType="num">
                                      <p:cBhvr>
                                        <p:cTn id="12" dur="500" fill="hold"/>
                                        <p:tgtEl>
                                          <p:spTgt spid="19459">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9459">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945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9459">
                                            <p:txEl>
                                              <p:pRg st="1" end="1"/>
                                            </p:txEl>
                                          </p:spTgt>
                                        </p:tgtEl>
                                        <p:attrNameLst>
                                          <p:attrName>style.visibility</p:attrName>
                                        </p:attrNameLst>
                                      </p:cBhvr>
                                      <p:to>
                                        <p:strVal val="visible"/>
                                      </p:to>
                                    </p:set>
                                    <p:anim calcmode="lin" valueType="num">
                                      <p:cBhvr>
                                        <p:cTn id="19" dur="500" fill="hold"/>
                                        <p:tgtEl>
                                          <p:spTgt spid="19459">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9459">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9459">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9459">
                                            <p:txEl>
                                              <p:pRg st="2" end="2"/>
                                            </p:txEl>
                                          </p:spTgt>
                                        </p:tgtEl>
                                        <p:attrNameLst>
                                          <p:attrName>style.visibility</p:attrName>
                                        </p:attrNameLst>
                                      </p:cBhvr>
                                      <p:to>
                                        <p:strVal val="visible"/>
                                      </p:to>
                                    </p:set>
                                    <p:anim calcmode="lin" valueType="num">
                                      <p:cBhvr>
                                        <p:cTn id="26" dur="500" fill="hold"/>
                                        <p:tgtEl>
                                          <p:spTgt spid="19459">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19459">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19459">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9459">
                                            <p:txEl>
                                              <p:pRg st="4" end="4"/>
                                            </p:txEl>
                                          </p:spTgt>
                                        </p:tgtEl>
                                        <p:attrNameLst>
                                          <p:attrName>style.visibility</p:attrName>
                                        </p:attrNameLst>
                                      </p:cBhvr>
                                      <p:to>
                                        <p:strVal val="visible"/>
                                      </p:to>
                                    </p:set>
                                    <p:anim calcmode="lin" valueType="num">
                                      <p:cBhvr>
                                        <p:cTn id="33" dur="500" fill="hold"/>
                                        <p:tgtEl>
                                          <p:spTgt spid="19459">
                                            <p:txEl>
                                              <p:pRg st="4" end="4"/>
                                            </p:txEl>
                                          </p:spTgt>
                                        </p:tgtEl>
                                        <p:attrNameLst>
                                          <p:attrName>ppt_w</p:attrName>
                                        </p:attrNameLst>
                                      </p:cBhvr>
                                      <p:tavLst>
                                        <p:tav tm="0">
                                          <p:val>
                                            <p:fltVal val="0"/>
                                          </p:val>
                                        </p:tav>
                                        <p:tav tm="100000">
                                          <p:val>
                                            <p:strVal val="#ppt_w"/>
                                          </p:val>
                                        </p:tav>
                                      </p:tavLst>
                                    </p:anim>
                                    <p:anim calcmode="lin" valueType="num">
                                      <p:cBhvr>
                                        <p:cTn id="34" dur="500" fill="hold"/>
                                        <p:tgtEl>
                                          <p:spTgt spid="19459">
                                            <p:txEl>
                                              <p:pRg st="4" end="4"/>
                                            </p:txEl>
                                          </p:spTgt>
                                        </p:tgtEl>
                                        <p:attrNameLst>
                                          <p:attrName>ppt_h</p:attrName>
                                        </p:attrNameLst>
                                      </p:cBhvr>
                                      <p:tavLst>
                                        <p:tav tm="0">
                                          <p:val>
                                            <p:fltVal val="0"/>
                                          </p:val>
                                        </p:tav>
                                        <p:tav tm="100000">
                                          <p:val>
                                            <p:strVal val="#ppt_h"/>
                                          </p:val>
                                        </p:tav>
                                      </p:tavLst>
                                    </p:anim>
                                    <p:animEffect transition="in" filter="fade">
                                      <p:cBhvr>
                                        <p:cTn id="35" dur="500"/>
                                        <p:tgtEl>
                                          <p:spTgt spid="19459">
                                            <p:txEl>
                                              <p:pRg st="4" end="4"/>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9459">
                                            <p:txEl>
                                              <p:pRg st="5" end="5"/>
                                            </p:txEl>
                                          </p:spTgt>
                                        </p:tgtEl>
                                        <p:attrNameLst>
                                          <p:attrName>style.visibility</p:attrName>
                                        </p:attrNameLst>
                                      </p:cBhvr>
                                      <p:to>
                                        <p:strVal val="visible"/>
                                      </p:to>
                                    </p:set>
                                    <p:anim calcmode="lin" valueType="num">
                                      <p:cBhvr>
                                        <p:cTn id="40" dur="500" fill="hold"/>
                                        <p:tgtEl>
                                          <p:spTgt spid="19459">
                                            <p:txEl>
                                              <p:pRg st="5" end="5"/>
                                            </p:txEl>
                                          </p:spTgt>
                                        </p:tgtEl>
                                        <p:attrNameLst>
                                          <p:attrName>ppt_w</p:attrName>
                                        </p:attrNameLst>
                                      </p:cBhvr>
                                      <p:tavLst>
                                        <p:tav tm="0">
                                          <p:val>
                                            <p:fltVal val="0"/>
                                          </p:val>
                                        </p:tav>
                                        <p:tav tm="100000">
                                          <p:val>
                                            <p:strVal val="#ppt_w"/>
                                          </p:val>
                                        </p:tav>
                                      </p:tavLst>
                                    </p:anim>
                                    <p:anim calcmode="lin" valueType="num">
                                      <p:cBhvr>
                                        <p:cTn id="41" dur="500" fill="hold"/>
                                        <p:tgtEl>
                                          <p:spTgt spid="19459">
                                            <p:txEl>
                                              <p:pRg st="5" end="5"/>
                                            </p:txEl>
                                          </p:spTgt>
                                        </p:tgtEl>
                                        <p:attrNameLst>
                                          <p:attrName>ppt_h</p:attrName>
                                        </p:attrNameLst>
                                      </p:cBhvr>
                                      <p:tavLst>
                                        <p:tav tm="0">
                                          <p:val>
                                            <p:fltVal val="0"/>
                                          </p:val>
                                        </p:tav>
                                        <p:tav tm="100000">
                                          <p:val>
                                            <p:strVal val="#ppt_h"/>
                                          </p:val>
                                        </p:tav>
                                      </p:tavLst>
                                    </p:anim>
                                    <p:animEffect transition="in" filter="fade">
                                      <p:cBhvr>
                                        <p:cTn id="42" dur="500"/>
                                        <p:tgtEl>
                                          <p:spTgt spid="19459">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19459">
                                            <p:txEl>
                                              <p:pRg st="7" end="7"/>
                                            </p:txEl>
                                          </p:spTgt>
                                        </p:tgtEl>
                                        <p:attrNameLst>
                                          <p:attrName>style.visibility</p:attrName>
                                        </p:attrNameLst>
                                      </p:cBhvr>
                                      <p:to>
                                        <p:strVal val="visible"/>
                                      </p:to>
                                    </p:set>
                                    <p:anim calcmode="lin" valueType="num">
                                      <p:cBhvr>
                                        <p:cTn id="47" dur="500" fill="hold"/>
                                        <p:tgtEl>
                                          <p:spTgt spid="19459">
                                            <p:txEl>
                                              <p:pRg st="7" end="7"/>
                                            </p:txEl>
                                          </p:spTgt>
                                        </p:tgtEl>
                                        <p:attrNameLst>
                                          <p:attrName>ppt_w</p:attrName>
                                        </p:attrNameLst>
                                      </p:cBhvr>
                                      <p:tavLst>
                                        <p:tav tm="0">
                                          <p:val>
                                            <p:fltVal val="0"/>
                                          </p:val>
                                        </p:tav>
                                        <p:tav tm="100000">
                                          <p:val>
                                            <p:strVal val="#ppt_w"/>
                                          </p:val>
                                        </p:tav>
                                      </p:tavLst>
                                    </p:anim>
                                    <p:anim calcmode="lin" valueType="num">
                                      <p:cBhvr>
                                        <p:cTn id="48" dur="500" fill="hold"/>
                                        <p:tgtEl>
                                          <p:spTgt spid="19459">
                                            <p:txEl>
                                              <p:pRg st="7" end="7"/>
                                            </p:txEl>
                                          </p:spTgt>
                                        </p:tgtEl>
                                        <p:attrNameLst>
                                          <p:attrName>ppt_h</p:attrName>
                                        </p:attrNameLst>
                                      </p:cBhvr>
                                      <p:tavLst>
                                        <p:tav tm="0">
                                          <p:val>
                                            <p:fltVal val="0"/>
                                          </p:val>
                                        </p:tav>
                                        <p:tav tm="100000">
                                          <p:val>
                                            <p:strVal val="#ppt_h"/>
                                          </p:val>
                                        </p:tav>
                                      </p:tavLst>
                                    </p:anim>
                                    <p:animEffect transition="in" filter="fade">
                                      <p:cBhvr>
                                        <p:cTn id="49" dur="500"/>
                                        <p:tgtEl>
                                          <p:spTgt spid="19459">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19459">
                                            <p:txEl>
                                              <p:pRg st="8" end="8"/>
                                            </p:txEl>
                                          </p:spTgt>
                                        </p:tgtEl>
                                        <p:attrNameLst>
                                          <p:attrName>style.visibility</p:attrName>
                                        </p:attrNameLst>
                                      </p:cBhvr>
                                      <p:to>
                                        <p:strVal val="visible"/>
                                      </p:to>
                                    </p:set>
                                    <p:anim calcmode="lin" valueType="num">
                                      <p:cBhvr>
                                        <p:cTn id="54" dur="500" fill="hold"/>
                                        <p:tgtEl>
                                          <p:spTgt spid="19459">
                                            <p:txEl>
                                              <p:pRg st="8" end="8"/>
                                            </p:txEl>
                                          </p:spTgt>
                                        </p:tgtEl>
                                        <p:attrNameLst>
                                          <p:attrName>ppt_w</p:attrName>
                                        </p:attrNameLst>
                                      </p:cBhvr>
                                      <p:tavLst>
                                        <p:tav tm="0">
                                          <p:val>
                                            <p:fltVal val="0"/>
                                          </p:val>
                                        </p:tav>
                                        <p:tav tm="100000">
                                          <p:val>
                                            <p:strVal val="#ppt_w"/>
                                          </p:val>
                                        </p:tav>
                                      </p:tavLst>
                                    </p:anim>
                                    <p:anim calcmode="lin" valueType="num">
                                      <p:cBhvr>
                                        <p:cTn id="55" dur="500" fill="hold"/>
                                        <p:tgtEl>
                                          <p:spTgt spid="19459">
                                            <p:txEl>
                                              <p:pRg st="8" end="8"/>
                                            </p:txEl>
                                          </p:spTgt>
                                        </p:tgtEl>
                                        <p:attrNameLst>
                                          <p:attrName>ppt_h</p:attrName>
                                        </p:attrNameLst>
                                      </p:cBhvr>
                                      <p:tavLst>
                                        <p:tav tm="0">
                                          <p:val>
                                            <p:fltVal val="0"/>
                                          </p:val>
                                        </p:tav>
                                        <p:tav tm="100000">
                                          <p:val>
                                            <p:strVal val="#ppt_h"/>
                                          </p:val>
                                        </p:tav>
                                      </p:tavLst>
                                    </p:anim>
                                    <p:animEffect transition="in" filter="fade">
                                      <p:cBhvr>
                                        <p:cTn id="56" dur="500"/>
                                        <p:tgtEl>
                                          <p:spTgt spid="19459">
                                            <p:txEl>
                                              <p:pRg st="8" end="8"/>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19459">
                                            <p:txEl>
                                              <p:pRg st="10" end="10"/>
                                            </p:txEl>
                                          </p:spTgt>
                                        </p:tgtEl>
                                        <p:attrNameLst>
                                          <p:attrName>style.visibility</p:attrName>
                                        </p:attrNameLst>
                                      </p:cBhvr>
                                      <p:to>
                                        <p:strVal val="visible"/>
                                      </p:to>
                                    </p:set>
                                    <p:anim calcmode="lin" valueType="num">
                                      <p:cBhvr>
                                        <p:cTn id="61" dur="500" fill="hold"/>
                                        <p:tgtEl>
                                          <p:spTgt spid="19459">
                                            <p:txEl>
                                              <p:pRg st="10" end="10"/>
                                            </p:txEl>
                                          </p:spTgt>
                                        </p:tgtEl>
                                        <p:attrNameLst>
                                          <p:attrName>ppt_w</p:attrName>
                                        </p:attrNameLst>
                                      </p:cBhvr>
                                      <p:tavLst>
                                        <p:tav tm="0">
                                          <p:val>
                                            <p:fltVal val="0"/>
                                          </p:val>
                                        </p:tav>
                                        <p:tav tm="100000">
                                          <p:val>
                                            <p:strVal val="#ppt_w"/>
                                          </p:val>
                                        </p:tav>
                                      </p:tavLst>
                                    </p:anim>
                                    <p:anim calcmode="lin" valueType="num">
                                      <p:cBhvr>
                                        <p:cTn id="62" dur="500" fill="hold"/>
                                        <p:tgtEl>
                                          <p:spTgt spid="19459">
                                            <p:txEl>
                                              <p:pRg st="10" end="10"/>
                                            </p:txEl>
                                          </p:spTgt>
                                        </p:tgtEl>
                                        <p:attrNameLst>
                                          <p:attrName>ppt_h</p:attrName>
                                        </p:attrNameLst>
                                      </p:cBhvr>
                                      <p:tavLst>
                                        <p:tav tm="0">
                                          <p:val>
                                            <p:fltVal val="0"/>
                                          </p:val>
                                        </p:tav>
                                        <p:tav tm="100000">
                                          <p:val>
                                            <p:strVal val="#ppt_h"/>
                                          </p:val>
                                        </p:tav>
                                      </p:tavLst>
                                    </p:anim>
                                    <p:animEffect transition="in" filter="fade">
                                      <p:cBhvr>
                                        <p:cTn id="63" dur="500"/>
                                        <p:tgtEl>
                                          <p:spTgt spid="1945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1945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2411413" y="401638"/>
            <a:ext cx="453707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4000" u="sng" dirty="0">
                <a:solidFill>
                  <a:srgbClr val="FF0000"/>
                </a:solidFill>
                <a:latin typeface="Comic Sans MS" panose="030F0702030302020204" pitchFamily="66" charset="0"/>
              </a:rPr>
              <a:t>School Trips!</a:t>
            </a:r>
          </a:p>
        </p:txBody>
      </p:sp>
      <p:sp>
        <p:nvSpPr>
          <p:cNvPr id="14339" name="Text Box 7"/>
          <p:cNvSpPr txBox="1">
            <a:spLocks noChangeArrowheads="1"/>
          </p:cNvSpPr>
          <p:nvPr/>
        </p:nvSpPr>
        <p:spPr bwMode="auto">
          <a:xfrm>
            <a:off x="683568" y="3309328"/>
            <a:ext cx="8253412"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2400" dirty="0">
                <a:latin typeface="Comic Sans MS" panose="030F0702030302020204" pitchFamily="66" charset="0"/>
              </a:rPr>
              <a:t>We also have a theatre group coming next half term where the children will take part in acting out the events of the fire of London.</a:t>
            </a:r>
          </a:p>
          <a:p>
            <a:pPr eaLnBrk="1" hangingPunct="1">
              <a:spcBef>
                <a:spcPct val="0"/>
              </a:spcBef>
              <a:buFontTx/>
              <a:buNone/>
            </a:pPr>
            <a:endParaRPr lang="en-GB" altLang="en-US" sz="2400" dirty="0">
              <a:latin typeface="Comic Sans MS" panose="030F0702030302020204" pitchFamily="66" charset="0"/>
            </a:endParaRPr>
          </a:p>
          <a:p>
            <a:pPr eaLnBrk="1" hangingPunct="1">
              <a:spcBef>
                <a:spcPct val="0"/>
              </a:spcBef>
              <a:buFontTx/>
              <a:buNone/>
            </a:pPr>
            <a:r>
              <a:rPr lang="en-GB" altLang="en-US" sz="2400" dirty="0">
                <a:latin typeface="Comic Sans MS" panose="030F0702030302020204" pitchFamily="66" charset="0"/>
              </a:rPr>
              <a:t>Other visitors:</a:t>
            </a:r>
          </a:p>
          <a:p>
            <a:pPr eaLnBrk="1" hangingPunct="1">
              <a:spcBef>
                <a:spcPct val="0"/>
              </a:spcBef>
              <a:buFontTx/>
              <a:buNone/>
            </a:pPr>
            <a:r>
              <a:rPr lang="en-US" altLang="en-US" sz="2400" dirty="0">
                <a:latin typeface="Comic Sans MS" panose="030F0702030302020204" pitchFamily="66" charset="0"/>
              </a:rPr>
              <a:t>Father Barry</a:t>
            </a:r>
            <a:endParaRPr lang="en-GB" altLang="en-US" sz="2400" dirty="0">
              <a:latin typeface="Comic Sans MS" panose="030F0702030302020204" pitchFamily="66" charset="0"/>
            </a:endParaRPr>
          </a:p>
          <a:p>
            <a:pPr eaLnBrk="1" hangingPunct="1">
              <a:spcBef>
                <a:spcPct val="0"/>
              </a:spcBef>
              <a:buFontTx/>
              <a:buNone/>
            </a:pPr>
            <a:r>
              <a:rPr lang="en-US" altLang="en-US" sz="2400" dirty="0">
                <a:latin typeface="Comic Sans MS" panose="030F0702030302020204" pitchFamily="66" charset="0"/>
              </a:rPr>
              <a:t>Dentist</a:t>
            </a:r>
            <a:endParaRPr lang="en-GB" altLang="en-US" sz="2400" dirty="0">
              <a:latin typeface="Comic Sans MS" panose="030F0702030302020204" pitchFamily="66" charset="0"/>
            </a:endParaRPr>
          </a:p>
          <a:p>
            <a:pPr eaLnBrk="1" hangingPunct="1">
              <a:spcBef>
                <a:spcPct val="0"/>
              </a:spcBef>
              <a:buFontTx/>
              <a:buNone/>
            </a:pPr>
            <a:r>
              <a:rPr lang="en-GB" altLang="en-US" sz="2400" dirty="0">
                <a:latin typeface="Comic Sans MS" panose="030F0702030302020204" pitchFamily="66" charset="0"/>
              </a:rPr>
              <a:t>Firefighters</a:t>
            </a:r>
          </a:p>
        </p:txBody>
      </p:sp>
      <p:pic>
        <p:nvPicPr>
          <p:cNvPr id="14340" name="Picture 9" descr="IMG_005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1125538"/>
            <a:ext cx="26638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 Box 10"/>
          <p:cNvSpPr txBox="1">
            <a:spLocks noChangeArrowheads="1"/>
          </p:cNvSpPr>
          <p:nvPr/>
        </p:nvSpPr>
        <p:spPr bwMode="auto">
          <a:xfrm>
            <a:off x="4500563" y="1562100"/>
            <a:ext cx="266382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FontTx/>
              <a:buNone/>
            </a:pPr>
            <a:r>
              <a:rPr lang="en-GB" altLang="en-US" sz="2400" dirty="0">
                <a:latin typeface="Comic Sans MS" panose="030F0702030302020204" pitchFamily="66" charset="0"/>
              </a:rPr>
              <a:t>We</a:t>
            </a:r>
            <a:r>
              <a:rPr lang="en-GB" altLang="en-US" sz="2800" dirty="0">
                <a:solidFill>
                  <a:srgbClr val="33CC33"/>
                </a:solidFill>
                <a:latin typeface="Comic Sans MS" panose="030F0702030302020204" pitchFamily="66" charset="0"/>
              </a:rPr>
              <a:t> </a:t>
            </a:r>
            <a:r>
              <a:rPr lang="en-GB" altLang="en-US" sz="2400" dirty="0">
                <a:latin typeface="Comic Sans MS" panose="030F0702030302020204" pitchFamily="66" charset="0"/>
              </a:rPr>
              <a:t>visit Skipton Castle </a:t>
            </a:r>
          </a:p>
          <a:p>
            <a:pPr eaLnBrk="1" hangingPunct="1">
              <a:spcBef>
                <a:spcPct val="0"/>
              </a:spcBef>
              <a:buFontTx/>
              <a:buNone/>
            </a:pPr>
            <a:endParaRPr lang="en-GB" altLang="en-US" sz="2000" dirty="0">
              <a:latin typeface="Comic Sans MS" panose="030F0702030302020204" pitchFamily="66" charset="0"/>
            </a:endParaRP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barn(inVertical)">
                                      <p:cBhvr>
                                        <p:cTn id="7" dur="5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4341"/>
                                        </p:tgtEl>
                                        <p:attrNameLst>
                                          <p:attrName>style.visibility</p:attrName>
                                        </p:attrNameLst>
                                      </p:cBhvr>
                                      <p:to>
                                        <p:strVal val="visible"/>
                                      </p:to>
                                    </p:set>
                                    <p:anim calcmode="lin" valueType="num">
                                      <p:cBhvr>
                                        <p:cTn id="12" dur="500" fill="hold"/>
                                        <p:tgtEl>
                                          <p:spTgt spid="14341"/>
                                        </p:tgtEl>
                                        <p:attrNameLst>
                                          <p:attrName>ppt_w</p:attrName>
                                        </p:attrNameLst>
                                      </p:cBhvr>
                                      <p:tavLst>
                                        <p:tav tm="0">
                                          <p:val>
                                            <p:fltVal val="0"/>
                                          </p:val>
                                        </p:tav>
                                        <p:tav tm="100000">
                                          <p:val>
                                            <p:strVal val="#ppt_w"/>
                                          </p:val>
                                        </p:tav>
                                      </p:tavLst>
                                    </p:anim>
                                    <p:anim calcmode="lin" valueType="num">
                                      <p:cBhvr>
                                        <p:cTn id="13" dur="500" fill="hold"/>
                                        <p:tgtEl>
                                          <p:spTgt spid="14341"/>
                                        </p:tgtEl>
                                        <p:attrNameLst>
                                          <p:attrName>ppt_h</p:attrName>
                                        </p:attrNameLst>
                                      </p:cBhvr>
                                      <p:tavLst>
                                        <p:tav tm="0">
                                          <p:val>
                                            <p:fltVal val="0"/>
                                          </p:val>
                                        </p:tav>
                                        <p:tav tm="100000">
                                          <p:val>
                                            <p:strVal val="#ppt_h"/>
                                          </p:val>
                                        </p:tav>
                                      </p:tavLst>
                                    </p:anim>
                                    <p:animEffect transition="in" filter="fade">
                                      <p:cBhvr>
                                        <p:cTn id="14" dur="500"/>
                                        <p:tgtEl>
                                          <p:spTgt spid="14341"/>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4339"/>
                                        </p:tgtEl>
                                        <p:attrNameLst>
                                          <p:attrName>style.visibility</p:attrName>
                                        </p:attrNameLst>
                                      </p:cBhvr>
                                      <p:to>
                                        <p:strVal val="visible"/>
                                      </p:to>
                                    </p:set>
                                    <p:anim calcmode="lin" valueType="num">
                                      <p:cBhvr>
                                        <p:cTn id="19" dur="500" fill="hold"/>
                                        <p:tgtEl>
                                          <p:spTgt spid="14339"/>
                                        </p:tgtEl>
                                        <p:attrNameLst>
                                          <p:attrName>ppt_w</p:attrName>
                                        </p:attrNameLst>
                                      </p:cBhvr>
                                      <p:tavLst>
                                        <p:tav tm="0">
                                          <p:val>
                                            <p:fltVal val="0"/>
                                          </p:val>
                                        </p:tav>
                                        <p:tav tm="100000">
                                          <p:val>
                                            <p:strVal val="#ppt_w"/>
                                          </p:val>
                                        </p:tav>
                                      </p:tavLst>
                                    </p:anim>
                                    <p:anim calcmode="lin" valueType="num">
                                      <p:cBhvr>
                                        <p:cTn id="20" dur="500" fill="hold"/>
                                        <p:tgtEl>
                                          <p:spTgt spid="14339"/>
                                        </p:tgtEl>
                                        <p:attrNameLst>
                                          <p:attrName>ppt_h</p:attrName>
                                        </p:attrNameLst>
                                      </p:cBhvr>
                                      <p:tavLst>
                                        <p:tav tm="0">
                                          <p:val>
                                            <p:fltVal val="0"/>
                                          </p:val>
                                        </p:tav>
                                        <p:tav tm="100000">
                                          <p:val>
                                            <p:strVal val="#ppt_h"/>
                                          </p:val>
                                        </p:tav>
                                      </p:tavLst>
                                    </p:anim>
                                    <p:animEffect transition="in" filter="fade">
                                      <p:cBhvr>
                                        <p:cTn id="21" dur="500"/>
                                        <p:tgtEl>
                                          <p:spTgt spid="14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P spid="14339" grpId="0"/>
      <p:bldP spid="1434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idx="4294967295"/>
          </p:nvPr>
        </p:nvSpPr>
        <p:spPr>
          <a:xfrm>
            <a:off x="0" y="260350"/>
            <a:ext cx="8229600" cy="1143000"/>
          </a:xfrm>
        </p:spPr>
        <p:txBody>
          <a:bodyPr/>
          <a:lstStyle/>
          <a:p>
            <a:pPr eaLnBrk="1" hangingPunct="1"/>
            <a:r>
              <a:rPr lang="en-GB" altLang="en-US" u="sng" dirty="0">
                <a:solidFill>
                  <a:srgbClr val="FF0000"/>
                </a:solidFill>
                <a:latin typeface="Comic Sans MS" panose="030F0702030302020204" pitchFamily="66" charset="0"/>
              </a:rPr>
              <a:t>Information</a:t>
            </a:r>
          </a:p>
        </p:txBody>
      </p:sp>
      <p:sp>
        <p:nvSpPr>
          <p:cNvPr id="16387" name="Rectangle 3"/>
          <p:cNvSpPr>
            <a:spLocks noGrp="1" noChangeArrowheads="1"/>
          </p:cNvSpPr>
          <p:nvPr>
            <p:ph type="body" idx="4294967295"/>
          </p:nvPr>
        </p:nvSpPr>
        <p:spPr>
          <a:xfrm>
            <a:off x="914400" y="1906588"/>
            <a:ext cx="8229600" cy="4525962"/>
          </a:xfrm>
        </p:spPr>
        <p:txBody>
          <a:bodyPr/>
          <a:lstStyle/>
          <a:p>
            <a:pPr eaLnBrk="1" hangingPunct="1"/>
            <a:r>
              <a:rPr lang="en-GB" altLang="en-US" sz="2800" dirty="0">
                <a:latin typeface="Comic Sans MS" panose="030F0702030302020204" pitchFamily="66" charset="0"/>
              </a:rPr>
              <a:t>During the year there will be opportunities for you to come into school and look at your child’s work</a:t>
            </a:r>
          </a:p>
          <a:p>
            <a:pPr marL="0" indent="0" eaLnBrk="1" hangingPunct="1">
              <a:buNone/>
            </a:pPr>
            <a:endParaRPr lang="en-GB" altLang="en-US" sz="2800" dirty="0">
              <a:latin typeface="Comic Sans MS" panose="030F0702030302020204" pitchFamily="66" charset="0"/>
            </a:endParaRPr>
          </a:p>
          <a:p>
            <a:pPr eaLnBrk="1" hangingPunct="1"/>
            <a:r>
              <a:rPr lang="en-GB" altLang="en-US" sz="2800" dirty="0">
                <a:latin typeface="Comic Sans MS" panose="030F0702030302020204" pitchFamily="66" charset="0"/>
              </a:rPr>
              <a:t>Please check your child’s reading bag daily for any important information, homework or spellings</a:t>
            </a:r>
          </a:p>
          <a:p>
            <a:pPr marL="0" indent="0" eaLnBrk="1" hangingPunct="1">
              <a:buNone/>
            </a:pPr>
            <a:endParaRPr lang="en-GB" altLang="en-US" sz="2800" dirty="0">
              <a:latin typeface="Comic Sans MS" panose="030F0702030302020204" pitchFamily="66" charset="0"/>
            </a:endParaRPr>
          </a:p>
        </p:txBody>
      </p:sp>
      <p:pic>
        <p:nvPicPr>
          <p:cNvPr id="16388" name="Picture 4" descr="j029323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476250"/>
            <a:ext cx="1565275" cy="1154113"/>
          </a:xfrm>
          <a:prstGeom prst="rect">
            <a:avLst/>
          </a:prstGeom>
          <a:noFill/>
          <a:ln w="38100">
            <a:solidFill>
              <a:schemeClr val="folHlink"/>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barn(inVertical)">
                                      <p:cBhvr>
                                        <p:cTn id="7" dur="500"/>
                                        <p:tgtEl>
                                          <p:spTgt spid="1638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6387">
                                            <p:txEl>
                                              <p:pRg st="0" end="0"/>
                                            </p:txEl>
                                          </p:spTgt>
                                        </p:tgtEl>
                                        <p:attrNameLst>
                                          <p:attrName>style.visibility</p:attrName>
                                        </p:attrNameLst>
                                      </p:cBhvr>
                                      <p:to>
                                        <p:strVal val="visible"/>
                                      </p:to>
                                    </p:set>
                                    <p:anim calcmode="lin" valueType="num">
                                      <p:cBhvr>
                                        <p:cTn id="12" dur="500" fill="hold"/>
                                        <p:tgtEl>
                                          <p:spTgt spid="16387">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6387">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6387">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6387">
                                            <p:txEl>
                                              <p:pRg st="2" end="2"/>
                                            </p:txEl>
                                          </p:spTgt>
                                        </p:tgtEl>
                                        <p:attrNameLst>
                                          <p:attrName>style.visibility</p:attrName>
                                        </p:attrNameLst>
                                      </p:cBhvr>
                                      <p:to>
                                        <p:strVal val="visible"/>
                                      </p:to>
                                    </p:set>
                                    <p:anim calcmode="lin" valueType="num">
                                      <p:cBhvr>
                                        <p:cTn id="19" dur="500" fill="hold"/>
                                        <p:tgtEl>
                                          <p:spTgt spid="16387">
                                            <p:txEl>
                                              <p:pRg st="2" end="2"/>
                                            </p:txEl>
                                          </p:spTgt>
                                        </p:tgtEl>
                                        <p:attrNameLst>
                                          <p:attrName>ppt_w</p:attrName>
                                        </p:attrNameLst>
                                      </p:cBhvr>
                                      <p:tavLst>
                                        <p:tav tm="0">
                                          <p:val>
                                            <p:fltVal val="0"/>
                                          </p:val>
                                        </p:tav>
                                        <p:tav tm="100000">
                                          <p:val>
                                            <p:strVal val="#ppt_w"/>
                                          </p:val>
                                        </p:tav>
                                      </p:tavLst>
                                    </p:anim>
                                    <p:anim calcmode="lin" valueType="num">
                                      <p:cBhvr>
                                        <p:cTn id="20" dur="500" fill="hold"/>
                                        <p:tgtEl>
                                          <p:spTgt spid="16387">
                                            <p:txEl>
                                              <p:pRg st="2" end="2"/>
                                            </p:txEl>
                                          </p:spTgt>
                                        </p:tgtEl>
                                        <p:attrNameLst>
                                          <p:attrName>ppt_h</p:attrName>
                                        </p:attrNameLst>
                                      </p:cBhvr>
                                      <p:tavLst>
                                        <p:tav tm="0">
                                          <p:val>
                                            <p:fltVal val="0"/>
                                          </p:val>
                                        </p:tav>
                                        <p:tav tm="100000">
                                          <p:val>
                                            <p:strVal val="#ppt_h"/>
                                          </p:val>
                                        </p:tav>
                                      </p:tavLst>
                                    </p:anim>
                                    <p:animEffect transition="in" filter="fade">
                                      <p:cBhvr>
                                        <p:cTn id="21" dur="500"/>
                                        <p:tgtEl>
                                          <p:spTgt spid="163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P spid="16387"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idx="4294967295"/>
          </p:nvPr>
        </p:nvSpPr>
        <p:spPr>
          <a:xfrm>
            <a:off x="0" y="233363"/>
            <a:ext cx="8229600" cy="1143000"/>
          </a:xfrm>
        </p:spPr>
        <p:txBody>
          <a:bodyPr/>
          <a:lstStyle/>
          <a:p>
            <a:r>
              <a:rPr lang="en-GB" altLang="en-US" u="sng" dirty="0">
                <a:solidFill>
                  <a:srgbClr val="FF0000"/>
                </a:solidFill>
                <a:latin typeface="Comic Sans MS" panose="030F0702030302020204" pitchFamily="66" charset="0"/>
              </a:rPr>
              <a:t>Homework</a:t>
            </a:r>
          </a:p>
        </p:txBody>
      </p:sp>
      <p:sp>
        <p:nvSpPr>
          <p:cNvPr id="17411" name="Content Placeholder 2"/>
          <p:cNvSpPr>
            <a:spLocks noGrp="1"/>
          </p:cNvSpPr>
          <p:nvPr>
            <p:ph idx="4294967295"/>
          </p:nvPr>
        </p:nvSpPr>
        <p:spPr>
          <a:xfrm>
            <a:off x="0" y="1470025"/>
            <a:ext cx="8229600" cy="4525963"/>
          </a:xfrm>
        </p:spPr>
        <p:txBody>
          <a:bodyPr/>
          <a:lstStyle/>
          <a:p>
            <a:r>
              <a:rPr lang="en-GB" altLang="en-US" sz="2400" dirty="0">
                <a:latin typeface="Comic Sans MS" panose="030F0702030302020204" pitchFamily="66" charset="0"/>
              </a:rPr>
              <a:t>Homework is sent home at the beginning of each half term. Choose one each week.</a:t>
            </a:r>
          </a:p>
          <a:p>
            <a:r>
              <a:rPr lang="en-GB" altLang="en-US" sz="2400" dirty="0">
                <a:latin typeface="Comic Sans MS" panose="030F0702030302020204" pitchFamily="66" charset="0"/>
              </a:rPr>
              <a:t>Please bring homework books back ready to be marked.</a:t>
            </a:r>
            <a:endParaRPr lang="en-GB" altLang="en-US" sz="2400" b="1" dirty="0">
              <a:latin typeface="Comic Sans MS" panose="030F0702030302020204" pitchFamily="66" charset="0"/>
            </a:endParaRPr>
          </a:p>
          <a:p>
            <a:r>
              <a:rPr lang="en-GB" altLang="en-US" sz="2400" dirty="0">
                <a:latin typeface="Comic Sans MS" panose="030F0702030302020204" pitchFamily="66" charset="0"/>
              </a:rPr>
              <a:t>We will send it back home on Friday</a:t>
            </a:r>
          </a:p>
          <a:p>
            <a:r>
              <a:rPr lang="en-GB" altLang="en-US" sz="2400" dirty="0">
                <a:latin typeface="Comic Sans MS" panose="030F0702030302020204" pitchFamily="66" charset="0"/>
              </a:rPr>
              <a:t>Please work with your child through the homework activity but do not complete it for them!</a:t>
            </a:r>
          </a:p>
          <a:p>
            <a:r>
              <a:rPr lang="en-GB" altLang="en-US" sz="2400" dirty="0">
                <a:latin typeface="Comic Sans MS" panose="030F0702030302020204" pitchFamily="66" charset="0"/>
              </a:rPr>
              <a:t>Each child has their own log-in and password to access Developing Experts and Purple Mash which can be used to enhance classroom learning in a fun way! </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88224" y="127681"/>
            <a:ext cx="1656184" cy="127102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246562"/>
            <a:ext cx="1328928" cy="115214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barn(inVertical)">
                                      <p:cBhvr>
                                        <p:cTn id="7" dur="5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17411">
                                            <p:txEl>
                                              <p:pRg st="0" end="0"/>
                                            </p:txEl>
                                          </p:spTgt>
                                        </p:tgtEl>
                                        <p:attrNameLst>
                                          <p:attrName>style.visibility</p:attrName>
                                        </p:attrNameLst>
                                      </p:cBhvr>
                                      <p:to>
                                        <p:strVal val="visible"/>
                                      </p:to>
                                    </p:set>
                                    <p:anim calcmode="lin" valueType="num">
                                      <p:cBhvr>
                                        <p:cTn id="12" dur="500" fill="hold"/>
                                        <p:tgtEl>
                                          <p:spTgt spid="1741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1741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1741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17411">
                                            <p:txEl>
                                              <p:pRg st="1" end="1"/>
                                            </p:txEl>
                                          </p:spTgt>
                                        </p:tgtEl>
                                        <p:attrNameLst>
                                          <p:attrName>style.visibility</p:attrName>
                                        </p:attrNameLst>
                                      </p:cBhvr>
                                      <p:to>
                                        <p:strVal val="visible"/>
                                      </p:to>
                                    </p:set>
                                    <p:anim calcmode="lin" valueType="num">
                                      <p:cBhvr>
                                        <p:cTn id="19" dur="500" fill="hold"/>
                                        <p:tgtEl>
                                          <p:spTgt spid="17411">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17411">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17411">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7411">
                                            <p:txEl>
                                              <p:pRg st="2" end="2"/>
                                            </p:txEl>
                                          </p:spTgt>
                                        </p:tgtEl>
                                        <p:attrNameLst>
                                          <p:attrName>style.visibility</p:attrName>
                                        </p:attrNameLst>
                                      </p:cBhvr>
                                      <p:to>
                                        <p:strVal val="visible"/>
                                      </p:to>
                                    </p:set>
                                    <p:anim calcmode="lin" valueType="num">
                                      <p:cBhvr>
                                        <p:cTn id="26" dur="500" fill="hold"/>
                                        <p:tgtEl>
                                          <p:spTgt spid="17411">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17411">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17411">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7411">
                                            <p:txEl>
                                              <p:pRg st="3" end="3"/>
                                            </p:txEl>
                                          </p:spTgt>
                                        </p:tgtEl>
                                        <p:attrNameLst>
                                          <p:attrName>style.visibility</p:attrName>
                                        </p:attrNameLst>
                                      </p:cBhvr>
                                      <p:to>
                                        <p:strVal val="visible"/>
                                      </p:to>
                                    </p:set>
                                    <p:anim calcmode="lin" valueType="num">
                                      <p:cBhvr>
                                        <p:cTn id="33" dur="500" fill="hold"/>
                                        <p:tgtEl>
                                          <p:spTgt spid="17411">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7411">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7411">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7411">
                                            <p:txEl>
                                              <p:pRg st="4" end="4"/>
                                            </p:txEl>
                                          </p:spTgt>
                                        </p:tgtEl>
                                        <p:attrNameLst>
                                          <p:attrName>style.visibility</p:attrName>
                                        </p:attrNameLst>
                                      </p:cBhvr>
                                      <p:to>
                                        <p:strVal val="visible"/>
                                      </p:to>
                                    </p:set>
                                    <p:anim calcmode="lin" valueType="num">
                                      <p:cBhvr>
                                        <p:cTn id="40" dur="500" fill="hold"/>
                                        <p:tgtEl>
                                          <p:spTgt spid="17411">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17411">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174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P spid="1741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BCBA09-AA0E-41EB-9F58-AF92DF6C37C4}"/>
              </a:ext>
            </a:extLst>
          </p:cNvPr>
          <p:cNvSpPr txBox="1"/>
          <p:nvPr/>
        </p:nvSpPr>
        <p:spPr>
          <a:xfrm>
            <a:off x="755576" y="764704"/>
            <a:ext cx="7632848" cy="3970318"/>
          </a:xfrm>
          <a:prstGeom prst="rect">
            <a:avLst/>
          </a:prstGeom>
          <a:noFill/>
        </p:spPr>
        <p:txBody>
          <a:bodyPr wrap="square" rtlCol="0">
            <a:spAutoFit/>
          </a:bodyPr>
          <a:lstStyle/>
          <a:p>
            <a:r>
              <a:rPr lang="en-US" sz="3600" dirty="0">
                <a:solidFill>
                  <a:schemeClr val="tx1"/>
                </a:solidFill>
              </a:rPr>
              <a:t>We no longer have fixed groups. Your child will complete their work in a variety of ways. Often in a mixed ability group or with a partner. Research has shown that this is more beneficial for all children and raises self-esteem. </a:t>
            </a:r>
            <a:endParaRPr lang="en-GB" sz="3600" dirty="0">
              <a:solidFill>
                <a:schemeClr val="tx1"/>
              </a:solidFill>
            </a:endParaRPr>
          </a:p>
        </p:txBody>
      </p:sp>
      <p:pic>
        <p:nvPicPr>
          <p:cNvPr id="1026" name="Picture 2" descr="9 Tips to Manage a Talkative Class ...">
            <a:extLst>
              <a:ext uri="{FF2B5EF4-FFF2-40B4-BE49-F238E27FC236}">
                <a16:creationId xmlns:a16="http://schemas.microsoft.com/office/drawing/2014/main" id="{DB1D95BD-6CF0-47C2-AB72-843DA1BB29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1585" y="4735022"/>
            <a:ext cx="2438400" cy="187642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C5A3A7D3-BE99-49B5-A1DA-FEDADF04F257}"/>
              </a:ext>
            </a:extLst>
          </p:cNvPr>
          <p:cNvPicPr>
            <a:picLocks noChangeAspect="1"/>
          </p:cNvPicPr>
          <p:nvPr/>
        </p:nvPicPr>
        <p:blipFill>
          <a:blip r:embed="rId3"/>
          <a:stretch>
            <a:fillRect/>
          </a:stretch>
        </p:blipFill>
        <p:spPr>
          <a:xfrm>
            <a:off x="6876256" y="4721575"/>
            <a:ext cx="1927101" cy="1927101"/>
          </a:xfrm>
          <a:prstGeom prst="rect">
            <a:avLst/>
          </a:prstGeom>
        </p:spPr>
      </p:pic>
    </p:spTree>
    <p:extLst>
      <p:ext uri="{BB962C8B-B14F-4D97-AF65-F5344CB8AC3E}">
        <p14:creationId xmlns:p14="http://schemas.microsoft.com/office/powerpoint/2010/main" val="4292173465"/>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7419" y="589935"/>
            <a:ext cx="7492181" cy="2554545"/>
          </a:xfrm>
          <a:prstGeom prst="rect">
            <a:avLst/>
          </a:prstGeom>
          <a:noFill/>
        </p:spPr>
        <p:txBody>
          <a:bodyPr wrap="square" rtlCol="0">
            <a:spAutoFit/>
          </a:bodyPr>
          <a:lstStyle/>
          <a:p>
            <a:pPr algn="ctr"/>
            <a:r>
              <a:rPr lang="en-GB" sz="8000" dirty="0">
                <a:solidFill>
                  <a:schemeClr val="tx1"/>
                </a:solidFill>
              </a:rPr>
              <a:t>Reading in Year 2</a:t>
            </a:r>
          </a:p>
        </p:txBody>
      </p:sp>
      <p:pic>
        <p:nvPicPr>
          <p:cNvPr id="3" name="Picture 2"/>
          <p:cNvPicPr>
            <a:picLocks noChangeAspect="1"/>
          </p:cNvPicPr>
          <p:nvPr/>
        </p:nvPicPr>
        <p:blipFill>
          <a:blip r:embed="rId2"/>
          <a:stretch>
            <a:fillRect/>
          </a:stretch>
        </p:blipFill>
        <p:spPr>
          <a:xfrm rot="1081896">
            <a:off x="5332792" y="3214855"/>
            <a:ext cx="3064792" cy="3064792"/>
          </a:xfrm>
          <a:prstGeom prst="rect">
            <a:avLst/>
          </a:prstGeom>
        </p:spPr>
      </p:pic>
    </p:spTree>
    <p:extLst>
      <p:ext uri="{BB962C8B-B14F-4D97-AF65-F5344CB8AC3E}">
        <p14:creationId xmlns:p14="http://schemas.microsoft.com/office/powerpoint/2010/main" val="2148999348"/>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914400" y="14288"/>
            <a:ext cx="8229600" cy="1143000"/>
          </a:xfrm>
        </p:spPr>
        <p:txBody>
          <a:bodyPr/>
          <a:lstStyle/>
          <a:p>
            <a:pPr eaLnBrk="1" hangingPunct="1"/>
            <a:r>
              <a:rPr lang="en-GB" altLang="en-US" u="sng" dirty="0">
                <a:solidFill>
                  <a:srgbClr val="FF0000"/>
                </a:solidFill>
                <a:latin typeface="Comic Sans MS" panose="030F0702030302020204" pitchFamily="66" charset="0"/>
              </a:rPr>
              <a:t>Reading</a:t>
            </a:r>
          </a:p>
        </p:txBody>
      </p:sp>
      <p:sp>
        <p:nvSpPr>
          <p:cNvPr id="23555" name="Rectangle 3"/>
          <p:cNvSpPr>
            <a:spLocks noGrp="1" noChangeArrowheads="1"/>
          </p:cNvSpPr>
          <p:nvPr>
            <p:ph type="body" idx="4294967295"/>
          </p:nvPr>
        </p:nvSpPr>
        <p:spPr>
          <a:xfrm>
            <a:off x="0" y="1157288"/>
            <a:ext cx="8496300" cy="4719637"/>
          </a:xfrm>
        </p:spPr>
        <p:txBody>
          <a:bodyPr/>
          <a:lstStyle/>
          <a:p>
            <a:pPr marL="0" indent="0" eaLnBrk="1" hangingPunct="1">
              <a:lnSpc>
                <a:spcPct val="80000"/>
              </a:lnSpc>
              <a:buFontTx/>
              <a:buNone/>
              <a:defRPr/>
            </a:pPr>
            <a:endParaRPr lang="en-GB" altLang="en-US" sz="1600" dirty="0">
              <a:latin typeface="Comic Sans MS" panose="030F0702030302020204" pitchFamily="66" charset="0"/>
            </a:endParaRPr>
          </a:p>
          <a:p>
            <a:pPr marL="0" indent="0" eaLnBrk="1" hangingPunct="1">
              <a:lnSpc>
                <a:spcPct val="80000"/>
              </a:lnSpc>
              <a:buFontTx/>
              <a:buNone/>
              <a:defRPr/>
            </a:pPr>
            <a:r>
              <a:rPr lang="en-GB" altLang="en-US" sz="1800" dirty="0">
                <a:latin typeface="Comic Sans MS" panose="030F0702030302020204" pitchFamily="66" charset="0"/>
              </a:rPr>
              <a:t>These are the skills that the government expect of your child at the end of the school year…</a:t>
            </a:r>
          </a:p>
          <a:p>
            <a:pPr eaLnBrk="1" hangingPunct="1">
              <a:lnSpc>
                <a:spcPct val="80000"/>
              </a:lnSpc>
              <a:defRPr/>
            </a:pPr>
            <a:endParaRPr lang="en-GB" altLang="en-US" sz="1800" dirty="0">
              <a:latin typeface="Comic Sans MS" panose="030F0702030302020204" pitchFamily="66" charset="0"/>
            </a:endParaRPr>
          </a:p>
          <a:p>
            <a:pPr eaLnBrk="1" hangingPunct="1">
              <a:lnSpc>
                <a:spcPct val="80000"/>
              </a:lnSpc>
              <a:defRPr/>
            </a:pPr>
            <a:r>
              <a:rPr lang="en-GB" altLang="en-US" sz="1800" dirty="0">
                <a:latin typeface="Comic Sans MS" panose="030F0702030302020204" pitchFamily="66" charset="0"/>
              </a:rPr>
              <a:t>Read common words accurately </a:t>
            </a:r>
          </a:p>
          <a:p>
            <a:pPr eaLnBrk="1" hangingPunct="1">
              <a:lnSpc>
                <a:spcPct val="80000"/>
              </a:lnSpc>
              <a:defRPr/>
            </a:pPr>
            <a:endParaRPr lang="en-GB" altLang="en-US" sz="1800" dirty="0">
              <a:latin typeface="Comic Sans MS" panose="030F0702030302020204" pitchFamily="66" charset="0"/>
            </a:endParaRPr>
          </a:p>
          <a:p>
            <a:pPr eaLnBrk="1" hangingPunct="1">
              <a:lnSpc>
                <a:spcPct val="80000"/>
              </a:lnSpc>
              <a:defRPr/>
            </a:pPr>
            <a:r>
              <a:rPr lang="en-GB" altLang="en-US" sz="1800" dirty="0">
                <a:latin typeface="Comic Sans MS" panose="030F0702030302020204" pitchFamily="66" charset="0"/>
              </a:rPr>
              <a:t>Read fluently and with expression</a:t>
            </a:r>
          </a:p>
          <a:p>
            <a:pPr eaLnBrk="1" hangingPunct="1">
              <a:lnSpc>
                <a:spcPct val="80000"/>
              </a:lnSpc>
              <a:defRPr/>
            </a:pPr>
            <a:endParaRPr lang="en-GB" altLang="en-US" sz="1800" dirty="0">
              <a:latin typeface="Comic Sans MS" panose="030F0702030302020204" pitchFamily="66" charset="0"/>
            </a:endParaRPr>
          </a:p>
          <a:p>
            <a:pPr eaLnBrk="1" hangingPunct="1">
              <a:lnSpc>
                <a:spcPct val="80000"/>
              </a:lnSpc>
              <a:defRPr/>
            </a:pPr>
            <a:r>
              <a:rPr lang="en-GB" altLang="en-US" sz="1800" dirty="0">
                <a:latin typeface="Comic Sans MS" panose="030F0702030302020204" pitchFamily="66" charset="0"/>
              </a:rPr>
              <a:t>Use different strategies to read unfamiliar words </a:t>
            </a:r>
            <a:r>
              <a:rPr lang="en-GB" altLang="en-US" sz="1800" dirty="0" err="1">
                <a:latin typeface="Comic Sans MS" panose="030F0702030302020204" pitchFamily="66" charset="0"/>
              </a:rPr>
              <a:t>eg</a:t>
            </a:r>
            <a:r>
              <a:rPr lang="en-GB" altLang="en-US" sz="1800" dirty="0">
                <a:latin typeface="Comic Sans MS" panose="030F0702030302020204" pitchFamily="66" charset="0"/>
              </a:rPr>
              <a:t> sounding out, using pictures, using prior knowledge</a:t>
            </a:r>
          </a:p>
          <a:p>
            <a:pPr eaLnBrk="1" hangingPunct="1">
              <a:lnSpc>
                <a:spcPct val="80000"/>
              </a:lnSpc>
              <a:defRPr/>
            </a:pPr>
            <a:endParaRPr lang="en-GB" altLang="en-US" sz="1800" dirty="0">
              <a:latin typeface="Comic Sans MS" panose="030F0702030302020204" pitchFamily="66" charset="0"/>
            </a:endParaRPr>
          </a:p>
          <a:p>
            <a:pPr eaLnBrk="1" hangingPunct="1">
              <a:lnSpc>
                <a:spcPct val="80000"/>
              </a:lnSpc>
              <a:defRPr/>
            </a:pPr>
            <a:r>
              <a:rPr lang="en-GB" altLang="en-US" sz="1800" dirty="0">
                <a:latin typeface="Comic Sans MS" panose="030F0702030302020204" pitchFamily="66" charset="0"/>
              </a:rPr>
              <a:t>Check their reading makes sense</a:t>
            </a:r>
          </a:p>
          <a:p>
            <a:pPr eaLnBrk="1" hangingPunct="1">
              <a:lnSpc>
                <a:spcPct val="80000"/>
              </a:lnSpc>
              <a:defRPr/>
            </a:pPr>
            <a:endParaRPr lang="en-GB" altLang="en-US" sz="1800" dirty="0">
              <a:latin typeface="Comic Sans MS" panose="030F0702030302020204" pitchFamily="66" charset="0"/>
            </a:endParaRPr>
          </a:p>
          <a:p>
            <a:pPr eaLnBrk="1" hangingPunct="1">
              <a:lnSpc>
                <a:spcPct val="80000"/>
              </a:lnSpc>
              <a:defRPr/>
            </a:pPr>
            <a:r>
              <a:rPr lang="en-GB" altLang="en-US" sz="1800" dirty="0">
                <a:latin typeface="Comic Sans MS" panose="030F0702030302020204" pitchFamily="66" charset="0"/>
              </a:rPr>
              <a:t>Ask and answer questions, retell a story, find facts and predict</a:t>
            </a:r>
          </a:p>
          <a:p>
            <a:pPr eaLnBrk="1" hangingPunct="1">
              <a:lnSpc>
                <a:spcPct val="80000"/>
              </a:lnSpc>
              <a:defRPr/>
            </a:pPr>
            <a:endParaRPr lang="en-GB" altLang="en-US" sz="1800" dirty="0">
              <a:latin typeface="Comic Sans MS" panose="030F0702030302020204" pitchFamily="66" charset="0"/>
            </a:endParaRPr>
          </a:p>
          <a:p>
            <a:pPr eaLnBrk="1" hangingPunct="1">
              <a:lnSpc>
                <a:spcPct val="80000"/>
              </a:lnSpc>
              <a:defRPr/>
            </a:pPr>
            <a:r>
              <a:rPr lang="en-GB" altLang="en-US" sz="1800" dirty="0">
                <a:latin typeface="Comic Sans MS" panose="030F0702030302020204" pitchFamily="66" charset="0"/>
              </a:rPr>
              <a:t>To explain how and why things are happening from what they already know</a:t>
            </a:r>
          </a:p>
          <a:p>
            <a:pPr eaLnBrk="1" hangingPunct="1">
              <a:buFontTx/>
              <a:buNone/>
              <a:defRPr/>
            </a:pPr>
            <a:endParaRPr lang="en-GB" altLang="en-US" sz="1600" dirty="0">
              <a:solidFill>
                <a:srgbClr val="FF0000"/>
              </a:solidFill>
              <a:latin typeface="Comic Sans MS" panose="030F0702030302020204" pitchFamily="66" charset="0"/>
            </a:endParaRPr>
          </a:p>
          <a:p>
            <a:pPr marL="0" indent="0" eaLnBrk="1" hangingPunct="1">
              <a:buFontTx/>
              <a:buNone/>
              <a:defRPr/>
            </a:pPr>
            <a:endParaRPr lang="en-GB" altLang="en-US" sz="2000" dirty="0">
              <a:latin typeface="Comic Sans MS" panose="030F0702030302020204" pitchFamily="66" charset="0"/>
            </a:endParaRPr>
          </a:p>
          <a:p>
            <a:pPr eaLnBrk="1" hangingPunct="1">
              <a:defRPr/>
            </a:pPr>
            <a:endParaRPr lang="en-GB" altLang="en-US" sz="2400" dirty="0">
              <a:latin typeface="Comic Sans MS" panose="030F0702030302020204" pitchFamily="66" charset="0"/>
            </a:endParaRPr>
          </a:p>
        </p:txBody>
      </p:sp>
      <p:pic>
        <p:nvPicPr>
          <p:cNvPr id="1946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1844824"/>
            <a:ext cx="1223962" cy="139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barn(inVertical)">
                                      <p:cBhvr>
                                        <p:cTn id="7" dur="5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 calcmode="lin" valueType="num">
                                      <p:cBhvr>
                                        <p:cTn id="12" dur="500" fill="hold"/>
                                        <p:tgtEl>
                                          <p:spTgt spid="23555">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23555">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23555">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3555">
                                            <p:txEl>
                                              <p:pRg st="3" end="3"/>
                                            </p:txEl>
                                          </p:spTgt>
                                        </p:tgtEl>
                                        <p:attrNameLst>
                                          <p:attrName>style.visibility</p:attrName>
                                        </p:attrNameLst>
                                      </p:cBhvr>
                                      <p:to>
                                        <p:strVal val="visible"/>
                                      </p:to>
                                    </p:set>
                                    <p:anim calcmode="lin" valueType="num">
                                      <p:cBhvr>
                                        <p:cTn id="19" dur="500" fill="hold"/>
                                        <p:tgtEl>
                                          <p:spTgt spid="23555">
                                            <p:txEl>
                                              <p:pRg st="3" end="3"/>
                                            </p:txEl>
                                          </p:spTgt>
                                        </p:tgtEl>
                                        <p:attrNameLst>
                                          <p:attrName>ppt_w</p:attrName>
                                        </p:attrNameLst>
                                      </p:cBhvr>
                                      <p:tavLst>
                                        <p:tav tm="0">
                                          <p:val>
                                            <p:fltVal val="0"/>
                                          </p:val>
                                        </p:tav>
                                        <p:tav tm="100000">
                                          <p:val>
                                            <p:strVal val="#ppt_w"/>
                                          </p:val>
                                        </p:tav>
                                      </p:tavLst>
                                    </p:anim>
                                    <p:anim calcmode="lin" valueType="num">
                                      <p:cBhvr>
                                        <p:cTn id="20" dur="500" fill="hold"/>
                                        <p:tgtEl>
                                          <p:spTgt spid="23555">
                                            <p:txEl>
                                              <p:pRg st="3" end="3"/>
                                            </p:txEl>
                                          </p:spTgt>
                                        </p:tgtEl>
                                        <p:attrNameLst>
                                          <p:attrName>ppt_h</p:attrName>
                                        </p:attrNameLst>
                                      </p:cBhvr>
                                      <p:tavLst>
                                        <p:tav tm="0">
                                          <p:val>
                                            <p:fltVal val="0"/>
                                          </p:val>
                                        </p:tav>
                                        <p:tav tm="100000">
                                          <p:val>
                                            <p:strVal val="#ppt_h"/>
                                          </p:val>
                                        </p:tav>
                                      </p:tavLst>
                                    </p:anim>
                                    <p:animEffect transition="in" filter="fade">
                                      <p:cBhvr>
                                        <p:cTn id="21" dur="500"/>
                                        <p:tgtEl>
                                          <p:spTgt spid="23555">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3555">
                                            <p:txEl>
                                              <p:pRg st="5" end="5"/>
                                            </p:txEl>
                                          </p:spTgt>
                                        </p:tgtEl>
                                        <p:attrNameLst>
                                          <p:attrName>style.visibility</p:attrName>
                                        </p:attrNameLst>
                                      </p:cBhvr>
                                      <p:to>
                                        <p:strVal val="visible"/>
                                      </p:to>
                                    </p:set>
                                    <p:anim calcmode="lin" valueType="num">
                                      <p:cBhvr>
                                        <p:cTn id="26" dur="500" fill="hold"/>
                                        <p:tgtEl>
                                          <p:spTgt spid="23555">
                                            <p:txEl>
                                              <p:pRg st="5" end="5"/>
                                            </p:txEl>
                                          </p:spTgt>
                                        </p:tgtEl>
                                        <p:attrNameLst>
                                          <p:attrName>ppt_w</p:attrName>
                                        </p:attrNameLst>
                                      </p:cBhvr>
                                      <p:tavLst>
                                        <p:tav tm="0">
                                          <p:val>
                                            <p:fltVal val="0"/>
                                          </p:val>
                                        </p:tav>
                                        <p:tav tm="100000">
                                          <p:val>
                                            <p:strVal val="#ppt_w"/>
                                          </p:val>
                                        </p:tav>
                                      </p:tavLst>
                                    </p:anim>
                                    <p:anim calcmode="lin" valueType="num">
                                      <p:cBhvr>
                                        <p:cTn id="27" dur="500" fill="hold"/>
                                        <p:tgtEl>
                                          <p:spTgt spid="23555">
                                            <p:txEl>
                                              <p:pRg st="5" end="5"/>
                                            </p:txEl>
                                          </p:spTgt>
                                        </p:tgtEl>
                                        <p:attrNameLst>
                                          <p:attrName>ppt_h</p:attrName>
                                        </p:attrNameLst>
                                      </p:cBhvr>
                                      <p:tavLst>
                                        <p:tav tm="0">
                                          <p:val>
                                            <p:fltVal val="0"/>
                                          </p:val>
                                        </p:tav>
                                        <p:tav tm="100000">
                                          <p:val>
                                            <p:strVal val="#ppt_h"/>
                                          </p:val>
                                        </p:tav>
                                      </p:tavLst>
                                    </p:anim>
                                    <p:animEffect transition="in" filter="fade">
                                      <p:cBhvr>
                                        <p:cTn id="28" dur="500"/>
                                        <p:tgtEl>
                                          <p:spTgt spid="23555">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3555">
                                            <p:txEl>
                                              <p:pRg st="7" end="7"/>
                                            </p:txEl>
                                          </p:spTgt>
                                        </p:tgtEl>
                                        <p:attrNameLst>
                                          <p:attrName>style.visibility</p:attrName>
                                        </p:attrNameLst>
                                      </p:cBhvr>
                                      <p:to>
                                        <p:strVal val="visible"/>
                                      </p:to>
                                    </p:set>
                                    <p:anim calcmode="lin" valueType="num">
                                      <p:cBhvr>
                                        <p:cTn id="33" dur="500" fill="hold"/>
                                        <p:tgtEl>
                                          <p:spTgt spid="23555">
                                            <p:txEl>
                                              <p:pRg st="7" end="7"/>
                                            </p:txEl>
                                          </p:spTgt>
                                        </p:tgtEl>
                                        <p:attrNameLst>
                                          <p:attrName>ppt_w</p:attrName>
                                        </p:attrNameLst>
                                      </p:cBhvr>
                                      <p:tavLst>
                                        <p:tav tm="0">
                                          <p:val>
                                            <p:fltVal val="0"/>
                                          </p:val>
                                        </p:tav>
                                        <p:tav tm="100000">
                                          <p:val>
                                            <p:strVal val="#ppt_w"/>
                                          </p:val>
                                        </p:tav>
                                      </p:tavLst>
                                    </p:anim>
                                    <p:anim calcmode="lin" valueType="num">
                                      <p:cBhvr>
                                        <p:cTn id="34" dur="500" fill="hold"/>
                                        <p:tgtEl>
                                          <p:spTgt spid="23555">
                                            <p:txEl>
                                              <p:pRg st="7" end="7"/>
                                            </p:txEl>
                                          </p:spTgt>
                                        </p:tgtEl>
                                        <p:attrNameLst>
                                          <p:attrName>ppt_h</p:attrName>
                                        </p:attrNameLst>
                                      </p:cBhvr>
                                      <p:tavLst>
                                        <p:tav tm="0">
                                          <p:val>
                                            <p:fltVal val="0"/>
                                          </p:val>
                                        </p:tav>
                                        <p:tav tm="100000">
                                          <p:val>
                                            <p:strVal val="#ppt_h"/>
                                          </p:val>
                                        </p:tav>
                                      </p:tavLst>
                                    </p:anim>
                                    <p:animEffect transition="in" filter="fade">
                                      <p:cBhvr>
                                        <p:cTn id="35" dur="500"/>
                                        <p:tgtEl>
                                          <p:spTgt spid="23555">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23555">
                                            <p:txEl>
                                              <p:pRg st="9" end="9"/>
                                            </p:txEl>
                                          </p:spTgt>
                                        </p:tgtEl>
                                        <p:attrNameLst>
                                          <p:attrName>style.visibility</p:attrName>
                                        </p:attrNameLst>
                                      </p:cBhvr>
                                      <p:to>
                                        <p:strVal val="visible"/>
                                      </p:to>
                                    </p:set>
                                    <p:anim calcmode="lin" valueType="num">
                                      <p:cBhvr>
                                        <p:cTn id="40" dur="500" fill="hold"/>
                                        <p:tgtEl>
                                          <p:spTgt spid="23555">
                                            <p:txEl>
                                              <p:pRg st="9" end="9"/>
                                            </p:txEl>
                                          </p:spTgt>
                                        </p:tgtEl>
                                        <p:attrNameLst>
                                          <p:attrName>ppt_w</p:attrName>
                                        </p:attrNameLst>
                                      </p:cBhvr>
                                      <p:tavLst>
                                        <p:tav tm="0">
                                          <p:val>
                                            <p:fltVal val="0"/>
                                          </p:val>
                                        </p:tav>
                                        <p:tav tm="100000">
                                          <p:val>
                                            <p:strVal val="#ppt_w"/>
                                          </p:val>
                                        </p:tav>
                                      </p:tavLst>
                                    </p:anim>
                                    <p:anim calcmode="lin" valueType="num">
                                      <p:cBhvr>
                                        <p:cTn id="41" dur="500" fill="hold"/>
                                        <p:tgtEl>
                                          <p:spTgt spid="23555">
                                            <p:txEl>
                                              <p:pRg st="9" end="9"/>
                                            </p:txEl>
                                          </p:spTgt>
                                        </p:tgtEl>
                                        <p:attrNameLst>
                                          <p:attrName>ppt_h</p:attrName>
                                        </p:attrNameLst>
                                      </p:cBhvr>
                                      <p:tavLst>
                                        <p:tav tm="0">
                                          <p:val>
                                            <p:fltVal val="0"/>
                                          </p:val>
                                        </p:tav>
                                        <p:tav tm="100000">
                                          <p:val>
                                            <p:strVal val="#ppt_h"/>
                                          </p:val>
                                        </p:tav>
                                      </p:tavLst>
                                    </p:anim>
                                    <p:animEffect transition="in" filter="fade">
                                      <p:cBhvr>
                                        <p:cTn id="42" dur="500"/>
                                        <p:tgtEl>
                                          <p:spTgt spid="23555">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23555">
                                            <p:txEl>
                                              <p:pRg st="11" end="11"/>
                                            </p:txEl>
                                          </p:spTgt>
                                        </p:tgtEl>
                                        <p:attrNameLst>
                                          <p:attrName>style.visibility</p:attrName>
                                        </p:attrNameLst>
                                      </p:cBhvr>
                                      <p:to>
                                        <p:strVal val="visible"/>
                                      </p:to>
                                    </p:set>
                                    <p:anim calcmode="lin" valueType="num">
                                      <p:cBhvr>
                                        <p:cTn id="47" dur="500" fill="hold"/>
                                        <p:tgtEl>
                                          <p:spTgt spid="23555">
                                            <p:txEl>
                                              <p:pRg st="11" end="11"/>
                                            </p:txEl>
                                          </p:spTgt>
                                        </p:tgtEl>
                                        <p:attrNameLst>
                                          <p:attrName>ppt_w</p:attrName>
                                        </p:attrNameLst>
                                      </p:cBhvr>
                                      <p:tavLst>
                                        <p:tav tm="0">
                                          <p:val>
                                            <p:fltVal val="0"/>
                                          </p:val>
                                        </p:tav>
                                        <p:tav tm="100000">
                                          <p:val>
                                            <p:strVal val="#ppt_w"/>
                                          </p:val>
                                        </p:tav>
                                      </p:tavLst>
                                    </p:anim>
                                    <p:anim calcmode="lin" valueType="num">
                                      <p:cBhvr>
                                        <p:cTn id="48" dur="500" fill="hold"/>
                                        <p:tgtEl>
                                          <p:spTgt spid="23555">
                                            <p:txEl>
                                              <p:pRg st="11" end="11"/>
                                            </p:txEl>
                                          </p:spTgt>
                                        </p:tgtEl>
                                        <p:attrNameLst>
                                          <p:attrName>ppt_h</p:attrName>
                                        </p:attrNameLst>
                                      </p:cBhvr>
                                      <p:tavLst>
                                        <p:tav tm="0">
                                          <p:val>
                                            <p:fltVal val="0"/>
                                          </p:val>
                                        </p:tav>
                                        <p:tav tm="100000">
                                          <p:val>
                                            <p:strVal val="#ppt_h"/>
                                          </p:val>
                                        </p:tav>
                                      </p:tavLst>
                                    </p:anim>
                                    <p:animEffect transition="in" filter="fade">
                                      <p:cBhvr>
                                        <p:cTn id="49" dur="500"/>
                                        <p:tgtEl>
                                          <p:spTgt spid="23555">
                                            <p:txEl>
                                              <p:pRg st="11" end="11"/>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23555">
                                            <p:txEl>
                                              <p:pRg st="13" end="13"/>
                                            </p:txEl>
                                          </p:spTgt>
                                        </p:tgtEl>
                                        <p:attrNameLst>
                                          <p:attrName>style.visibility</p:attrName>
                                        </p:attrNameLst>
                                      </p:cBhvr>
                                      <p:to>
                                        <p:strVal val="visible"/>
                                      </p:to>
                                    </p:set>
                                    <p:anim calcmode="lin" valueType="num">
                                      <p:cBhvr>
                                        <p:cTn id="54" dur="500" fill="hold"/>
                                        <p:tgtEl>
                                          <p:spTgt spid="23555">
                                            <p:txEl>
                                              <p:pRg st="13" end="13"/>
                                            </p:txEl>
                                          </p:spTgt>
                                        </p:tgtEl>
                                        <p:attrNameLst>
                                          <p:attrName>ppt_w</p:attrName>
                                        </p:attrNameLst>
                                      </p:cBhvr>
                                      <p:tavLst>
                                        <p:tav tm="0">
                                          <p:val>
                                            <p:fltVal val="0"/>
                                          </p:val>
                                        </p:tav>
                                        <p:tav tm="100000">
                                          <p:val>
                                            <p:strVal val="#ppt_w"/>
                                          </p:val>
                                        </p:tav>
                                      </p:tavLst>
                                    </p:anim>
                                    <p:anim calcmode="lin" valueType="num">
                                      <p:cBhvr>
                                        <p:cTn id="55" dur="500" fill="hold"/>
                                        <p:tgtEl>
                                          <p:spTgt spid="23555">
                                            <p:txEl>
                                              <p:pRg st="13" end="13"/>
                                            </p:txEl>
                                          </p:spTgt>
                                        </p:tgtEl>
                                        <p:attrNameLst>
                                          <p:attrName>ppt_h</p:attrName>
                                        </p:attrNameLst>
                                      </p:cBhvr>
                                      <p:tavLst>
                                        <p:tav tm="0">
                                          <p:val>
                                            <p:fltVal val="0"/>
                                          </p:val>
                                        </p:tav>
                                        <p:tav tm="100000">
                                          <p:val>
                                            <p:strVal val="#ppt_h"/>
                                          </p:val>
                                        </p:tav>
                                      </p:tavLst>
                                    </p:anim>
                                    <p:animEffect transition="in" filter="fade">
                                      <p:cBhvr>
                                        <p:cTn id="56" dur="500"/>
                                        <p:tgtEl>
                                          <p:spTgt spid="23555">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2355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6"/>
          <p:cNvSpPr txBox="1">
            <a:spLocks/>
          </p:cNvSpPr>
          <p:nvPr/>
        </p:nvSpPr>
        <p:spPr>
          <a:xfrm>
            <a:off x="457197" y="725984"/>
            <a:ext cx="8220075" cy="105587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000" dirty="0">
                <a:latin typeface="Tuffy" panose="020B0603060100000000" pitchFamily="34" charset="0"/>
                <a:ea typeface="Tuffy" panose="020B0603060100000000" pitchFamily="34" charset="0"/>
                <a:cs typeface="Tahoma" panose="020B0604030504040204" pitchFamily="34" charset="0"/>
              </a:rPr>
              <a:t>In KS1 reading, your child’s understanding of reading is tested through five different strands, known as ‘content domains’.</a:t>
            </a:r>
            <a:br>
              <a:rPr lang="en-GB" sz="2000" dirty="0">
                <a:latin typeface="Tuffy" panose="020B0603060100000000" pitchFamily="34" charset="0"/>
                <a:ea typeface="Tuffy" panose="020B0603060100000000" pitchFamily="34" charset="0"/>
                <a:cs typeface="Tahoma" panose="020B0604030504040204" pitchFamily="34" charset="0"/>
              </a:rPr>
            </a:br>
            <a:r>
              <a:rPr lang="en-GB" sz="2000" dirty="0">
                <a:latin typeface="Tuffy" panose="020B0603060100000000" pitchFamily="34" charset="0"/>
                <a:ea typeface="Tuffy" panose="020B0603060100000000" pitchFamily="34" charset="0"/>
                <a:cs typeface="Tahoma" panose="020B0604030504040204" pitchFamily="34" charset="0"/>
              </a:rPr>
              <a:t>These content domains are:</a:t>
            </a:r>
          </a:p>
        </p:txBody>
      </p:sp>
      <p:grpSp>
        <p:nvGrpSpPr>
          <p:cNvPr id="84" name="Group 83"/>
          <p:cNvGrpSpPr/>
          <p:nvPr/>
        </p:nvGrpSpPr>
        <p:grpSpPr>
          <a:xfrm>
            <a:off x="357750" y="2426777"/>
            <a:ext cx="1867460" cy="2716741"/>
            <a:chOff x="357750" y="2435152"/>
            <a:chExt cx="1867460" cy="2708367"/>
          </a:xfrm>
        </p:grpSpPr>
        <p:sp>
          <p:nvSpPr>
            <p:cNvPr id="6" name="Rectangle 5"/>
            <p:cNvSpPr/>
            <p:nvPr/>
          </p:nvSpPr>
          <p:spPr>
            <a:xfrm>
              <a:off x="574767" y="2435152"/>
              <a:ext cx="1484150" cy="2708366"/>
            </a:xfrm>
            <a:prstGeom prst="rect">
              <a:avLst/>
            </a:prstGeom>
            <a:solidFill>
              <a:srgbClr val="D81D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587627" y="4126800"/>
              <a:ext cx="1011930" cy="92046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50087" y="4141433"/>
              <a:ext cx="1091161" cy="1002086"/>
            </a:xfrm>
            <a:prstGeom prst="rect">
              <a:avLst/>
            </a:prstGeom>
          </p:spPr>
        </p:pic>
        <p:sp>
          <p:nvSpPr>
            <p:cNvPr id="12" name="Content Placeholder 6"/>
            <p:cNvSpPr txBox="1">
              <a:spLocks/>
            </p:cNvSpPr>
            <p:nvPr/>
          </p:nvSpPr>
          <p:spPr>
            <a:xfrm>
              <a:off x="357750" y="2845313"/>
              <a:ext cx="1867460" cy="8796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Vocabulary Victor</a:t>
              </a: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1a:</a:t>
              </a:r>
            </a:p>
            <a:p>
              <a:pPr algn="ct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Draw on knowledge of what a word means to understand texts.</a:t>
              </a:r>
            </a:p>
          </p:txBody>
        </p:sp>
      </p:grpSp>
      <p:grpSp>
        <p:nvGrpSpPr>
          <p:cNvPr id="83" name="Group 82"/>
          <p:cNvGrpSpPr/>
          <p:nvPr/>
        </p:nvGrpSpPr>
        <p:grpSpPr>
          <a:xfrm>
            <a:off x="1947477" y="2426778"/>
            <a:ext cx="1877784" cy="2727305"/>
            <a:chOff x="1947477" y="2426778"/>
            <a:chExt cx="1877784" cy="2727305"/>
          </a:xfrm>
        </p:grpSpPr>
        <p:sp>
          <p:nvSpPr>
            <p:cNvPr id="13" name="Rectangle 12"/>
            <p:cNvSpPr/>
            <p:nvPr/>
          </p:nvSpPr>
          <p:spPr>
            <a:xfrm>
              <a:off x="2153706" y="2435152"/>
              <a:ext cx="1485632" cy="2718931"/>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427494" y="4220915"/>
              <a:ext cx="863924" cy="8639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2297451" y="4135673"/>
              <a:ext cx="1374459" cy="1018410"/>
            </a:xfrm>
            <a:prstGeom prst="rect">
              <a:avLst/>
            </a:prstGeom>
          </p:spPr>
        </p:pic>
        <p:sp>
          <p:nvSpPr>
            <p:cNvPr id="29" name="Content Placeholder 6"/>
            <p:cNvSpPr txBox="1">
              <a:spLocks/>
            </p:cNvSpPr>
            <p:nvPr/>
          </p:nvSpPr>
          <p:spPr>
            <a:xfrm>
              <a:off x="1947477" y="2426778"/>
              <a:ext cx="1877784" cy="189866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Rex Retriever</a:t>
              </a: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1b:</a:t>
              </a:r>
              <a:b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b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Identify/</a:t>
              </a:r>
              <a:r>
                <a:rPr lang="en-GB" sz="1300" u="sng" dirty="0">
                  <a:solidFill>
                    <a:schemeClr val="bg1"/>
                  </a:solidFill>
                  <a:latin typeface="Tuffy" panose="020B0603060100000000" pitchFamily="34" charset="0"/>
                  <a:ea typeface="Tuffy" panose="020B0603060100000000" pitchFamily="34" charset="0"/>
                  <a:cs typeface="Tahoma" panose="020B0604030504040204" pitchFamily="34" charset="0"/>
                </a:rPr>
                <a:t>explain</a:t>
              </a: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 key information in  fiction and non-fiction texts such as characters, events and titles.</a:t>
              </a:r>
            </a:p>
          </p:txBody>
        </p:sp>
      </p:grpSp>
      <p:grpSp>
        <p:nvGrpSpPr>
          <p:cNvPr id="82" name="Group 81"/>
          <p:cNvGrpSpPr/>
          <p:nvPr/>
        </p:nvGrpSpPr>
        <p:grpSpPr>
          <a:xfrm>
            <a:off x="3544547" y="2131958"/>
            <a:ext cx="1867460" cy="3013416"/>
            <a:chOff x="3544547" y="2131958"/>
            <a:chExt cx="1867460" cy="3013416"/>
          </a:xfrm>
        </p:grpSpPr>
        <p:sp>
          <p:nvSpPr>
            <p:cNvPr id="59" name="Rectangle 58"/>
            <p:cNvSpPr/>
            <p:nvPr/>
          </p:nvSpPr>
          <p:spPr>
            <a:xfrm>
              <a:off x="3735437" y="2437008"/>
              <a:ext cx="1484150" cy="2708366"/>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3772225" y="3726845"/>
              <a:ext cx="1359850" cy="135985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 name="Picture 60"/>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3760254" y="3721387"/>
              <a:ext cx="1451906" cy="1422131"/>
            </a:xfrm>
            <a:prstGeom prst="rect">
              <a:avLst/>
            </a:prstGeom>
          </p:spPr>
        </p:pic>
        <p:sp>
          <p:nvSpPr>
            <p:cNvPr id="62" name="Content Placeholder 6"/>
            <p:cNvSpPr txBox="1">
              <a:spLocks/>
            </p:cNvSpPr>
            <p:nvPr/>
          </p:nvSpPr>
          <p:spPr>
            <a:xfrm>
              <a:off x="3544547" y="2131958"/>
              <a:ext cx="1867460" cy="189866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Sequencing Suki</a:t>
              </a: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1c:</a:t>
              </a:r>
            </a:p>
            <a:p>
              <a:pPr algn="ct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Identify and explain the order of events in texts.</a:t>
              </a:r>
            </a:p>
          </p:txBody>
        </p:sp>
      </p:grpSp>
      <p:grpSp>
        <p:nvGrpSpPr>
          <p:cNvPr id="81" name="Group 80"/>
          <p:cNvGrpSpPr/>
          <p:nvPr/>
        </p:nvGrpSpPr>
        <p:grpSpPr>
          <a:xfrm>
            <a:off x="5055129" y="2164728"/>
            <a:ext cx="2025124" cy="2991211"/>
            <a:chOff x="5062048" y="2164728"/>
            <a:chExt cx="2025124" cy="2991211"/>
          </a:xfrm>
        </p:grpSpPr>
        <p:sp>
          <p:nvSpPr>
            <p:cNvPr id="63" name="Rectangle 62"/>
            <p:cNvSpPr/>
            <p:nvPr/>
          </p:nvSpPr>
          <p:spPr>
            <a:xfrm>
              <a:off x="5331794" y="2437008"/>
              <a:ext cx="1485632" cy="2718931"/>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Content Placeholder 6"/>
            <p:cNvSpPr txBox="1">
              <a:spLocks/>
            </p:cNvSpPr>
            <p:nvPr/>
          </p:nvSpPr>
          <p:spPr>
            <a:xfrm>
              <a:off x="5062048" y="2164728"/>
              <a:ext cx="2025124" cy="1865896"/>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Inference Iggy</a:t>
              </a:r>
              <a:b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b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1d:</a:t>
              </a:r>
              <a:endPar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endParaRP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Make inferences (guesses) from the text. </a:t>
              </a: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Think of reasons for why things happen.</a:t>
              </a:r>
            </a:p>
          </p:txBody>
        </p:sp>
        <p:sp>
          <p:nvSpPr>
            <p:cNvPr id="70" name="Oval 69"/>
            <p:cNvSpPr/>
            <p:nvPr/>
          </p:nvSpPr>
          <p:spPr>
            <a:xfrm>
              <a:off x="5396484" y="3933055"/>
              <a:ext cx="1359850" cy="11299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 name="Picture 70"/>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5604022" y="4086481"/>
              <a:ext cx="1007175" cy="1057037"/>
            </a:xfrm>
            <a:prstGeom prst="rect">
              <a:avLst/>
            </a:prstGeom>
          </p:spPr>
        </p:pic>
      </p:grpSp>
      <p:grpSp>
        <p:nvGrpSpPr>
          <p:cNvPr id="80" name="Group 79"/>
          <p:cNvGrpSpPr/>
          <p:nvPr/>
        </p:nvGrpSpPr>
        <p:grpSpPr>
          <a:xfrm>
            <a:off x="6712789" y="2426776"/>
            <a:ext cx="1877784" cy="2729163"/>
            <a:chOff x="6712789" y="2437008"/>
            <a:chExt cx="1877784" cy="2718931"/>
          </a:xfrm>
        </p:grpSpPr>
        <p:sp>
          <p:nvSpPr>
            <p:cNvPr id="75" name="Rectangle 74"/>
            <p:cNvSpPr/>
            <p:nvPr/>
          </p:nvSpPr>
          <p:spPr>
            <a:xfrm>
              <a:off x="6919018" y="2437008"/>
              <a:ext cx="1485632" cy="2718931"/>
            </a:xfrm>
            <a:prstGeom prst="rect">
              <a:avLst/>
            </a:prstGeom>
            <a:solidFill>
              <a:srgbClr val="8D35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Content Placeholder 6"/>
            <p:cNvSpPr txBox="1">
              <a:spLocks/>
            </p:cNvSpPr>
            <p:nvPr/>
          </p:nvSpPr>
          <p:spPr>
            <a:xfrm>
              <a:off x="6712789" y="2640863"/>
              <a:ext cx="1877784" cy="1394601"/>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spcBef>
                  <a:spcPts val="300"/>
                </a:spcBef>
              </a:pPr>
              <a: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t>Predicting Pip</a:t>
              </a:r>
              <a:br>
                <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rPr>
              </a:b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Content Domain 1e:</a:t>
              </a:r>
              <a:endParaRPr lang="en-GB" sz="1300" b="1" dirty="0">
                <a:solidFill>
                  <a:schemeClr val="bg1"/>
                </a:solidFill>
                <a:latin typeface="Tuffy" panose="020B0603060100000000" pitchFamily="34" charset="0"/>
                <a:ea typeface="Tuffy" panose="020B0603060100000000" pitchFamily="34" charset="0"/>
                <a:cs typeface="Tahoma" panose="020B0604030504040204" pitchFamily="34" charset="0"/>
              </a:endParaRPr>
            </a:p>
            <a:p>
              <a:pPr algn="ctr">
                <a:spcBef>
                  <a:spcPts val="300"/>
                </a:spcBef>
              </a:pPr>
              <a:r>
                <a:rPr lang="en-GB" sz="1300" dirty="0">
                  <a:solidFill>
                    <a:schemeClr val="bg1"/>
                  </a:solidFill>
                  <a:latin typeface="Tuffy" panose="020B0603060100000000" pitchFamily="34" charset="0"/>
                  <a:ea typeface="Tuffy" panose="020B0603060100000000" pitchFamily="34" charset="0"/>
                  <a:cs typeface="Tahoma" panose="020B0604030504040204" pitchFamily="34" charset="0"/>
                </a:rPr>
                <a:t>Predict what might happen on the basis of what has been read so far.</a:t>
              </a:r>
            </a:p>
          </p:txBody>
        </p:sp>
        <p:sp>
          <p:nvSpPr>
            <p:cNvPr id="77" name="Oval 76"/>
            <p:cNvSpPr/>
            <p:nvPr/>
          </p:nvSpPr>
          <p:spPr>
            <a:xfrm>
              <a:off x="6983708" y="4127525"/>
              <a:ext cx="1359850" cy="93550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9" name="Picture 78"/>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6919018" y="4090491"/>
              <a:ext cx="1485632" cy="1063592"/>
            </a:xfrm>
            <a:prstGeom prst="rect">
              <a:avLst/>
            </a:prstGeom>
          </p:spPr>
        </p:pic>
      </p:grpSp>
    </p:spTree>
    <p:extLst>
      <p:ext uri="{BB962C8B-B14F-4D97-AF65-F5344CB8AC3E}">
        <p14:creationId xmlns:p14="http://schemas.microsoft.com/office/powerpoint/2010/main" val="2399255353"/>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3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fade">
                                      <p:cBhvr>
                                        <p:cTn id="12" dur="400"/>
                                        <p:tgtEl>
                                          <p:spTgt spid="84"/>
                                        </p:tgtEl>
                                      </p:cBhvr>
                                    </p:animEffect>
                                    <p:anim calcmode="lin" valueType="num">
                                      <p:cBhvr>
                                        <p:cTn id="13" dur="400" fill="hold"/>
                                        <p:tgtEl>
                                          <p:spTgt spid="84"/>
                                        </p:tgtEl>
                                        <p:attrNameLst>
                                          <p:attrName>ppt_x</p:attrName>
                                        </p:attrNameLst>
                                      </p:cBhvr>
                                      <p:tavLst>
                                        <p:tav tm="0">
                                          <p:val>
                                            <p:strVal val="#ppt_x"/>
                                          </p:val>
                                        </p:tav>
                                        <p:tav tm="100000">
                                          <p:val>
                                            <p:strVal val="#ppt_x"/>
                                          </p:val>
                                        </p:tav>
                                      </p:tavLst>
                                    </p:anim>
                                    <p:anim calcmode="lin" valueType="num">
                                      <p:cBhvr>
                                        <p:cTn id="14" dur="400" fill="hold"/>
                                        <p:tgtEl>
                                          <p:spTgt spid="8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400"/>
                                        <p:tgtEl>
                                          <p:spTgt spid="83"/>
                                        </p:tgtEl>
                                      </p:cBhvr>
                                    </p:animEffect>
                                    <p:anim calcmode="lin" valueType="num">
                                      <p:cBhvr>
                                        <p:cTn id="20" dur="400" fill="hold"/>
                                        <p:tgtEl>
                                          <p:spTgt spid="83"/>
                                        </p:tgtEl>
                                        <p:attrNameLst>
                                          <p:attrName>ppt_x</p:attrName>
                                        </p:attrNameLst>
                                      </p:cBhvr>
                                      <p:tavLst>
                                        <p:tav tm="0">
                                          <p:val>
                                            <p:strVal val="#ppt_x"/>
                                          </p:val>
                                        </p:tav>
                                        <p:tav tm="100000">
                                          <p:val>
                                            <p:strVal val="#ppt_x"/>
                                          </p:val>
                                        </p:tav>
                                      </p:tavLst>
                                    </p:anim>
                                    <p:anim calcmode="lin" valueType="num">
                                      <p:cBhvr>
                                        <p:cTn id="21" dur="4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82"/>
                                        </p:tgtEl>
                                        <p:attrNameLst>
                                          <p:attrName>style.visibility</p:attrName>
                                        </p:attrNameLst>
                                      </p:cBhvr>
                                      <p:to>
                                        <p:strVal val="visible"/>
                                      </p:to>
                                    </p:set>
                                    <p:animEffect transition="in" filter="fade">
                                      <p:cBhvr>
                                        <p:cTn id="26" dur="400"/>
                                        <p:tgtEl>
                                          <p:spTgt spid="82"/>
                                        </p:tgtEl>
                                      </p:cBhvr>
                                    </p:animEffect>
                                    <p:anim calcmode="lin" valueType="num">
                                      <p:cBhvr>
                                        <p:cTn id="27" dur="400" fill="hold"/>
                                        <p:tgtEl>
                                          <p:spTgt spid="82"/>
                                        </p:tgtEl>
                                        <p:attrNameLst>
                                          <p:attrName>ppt_x</p:attrName>
                                        </p:attrNameLst>
                                      </p:cBhvr>
                                      <p:tavLst>
                                        <p:tav tm="0">
                                          <p:val>
                                            <p:strVal val="#ppt_x"/>
                                          </p:val>
                                        </p:tav>
                                        <p:tav tm="100000">
                                          <p:val>
                                            <p:strVal val="#ppt_x"/>
                                          </p:val>
                                        </p:tav>
                                      </p:tavLst>
                                    </p:anim>
                                    <p:anim calcmode="lin" valueType="num">
                                      <p:cBhvr>
                                        <p:cTn id="28" dur="400" fill="hold"/>
                                        <p:tgtEl>
                                          <p:spTgt spid="82"/>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1"/>
                                        </p:tgtEl>
                                        <p:attrNameLst>
                                          <p:attrName>style.visibility</p:attrName>
                                        </p:attrNameLst>
                                      </p:cBhvr>
                                      <p:to>
                                        <p:strVal val="visible"/>
                                      </p:to>
                                    </p:set>
                                    <p:animEffect transition="in" filter="fade">
                                      <p:cBhvr>
                                        <p:cTn id="33" dur="400"/>
                                        <p:tgtEl>
                                          <p:spTgt spid="81"/>
                                        </p:tgtEl>
                                      </p:cBhvr>
                                    </p:animEffect>
                                    <p:anim calcmode="lin" valueType="num">
                                      <p:cBhvr>
                                        <p:cTn id="34" dur="400" fill="hold"/>
                                        <p:tgtEl>
                                          <p:spTgt spid="81"/>
                                        </p:tgtEl>
                                        <p:attrNameLst>
                                          <p:attrName>ppt_x</p:attrName>
                                        </p:attrNameLst>
                                      </p:cBhvr>
                                      <p:tavLst>
                                        <p:tav tm="0">
                                          <p:val>
                                            <p:strVal val="#ppt_x"/>
                                          </p:val>
                                        </p:tav>
                                        <p:tav tm="100000">
                                          <p:val>
                                            <p:strVal val="#ppt_x"/>
                                          </p:val>
                                        </p:tav>
                                      </p:tavLst>
                                    </p:anim>
                                    <p:anim calcmode="lin" valueType="num">
                                      <p:cBhvr>
                                        <p:cTn id="35" dur="400" fill="hold"/>
                                        <p:tgtEl>
                                          <p:spTgt spid="81"/>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80"/>
                                        </p:tgtEl>
                                        <p:attrNameLst>
                                          <p:attrName>style.visibility</p:attrName>
                                        </p:attrNameLst>
                                      </p:cBhvr>
                                      <p:to>
                                        <p:strVal val="visible"/>
                                      </p:to>
                                    </p:set>
                                    <p:animEffect transition="in" filter="fade">
                                      <p:cBhvr>
                                        <p:cTn id="40" dur="400"/>
                                        <p:tgtEl>
                                          <p:spTgt spid="80"/>
                                        </p:tgtEl>
                                      </p:cBhvr>
                                    </p:animEffect>
                                    <p:anim calcmode="lin" valueType="num">
                                      <p:cBhvr>
                                        <p:cTn id="41" dur="400" fill="hold"/>
                                        <p:tgtEl>
                                          <p:spTgt spid="80"/>
                                        </p:tgtEl>
                                        <p:attrNameLst>
                                          <p:attrName>ppt_x</p:attrName>
                                        </p:attrNameLst>
                                      </p:cBhvr>
                                      <p:tavLst>
                                        <p:tav tm="0">
                                          <p:val>
                                            <p:strVal val="#ppt_x"/>
                                          </p:val>
                                        </p:tav>
                                        <p:tav tm="100000">
                                          <p:val>
                                            <p:strVal val="#ppt_x"/>
                                          </p:val>
                                        </p:tav>
                                      </p:tavLst>
                                    </p:anim>
                                    <p:anim calcmode="lin" valueType="num">
                                      <p:cBhvr>
                                        <p:cTn id="42" dur="400" fill="hold"/>
                                        <p:tgtEl>
                                          <p:spTgt spid="8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1752" y="265176"/>
            <a:ext cx="7260336" cy="1938992"/>
          </a:xfrm>
          <a:prstGeom prst="rect">
            <a:avLst/>
          </a:prstGeom>
          <a:solidFill>
            <a:schemeClr val="bg1"/>
          </a:solidFill>
        </p:spPr>
        <p:txBody>
          <a:bodyPr wrap="square" rtlCol="0">
            <a:spAutoFit/>
          </a:bodyPr>
          <a:lstStyle/>
          <a:p>
            <a:r>
              <a:rPr lang="en-GB" sz="2400" b="1" u="sng" dirty="0"/>
              <a:t>Phonics test</a:t>
            </a:r>
          </a:p>
          <a:p>
            <a:r>
              <a:rPr lang="en-GB" sz="2400" dirty="0"/>
              <a:t>Any child who didn’t pass their phonics test in Year 1 will take part in daily phonic sessions and will resit the test in the summer term.</a:t>
            </a:r>
          </a:p>
          <a:p>
            <a:endParaRPr lang="en-GB" sz="2400" b="1" u="sng" dirty="0"/>
          </a:p>
        </p:txBody>
      </p:sp>
      <p:pic>
        <p:nvPicPr>
          <p:cNvPr id="3" name="Picture 2"/>
          <p:cNvPicPr>
            <a:picLocks noChangeAspect="1"/>
          </p:cNvPicPr>
          <p:nvPr/>
        </p:nvPicPr>
        <p:blipFill rotWithShape="1">
          <a:blip r:embed="rId2"/>
          <a:srcRect l="28600" t="12666" r="40800" b="6267"/>
          <a:stretch/>
        </p:blipFill>
        <p:spPr>
          <a:xfrm>
            <a:off x="4609538" y="3355848"/>
            <a:ext cx="2184453" cy="3255264"/>
          </a:xfrm>
          <a:prstGeom prst="rect">
            <a:avLst/>
          </a:prstGeom>
        </p:spPr>
      </p:pic>
      <p:pic>
        <p:nvPicPr>
          <p:cNvPr id="4" name="Picture 3"/>
          <p:cNvPicPr>
            <a:picLocks noChangeAspect="1"/>
          </p:cNvPicPr>
          <p:nvPr/>
        </p:nvPicPr>
        <p:blipFill rotWithShape="1">
          <a:blip r:embed="rId3"/>
          <a:srcRect l="28000" t="12133" r="40500" b="8222"/>
          <a:stretch/>
        </p:blipFill>
        <p:spPr>
          <a:xfrm>
            <a:off x="1860232" y="3355848"/>
            <a:ext cx="2288858" cy="3255264"/>
          </a:xfrm>
          <a:prstGeom prst="rect">
            <a:avLst/>
          </a:prstGeom>
        </p:spPr>
      </p:pic>
    </p:spTree>
    <p:extLst>
      <p:ext uri="{BB962C8B-B14F-4D97-AF65-F5344CB8AC3E}">
        <p14:creationId xmlns:p14="http://schemas.microsoft.com/office/powerpoint/2010/main" val="2994761836"/>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idx="4294967295"/>
          </p:nvPr>
        </p:nvSpPr>
        <p:spPr>
          <a:xfrm>
            <a:off x="0" y="1588"/>
            <a:ext cx="8229600" cy="1143000"/>
          </a:xfrm>
        </p:spPr>
        <p:txBody>
          <a:bodyPr/>
          <a:lstStyle/>
          <a:p>
            <a:r>
              <a:rPr lang="en-GB" altLang="en-US" u="sng" dirty="0">
                <a:solidFill>
                  <a:srgbClr val="FF0000"/>
                </a:solidFill>
                <a:latin typeface="Comic Sans MS" panose="030F0702030302020204" pitchFamily="66" charset="0"/>
              </a:rPr>
              <a:t>Reading</a:t>
            </a:r>
            <a:endParaRPr lang="en-GB" altLang="en-US" dirty="0"/>
          </a:p>
        </p:txBody>
      </p:sp>
      <p:sp>
        <p:nvSpPr>
          <p:cNvPr id="20483" name="Content Placeholder 2"/>
          <p:cNvSpPr>
            <a:spLocks noGrp="1"/>
          </p:cNvSpPr>
          <p:nvPr>
            <p:ph idx="4294967295"/>
          </p:nvPr>
        </p:nvSpPr>
        <p:spPr>
          <a:xfrm>
            <a:off x="0" y="1052513"/>
            <a:ext cx="8229600" cy="5472831"/>
          </a:xfrm>
        </p:spPr>
        <p:txBody>
          <a:bodyPr/>
          <a:lstStyle/>
          <a:p>
            <a:pPr eaLnBrk="1" hangingPunct="1">
              <a:buFontTx/>
              <a:buNone/>
            </a:pPr>
            <a:r>
              <a:rPr lang="en-GB" altLang="en-US" sz="2000" dirty="0">
                <a:latin typeface="Comic Sans MS" panose="030F0702030302020204" pitchFamily="66" charset="0"/>
              </a:rPr>
              <a:t>These are the ways we teach your child  reading skills…</a:t>
            </a:r>
          </a:p>
          <a:p>
            <a:pPr eaLnBrk="1" hangingPunct="1">
              <a:buFontTx/>
              <a:buNone/>
            </a:pPr>
            <a:r>
              <a:rPr lang="en-GB" altLang="en-US" sz="2000" dirty="0">
                <a:solidFill>
                  <a:srgbClr val="FF0000"/>
                </a:solidFill>
                <a:latin typeface="Comic Sans MS" panose="030F0702030302020204" pitchFamily="66" charset="0"/>
              </a:rPr>
              <a:t>Sharing stories</a:t>
            </a:r>
          </a:p>
          <a:p>
            <a:pPr eaLnBrk="1" hangingPunct="1"/>
            <a:r>
              <a:rPr lang="en-GB" altLang="en-US" sz="1800" dirty="0">
                <a:solidFill>
                  <a:srgbClr val="000000"/>
                </a:solidFill>
                <a:latin typeface="Comic Sans MS" panose="030F0702030302020204" pitchFamily="66" charset="0"/>
              </a:rPr>
              <a:t>With each other</a:t>
            </a:r>
          </a:p>
          <a:p>
            <a:pPr eaLnBrk="1" hangingPunct="1"/>
            <a:r>
              <a:rPr lang="en-GB" altLang="en-US" sz="1800" dirty="0">
                <a:solidFill>
                  <a:srgbClr val="000000"/>
                </a:solidFill>
                <a:latin typeface="Comic Sans MS" panose="030F0702030302020204" pitchFamily="66" charset="0"/>
              </a:rPr>
              <a:t>With an adult</a:t>
            </a:r>
          </a:p>
          <a:p>
            <a:pPr eaLnBrk="1" hangingPunct="1"/>
            <a:r>
              <a:rPr lang="en-GB" altLang="en-US" sz="1800" dirty="0">
                <a:solidFill>
                  <a:srgbClr val="000000"/>
                </a:solidFill>
                <a:latin typeface="Comic Sans MS" panose="030F0702030302020204" pitchFamily="66" charset="0"/>
              </a:rPr>
              <a:t>Go to the library</a:t>
            </a:r>
          </a:p>
          <a:p>
            <a:pPr eaLnBrk="1" hangingPunct="1">
              <a:buFontTx/>
              <a:buNone/>
            </a:pPr>
            <a:r>
              <a:rPr lang="en-GB" altLang="en-US" sz="2000" dirty="0">
                <a:solidFill>
                  <a:srgbClr val="FF0000"/>
                </a:solidFill>
                <a:latin typeface="Comic Sans MS" panose="030F0702030302020204" pitchFamily="66" charset="0"/>
              </a:rPr>
              <a:t>Reading with an adult</a:t>
            </a:r>
          </a:p>
          <a:p>
            <a:pPr eaLnBrk="1" hangingPunct="1"/>
            <a:r>
              <a:rPr lang="en-GB" altLang="en-US" sz="1800" dirty="0">
                <a:solidFill>
                  <a:srgbClr val="000000"/>
                </a:solidFill>
                <a:latin typeface="Comic Sans MS" panose="030F0702030302020204" pitchFamily="66" charset="0"/>
              </a:rPr>
              <a:t>We will listen to your child read their home reading book each week and it will be changed when appropriate – when they can read it fluently and more importantly, talk about the book – answering questions like ‘how?’ and ‘why?’</a:t>
            </a:r>
            <a:endParaRPr lang="en-GB" altLang="en-US" sz="2000" dirty="0">
              <a:solidFill>
                <a:srgbClr val="FF0000"/>
              </a:solidFill>
              <a:latin typeface="Comic Sans MS" panose="030F0702030302020204" pitchFamily="66" charset="0"/>
            </a:endParaRPr>
          </a:p>
          <a:p>
            <a:pPr eaLnBrk="1" hangingPunct="1">
              <a:buFontTx/>
              <a:buNone/>
            </a:pPr>
            <a:r>
              <a:rPr lang="en-GB" altLang="en-US" sz="2000" dirty="0">
                <a:solidFill>
                  <a:srgbClr val="FF0000"/>
                </a:solidFill>
                <a:latin typeface="Comic Sans MS" panose="030F0702030302020204" pitchFamily="66" charset="0"/>
              </a:rPr>
              <a:t>Guided reading</a:t>
            </a:r>
          </a:p>
          <a:p>
            <a:pPr eaLnBrk="1" hangingPunct="1"/>
            <a:r>
              <a:rPr lang="en-GB" altLang="en-US" sz="1800" dirty="0">
                <a:solidFill>
                  <a:srgbClr val="000000"/>
                </a:solidFill>
                <a:latin typeface="Comic Sans MS" panose="030F0702030302020204" pitchFamily="66" charset="0"/>
              </a:rPr>
              <a:t>Small group focused reading sessions with follow-up activities</a:t>
            </a:r>
          </a:p>
          <a:p>
            <a:pPr marL="0" indent="0" eaLnBrk="1" hangingPunct="1">
              <a:buNone/>
            </a:pPr>
            <a:r>
              <a:rPr lang="en-GB" altLang="en-US" sz="1800" dirty="0">
                <a:solidFill>
                  <a:srgbClr val="FF0000"/>
                </a:solidFill>
                <a:latin typeface="Comic Sans MS" panose="030F0702030302020204" pitchFamily="66" charset="0"/>
              </a:rPr>
              <a:t>Teaching of Reading</a:t>
            </a:r>
          </a:p>
          <a:p>
            <a:pPr marL="0" indent="0" eaLnBrk="1" hangingPunct="1">
              <a:buNone/>
            </a:pPr>
            <a:r>
              <a:rPr lang="en-GB" altLang="en-US" sz="1800" dirty="0">
                <a:latin typeface="Comic Sans MS" panose="030F0702030302020204" pitchFamily="66" charset="0"/>
              </a:rPr>
              <a:t>Whole class reading </a:t>
            </a:r>
          </a:p>
          <a:p>
            <a:pPr marL="0" indent="0" eaLnBrk="1" hangingPunct="1">
              <a:buNone/>
            </a:pPr>
            <a:r>
              <a:rPr lang="en-US" altLang="en-US" sz="1800" dirty="0">
                <a:solidFill>
                  <a:srgbClr val="FF0000"/>
                </a:solidFill>
                <a:latin typeface="Comic Sans MS" panose="030F0702030302020204" pitchFamily="66" charset="0"/>
              </a:rPr>
              <a:t>At home read with them everyday!</a:t>
            </a:r>
            <a:endParaRPr lang="en-GB" altLang="en-US" sz="1800" dirty="0">
              <a:solidFill>
                <a:srgbClr val="FF0000"/>
              </a:solidFill>
              <a:latin typeface="Comic Sans MS" panose="030F0702030302020204" pitchFamily="66" charset="0"/>
            </a:endParaRPr>
          </a:p>
        </p:txBody>
      </p:sp>
      <p:pic>
        <p:nvPicPr>
          <p:cNvPr id="2048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87900" y="1557338"/>
            <a:ext cx="3236913" cy="157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arn(inVertical)">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0483">
                                            <p:txEl>
                                              <p:pRg st="0" end="0"/>
                                            </p:txEl>
                                          </p:spTgt>
                                        </p:tgtEl>
                                        <p:attrNameLst>
                                          <p:attrName>style.visibility</p:attrName>
                                        </p:attrNameLst>
                                      </p:cBhvr>
                                      <p:to>
                                        <p:strVal val="visible"/>
                                      </p:to>
                                    </p:set>
                                    <p:anim calcmode="lin" valueType="num">
                                      <p:cBhvr>
                                        <p:cTn id="12" dur="500" fill="hold"/>
                                        <p:tgtEl>
                                          <p:spTgt spid="2048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048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048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0483">
                                            <p:txEl>
                                              <p:pRg st="1" end="1"/>
                                            </p:txEl>
                                          </p:spTgt>
                                        </p:tgtEl>
                                        <p:attrNameLst>
                                          <p:attrName>style.visibility</p:attrName>
                                        </p:attrNameLst>
                                      </p:cBhvr>
                                      <p:to>
                                        <p:strVal val="visible"/>
                                      </p:to>
                                    </p:set>
                                    <p:anim calcmode="lin" valueType="num">
                                      <p:cBhvr>
                                        <p:cTn id="19" dur="500" fill="hold"/>
                                        <p:tgtEl>
                                          <p:spTgt spid="20483">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0483">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2048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0483">
                                            <p:txEl>
                                              <p:pRg st="2" end="2"/>
                                            </p:txEl>
                                          </p:spTgt>
                                        </p:tgtEl>
                                        <p:attrNameLst>
                                          <p:attrName>style.visibility</p:attrName>
                                        </p:attrNameLst>
                                      </p:cBhvr>
                                      <p:to>
                                        <p:strVal val="visible"/>
                                      </p:to>
                                    </p:set>
                                    <p:anim calcmode="lin" valueType="num">
                                      <p:cBhvr>
                                        <p:cTn id="26" dur="500" fill="hold"/>
                                        <p:tgtEl>
                                          <p:spTgt spid="20483">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20483">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20483">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0483">
                                            <p:txEl>
                                              <p:pRg st="3" end="3"/>
                                            </p:txEl>
                                          </p:spTgt>
                                        </p:tgtEl>
                                        <p:attrNameLst>
                                          <p:attrName>style.visibility</p:attrName>
                                        </p:attrNameLst>
                                      </p:cBhvr>
                                      <p:to>
                                        <p:strVal val="visible"/>
                                      </p:to>
                                    </p:set>
                                    <p:anim calcmode="lin" valueType="num">
                                      <p:cBhvr>
                                        <p:cTn id="33" dur="500" fill="hold"/>
                                        <p:tgtEl>
                                          <p:spTgt spid="2048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2048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2048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20483">
                                            <p:txEl>
                                              <p:pRg st="4" end="4"/>
                                            </p:txEl>
                                          </p:spTgt>
                                        </p:tgtEl>
                                        <p:attrNameLst>
                                          <p:attrName>style.visibility</p:attrName>
                                        </p:attrNameLst>
                                      </p:cBhvr>
                                      <p:to>
                                        <p:strVal val="visible"/>
                                      </p:to>
                                    </p:set>
                                    <p:anim calcmode="lin" valueType="num">
                                      <p:cBhvr>
                                        <p:cTn id="40" dur="500" fill="hold"/>
                                        <p:tgtEl>
                                          <p:spTgt spid="2048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2048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2048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16" fill="hold" grpId="0" nodeType="clickEffect">
                                  <p:stCondLst>
                                    <p:cond delay="0"/>
                                  </p:stCondLst>
                                  <p:childTnLst>
                                    <p:set>
                                      <p:cBhvr>
                                        <p:cTn id="46" dur="1" fill="hold">
                                          <p:stCondLst>
                                            <p:cond delay="0"/>
                                          </p:stCondLst>
                                        </p:cTn>
                                        <p:tgtEl>
                                          <p:spTgt spid="20483">
                                            <p:txEl>
                                              <p:pRg st="5" end="5"/>
                                            </p:txEl>
                                          </p:spTgt>
                                        </p:tgtEl>
                                        <p:attrNameLst>
                                          <p:attrName>style.visibility</p:attrName>
                                        </p:attrNameLst>
                                      </p:cBhvr>
                                      <p:to>
                                        <p:strVal val="visible"/>
                                      </p:to>
                                    </p:set>
                                    <p:anim calcmode="lin" valueType="num">
                                      <p:cBhvr>
                                        <p:cTn id="47" dur="500" fill="hold"/>
                                        <p:tgtEl>
                                          <p:spTgt spid="2048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2048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2048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16" fill="hold" grpId="0" nodeType="clickEffect">
                                  <p:stCondLst>
                                    <p:cond delay="0"/>
                                  </p:stCondLst>
                                  <p:childTnLst>
                                    <p:set>
                                      <p:cBhvr>
                                        <p:cTn id="53" dur="1" fill="hold">
                                          <p:stCondLst>
                                            <p:cond delay="0"/>
                                          </p:stCondLst>
                                        </p:cTn>
                                        <p:tgtEl>
                                          <p:spTgt spid="20483">
                                            <p:txEl>
                                              <p:pRg st="6" end="6"/>
                                            </p:txEl>
                                          </p:spTgt>
                                        </p:tgtEl>
                                        <p:attrNameLst>
                                          <p:attrName>style.visibility</p:attrName>
                                        </p:attrNameLst>
                                      </p:cBhvr>
                                      <p:to>
                                        <p:strVal val="visible"/>
                                      </p:to>
                                    </p:set>
                                    <p:anim calcmode="lin" valueType="num">
                                      <p:cBhvr>
                                        <p:cTn id="54" dur="500" fill="hold"/>
                                        <p:tgtEl>
                                          <p:spTgt spid="2048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2048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20483">
                                            <p:txEl>
                                              <p:pRg st="6" end="6"/>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53" presetClass="entr" presetSubtype="16" fill="hold" grpId="0" nodeType="clickEffect">
                                  <p:stCondLst>
                                    <p:cond delay="0"/>
                                  </p:stCondLst>
                                  <p:childTnLst>
                                    <p:set>
                                      <p:cBhvr>
                                        <p:cTn id="60" dur="1" fill="hold">
                                          <p:stCondLst>
                                            <p:cond delay="0"/>
                                          </p:stCondLst>
                                        </p:cTn>
                                        <p:tgtEl>
                                          <p:spTgt spid="20483">
                                            <p:txEl>
                                              <p:pRg st="7" end="7"/>
                                            </p:txEl>
                                          </p:spTgt>
                                        </p:tgtEl>
                                        <p:attrNameLst>
                                          <p:attrName>style.visibility</p:attrName>
                                        </p:attrNameLst>
                                      </p:cBhvr>
                                      <p:to>
                                        <p:strVal val="visible"/>
                                      </p:to>
                                    </p:set>
                                    <p:anim calcmode="lin" valueType="num">
                                      <p:cBhvr>
                                        <p:cTn id="61" dur="500" fill="hold"/>
                                        <p:tgtEl>
                                          <p:spTgt spid="20483">
                                            <p:txEl>
                                              <p:pRg st="7" end="7"/>
                                            </p:txEl>
                                          </p:spTgt>
                                        </p:tgtEl>
                                        <p:attrNameLst>
                                          <p:attrName>ppt_w</p:attrName>
                                        </p:attrNameLst>
                                      </p:cBhvr>
                                      <p:tavLst>
                                        <p:tav tm="0">
                                          <p:val>
                                            <p:fltVal val="0"/>
                                          </p:val>
                                        </p:tav>
                                        <p:tav tm="100000">
                                          <p:val>
                                            <p:strVal val="#ppt_w"/>
                                          </p:val>
                                        </p:tav>
                                      </p:tavLst>
                                    </p:anim>
                                    <p:anim calcmode="lin" valueType="num">
                                      <p:cBhvr>
                                        <p:cTn id="62" dur="500" fill="hold"/>
                                        <p:tgtEl>
                                          <p:spTgt spid="20483">
                                            <p:txEl>
                                              <p:pRg st="7" end="7"/>
                                            </p:txEl>
                                          </p:spTgt>
                                        </p:tgtEl>
                                        <p:attrNameLst>
                                          <p:attrName>ppt_h</p:attrName>
                                        </p:attrNameLst>
                                      </p:cBhvr>
                                      <p:tavLst>
                                        <p:tav tm="0">
                                          <p:val>
                                            <p:fltVal val="0"/>
                                          </p:val>
                                        </p:tav>
                                        <p:tav tm="100000">
                                          <p:val>
                                            <p:strVal val="#ppt_h"/>
                                          </p:val>
                                        </p:tav>
                                      </p:tavLst>
                                    </p:anim>
                                    <p:animEffect transition="in" filter="fade">
                                      <p:cBhvr>
                                        <p:cTn id="63" dur="500"/>
                                        <p:tgtEl>
                                          <p:spTgt spid="20483">
                                            <p:txEl>
                                              <p:pRg st="7" end="7"/>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53" presetClass="entr" presetSubtype="16" fill="hold" grpId="0" nodeType="clickEffect">
                                  <p:stCondLst>
                                    <p:cond delay="0"/>
                                  </p:stCondLst>
                                  <p:childTnLst>
                                    <p:set>
                                      <p:cBhvr>
                                        <p:cTn id="67" dur="1" fill="hold">
                                          <p:stCondLst>
                                            <p:cond delay="0"/>
                                          </p:stCondLst>
                                        </p:cTn>
                                        <p:tgtEl>
                                          <p:spTgt spid="20483">
                                            <p:txEl>
                                              <p:pRg st="8" end="8"/>
                                            </p:txEl>
                                          </p:spTgt>
                                        </p:tgtEl>
                                        <p:attrNameLst>
                                          <p:attrName>style.visibility</p:attrName>
                                        </p:attrNameLst>
                                      </p:cBhvr>
                                      <p:to>
                                        <p:strVal val="visible"/>
                                      </p:to>
                                    </p:set>
                                    <p:anim calcmode="lin" valueType="num">
                                      <p:cBhvr>
                                        <p:cTn id="68" dur="500" fill="hold"/>
                                        <p:tgtEl>
                                          <p:spTgt spid="20483">
                                            <p:txEl>
                                              <p:pRg st="8" end="8"/>
                                            </p:txEl>
                                          </p:spTgt>
                                        </p:tgtEl>
                                        <p:attrNameLst>
                                          <p:attrName>ppt_w</p:attrName>
                                        </p:attrNameLst>
                                      </p:cBhvr>
                                      <p:tavLst>
                                        <p:tav tm="0">
                                          <p:val>
                                            <p:fltVal val="0"/>
                                          </p:val>
                                        </p:tav>
                                        <p:tav tm="100000">
                                          <p:val>
                                            <p:strVal val="#ppt_w"/>
                                          </p:val>
                                        </p:tav>
                                      </p:tavLst>
                                    </p:anim>
                                    <p:anim calcmode="lin" valueType="num">
                                      <p:cBhvr>
                                        <p:cTn id="69" dur="500" fill="hold"/>
                                        <p:tgtEl>
                                          <p:spTgt spid="20483">
                                            <p:txEl>
                                              <p:pRg st="8" end="8"/>
                                            </p:txEl>
                                          </p:spTgt>
                                        </p:tgtEl>
                                        <p:attrNameLst>
                                          <p:attrName>ppt_h</p:attrName>
                                        </p:attrNameLst>
                                      </p:cBhvr>
                                      <p:tavLst>
                                        <p:tav tm="0">
                                          <p:val>
                                            <p:fltVal val="0"/>
                                          </p:val>
                                        </p:tav>
                                        <p:tav tm="100000">
                                          <p:val>
                                            <p:strVal val="#ppt_h"/>
                                          </p:val>
                                        </p:tav>
                                      </p:tavLst>
                                    </p:anim>
                                    <p:animEffect transition="in" filter="fade">
                                      <p:cBhvr>
                                        <p:cTn id="70" dur="500"/>
                                        <p:tgtEl>
                                          <p:spTgt spid="20483">
                                            <p:txEl>
                                              <p:pRg st="8" end="8"/>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20483">
                                            <p:txEl>
                                              <p:pRg st="9" end="9"/>
                                            </p:txEl>
                                          </p:spTgt>
                                        </p:tgtEl>
                                        <p:attrNameLst>
                                          <p:attrName>style.visibility</p:attrName>
                                        </p:attrNameLst>
                                      </p:cBhvr>
                                      <p:to>
                                        <p:strVal val="visible"/>
                                      </p:to>
                                    </p:set>
                                    <p:anim calcmode="lin" valueType="num">
                                      <p:cBhvr>
                                        <p:cTn id="75" dur="500" fill="hold"/>
                                        <p:tgtEl>
                                          <p:spTgt spid="20483">
                                            <p:txEl>
                                              <p:pRg st="9" end="9"/>
                                            </p:txEl>
                                          </p:spTgt>
                                        </p:tgtEl>
                                        <p:attrNameLst>
                                          <p:attrName>ppt_w</p:attrName>
                                        </p:attrNameLst>
                                      </p:cBhvr>
                                      <p:tavLst>
                                        <p:tav tm="0">
                                          <p:val>
                                            <p:fltVal val="0"/>
                                          </p:val>
                                        </p:tav>
                                        <p:tav tm="100000">
                                          <p:val>
                                            <p:strVal val="#ppt_w"/>
                                          </p:val>
                                        </p:tav>
                                      </p:tavLst>
                                    </p:anim>
                                    <p:anim calcmode="lin" valueType="num">
                                      <p:cBhvr>
                                        <p:cTn id="76" dur="500" fill="hold"/>
                                        <p:tgtEl>
                                          <p:spTgt spid="20483">
                                            <p:txEl>
                                              <p:pRg st="9" end="9"/>
                                            </p:txEl>
                                          </p:spTgt>
                                        </p:tgtEl>
                                        <p:attrNameLst>
                                          <p:attrName>ppt_h</p:attrName>
                                        </p:attrNameLst>
                                      </p:cBhvr>
                                      <p:tavLst>
                                        <p:tav tm="0">
                                          <p:val>
                                            <p:fltVal val="0"/>
                                          </p:val>
                                        </p:tav>
                                        <p:tav tm="100000">
                                          <p:val>
                                            <p:strVal val="#ppt_h"/>
                                          </p:val>
                                        </p:tav>
                                      </p:tavLst>
                                    </p:anim>
                                    <p:animEffect transition="in" filter="fade">
                                      <p:cBhvr>
                                        <p:cTn id="77" dur="500"/>
                                        <p:tgtEl>
                                          <p:spTgt spid="20483">
                                            <p:txEl>
                                              <p:pRg st="9" end="9"/>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53" presetClass="entr" presetSubtype="16" fill="hold" grpId="0" nodeType="clickEffect">
                                  <p:stCondLst>
                                    <p:cond delay="0"/>
                                  </p:stCondLst>
                                  <p:childTnLst>
                                    <p:set>
                                      <p:cBhvr>
                                        <p:cTn id="81" dur="1" fill="hold">
                                          <p:stCondLst>
                                            <p:cond delay="0"/>
                                          </p:stCondLst>
                                        </p:cTn>
                                        <p:tgtEl>
                                          <p:spTgt spid="20483">
                                            <p:txEl>
                                              <p:pRg st="10" end="10"/>
                                            </p:txEl>
                                          </p:spTgt>
                                        </p:tgtEl>
                                        <p:attrNameLst>
                                          <p:attrName>style.visibility</p:attrName>
                                        </p:attrNameLst>
                                      </p:cBhvr>
                                      <p:to>
                                        <p:strVal val="visible"/>
                                      </p:to>
                                    </p:set>
                                    <p:anim calcmode="lin" valueType="num">
                                      <p:cBhvr>
                                        <p:cTn id="82" dur="500" fill="hold"/>
                                        <p:tgtEl>
                                          <p:spTgt spid="20483">
                                            <p:txEl>
                                              <p:pRg st="10" end="10"/>
                                            </p:txEl>
                                          </p:spTgt>
                                        </p:tgtEl>
                                        <p:attrNameLst>
                                          <p:attrName>ppt_w</p:attrName>
                                        </p:attrNameLst>
                                      </p:cBhvr>
                                      <p:tavLst>
                                        <p:tav tm="0">
                                          <p:val>
                                            <p:fltVal val="0"/>
                                          </p:val>
                                        </p:tav>
                                        <p:tav tm="100000">
                                          <p:val>
                                            <p:strVal val="#ppt_w"/>
                                          </p:val>
                                        </p:tav>
                                      </p:tavLst>
                                    </p:anim>
                                    <p:anim calcmode="lin" valueType="num">
                                      <p:cBhvr>
                                        <p:cTn id="83" dur="500" fill="hold"/>
                                        <p:tgtEl>
                                          <p:spTgt spid="20483">
                                            <p:txEl>
                                              <p:pRg st="10" end="10"/>
                                            </p:txEl>
                                          </p:spTgt>
                                        </p:tgtEl>
                                        <p:attrNameLst>
                                          <p:attrName>ppt_h</p:attrName>
                                        </p:attrNameLst>
                                      </p:cBhvr>
                                      <p:tavLst>
                                        <p:tav tm="0">
                                          <p:val>
                                            <p:fltVal val="0"/>
                                          </p:val>
                                        </p:tav>
                                        <p:tav tm="100000">
                                          <p:val>
                                            <p:strVal val="#ppt_h"/>
                                          </p:val>
                                        </p:tav>
                                      </p:tavLst>
                                    </p:anim>
                                    <p:animEffect transition="in" filter="fade">
                                      <p:cBhvr>
                                        <p:cTn id="84" dur="500"/>
                                        <p:tgtEl>
                                          <p:spTgt spid="20483">
                                            <p:txEl>
                                              <p:pRg st="10" end="10"/>
                                            </p:txEl>
                                          </p:spTgt>
                                        </p:tgtEl>
                                      </p:cBhvr>
                                    </p:animEffect>
                                  </p:childTnLst>
                                </p:cTn>
                              </p:par>
                            </p:childTnLst>
                          </p:cTn>
                        </p:par>
                      </p:childTnLst>
                    </p:cTn>
                  </p:par>
                  <p:par>
                    <p:cTn id="85" fill="hold">
                      <p:stCondLst>
                        <p:cond delay="indefinite"/>
                      </p:stCondLst>
                      <p:childTnLst>
                        <p:par>
                          <p:cTn id="86" fill="hold">
                            <p:stCondLst>
                              <p:cond delay="0"/>
                            </p:stCondLst>
                            <p:childTnLst>
                              <p:par>
                                <p:cTn id="87" presetID="53" presetClass="entr" presetSubtype="16" fill="hold" grpId="0" nodeType="clickEffect">
                                  <p:stCondLst>
                                    <p:cond delay="0"/>
                                  </p:stCondLst>
                                  <p:childTnLst>
                                    <p:set>
                                      <p:cBhvr>
                                        <p:cTn id="88" dur="1" fill="hold">
                                          <p:stCondLst>
                                            <p:cond delay="0"/>
                                          </p:stCondLst>
                                        </p:cTn>
                                        <p:tgtEl>
                                          <p:spTgt spid="20483">
                                            <p:txEl>
                                              <p:pRg st="11" end="11"/>
                                            </p:txEl>
                                          </p:spTgt>
                                        </p:tgtEl>
                                        <p:attrNameLst>
                                          <p:attrName>style.visibility</p:attrName>
                                        </p:attrNameLst>
                                      </p:cBhvr>
                                      <p:to>
                                        <p:strVal val="visible"/>
                                      </p:to>
                                    </p:set>
                                    <p:anim calcmode="lin" valueType="num">
                                      <p:cBhvr>
                                        <p:cTn id="89" dur="500" fill="hold"/>
                                        <p:tgtEl>
                                          <p:spTgt spid="20483">
                                            <p:txEl>
                                              <p:pRg st="11" end="11"/>
                                            </p:txEl>
                                          </p:spTgt>
                                        </p:tgtEl>
                                        <p:attrNameLst>
                                          <p:attrName>ppt_w</p:attrName>
                                        </p:attrNameLst>
                                      </p:cBhvr>
                                      <p:tavLst>
                                        <p:tav tm="0">
                                          <p:val>
                                            <p:fltVal val="0"/>
                                          </p:val>
                                        </p:tav>
                                        <p:tav tm="100000">
                                          <p:val>
                                            <p:strVal val="#ppt_w"/>
                                          </p:val>
                                        </p:tav>
                                      </p:tavLst>
                                    </p:anim>
                                    <p:anim calcmode="lin" valueType="num">
                                      <p:cBhvr>
                                        <p:cTn id="90" dur="500" fill="hold"/>
                                        <p:tgtEl>
                                          <p:spTgt spid="20483">
                                            <p:txEl>
                                              <p:pRg st="11" end="11"/>
                                            </p:txEl>
                                          </p:spTgt>
                                        </p:tgtEl>
                                        <p:attrNameLst>
                                          <p:attrName>ppt_h</p:attrName>
                                        </p:attrNameLst>
                                      </p:cBhvr>
                                      <p:tavLst>
                                        <p:tav tm="0">
                                          <p:val>
                                            <p:fltVal val="0"/>
                                          </p:val>
                                        </p:tav>
                                        <p:tav tm="100000">
                                          <p:val>
                                            <p:strVal val="#ppt_h"/>
                                          </p:val>
                                        </p:tav>
                                      </p:tavLst>
                                    </p:anim>
                                    <p:animEffect transition="in" filter="fade">
                                      <p:cBhvr>
                                        <p:cTn id="91" dur="500"/>
                                        <p:tgtEl>
                                          <p:spTgt spid="2048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65161" y="927279"/>
            <a:ext cx="6413678" cy="3116687"/>
          </a:xfrm>
          <a:prstGeom prst="rect">
            <a:avLst/>
          </a:prstGeom>
          <a:solidFill>
            <a:schemeClr val="accent1"/>
          </a:solidFill>
          <a:ln w="50800">
            <a:solidFill>
              <a:schemeClr val="accent4">
                <a:lumMod val="75000"/>
              </a:schemeClr>
            </a:solidFill>
          </a:ln>
        </p:spPr>
        <p:txBody>
          <a:bodyPr wrap="square" rtlCol="0">
            <a:spAutoFit/>
          </a:bodyPr>
          <a:lstStyle/>
          <a:p>
            <a:endParaRPr lang="en-GB"/>
          </a:p>
        </p:txBody>
      </p:sp>
      <p:sp>
        <p:nvSpPr>
          <p:cNvPr id="3" name="TextBox 2"/>
          <p:cNvSpPr txBox="1"/>
          <p:nvPr/>
        </p:nvSpPr>
        <p:spPr>
          <a:xfrm>
            <a:off x="1481071" y="1017431"/>
            <a:ext cx="6168980" cy="3046988"/>
          </a:xfrm>
          <a:prstGeom prst="rect">
            <a:avLst/>
          </a:prstGeom>
          <a:noFill/>
        </p:spPr>
        <p:txBody>
          <a:bodyPr wrap="square" rtlCol="0">
            <a:spAutoFit/>
          </a:bodyPr>
          <a:lstStyle/>
          <a:p>
            <a:pPr algn="ctr"/>
            <a:r>
              <a:rPr lang="en-GB" sz="9600" dirty="0"/>
              <a:t>Writing in year 2</a:t>
            </a:r>
          </a:p>
        </p:txBody>
      </p:sp>
      <p:pic>
        <p:nvPicPr>
          <p:cNvPr id="4" name="Picture 3"/>
          <p:cNvPicPr>
            <a:picLocks noChangeAspect="1"/>
          </p:cNvPicPr>
          <p:nvPr/>
        </p:nvPicPr>
        <p:blipFill>
          <a:blip r:embed="rId2"/>
          <a:stretch>
            <a:fillRect/>
          </a:stretch>
        </p:blipFill>
        <p:spPr>
          <a:xfrm rot="1044943">
            <a:off x="6024093" y="3799267"/>
            <a:ext cx="2466304" cy="2466304"/>
          </a:xfrm>
          <a:prstGeom prst="rect">
            <a:avLst/>
          </a:prstGeom>
        </p:spPr>
      </p:pic>
    </p:spTree>
    <p:extLst>
      <p:ext uri="{BB962C8B-B14F-4D97-AF65-F5344CB8AC3E}">
        <p14:creationId xmlns:p14="http://schemas.microsoft.com/office/powerpoint/2010/main" val="290022508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39552" y="1412776"/>
            <a:ext cx="8240402" cy="4874692"/>
          </a:xfrm>
          <a:prstGeom prst="rect">
            <a:avLst/>
          </a:prstGeom>
        </p:spPr>
      </p:pic>
      <p:sp>
        <p:nvSpPr>
          <p:cNvPr id="3" name="TextBox 2"/>
          <p:cNvSpPr txBox="1"/>
          <p:nvPr/>
        </p:nvSpPr>
        <p:spPr>
          <a:xfrm>
            <a:off x="162233" y="296213"/>
            <a:ext cx="8804786" cy="707886"/>
          </a:xfrm>
          <a:prstGeom prst="rect">
            <a:avLst/>
          </a:prstGeom>
          <a:solidFill>
            <a:srgbClr val="FFFF00"/>
          </a:solidFill>
          <a:ln w="50800">
            <a:solidFill>
              <a:schemeClr val="accent4">
                <a:lumMod val="75000"/>
              </a:schemeClr>
            </a:solidFill>
          </a:ln>
        </p:spPr>
        <p:txBody>
          <a:bodyPr wrap="square" rtlCol="0">
            <a:spAutoFit/>
          </a:bodyPr>
          <a:lstStyle/>
          <a:p>
            <a:r>
              <a:rPr lang="en-GB" sz="2000" dirty="0"/>
              <a:t>This is how we assess your child.  To reach each standard, your child must be able to do all the things listed. </a:t>
            </a:r>
            <a:endParaRPr lang="en-GB" dirty="0"/>
          </a:p>
        </p:txBody>
      </p:sp>
    </p:spTree>
    <p:extLst>
      <p:ext uri="{BB962C8B-B14F-4D97-AF65-F5344CB8AC3E}">
        <p14:creationId xmlns:p14="http://schemas.microsoft.com/office/powerpoint/2010/main" val="3797946471"/>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764704"/>
            <a:ext cx="8352928" cy="5016758"/>
          </a:xfrm>
          <a:prstGeom prst="rect">
            <a:avLst/>
          </a:prstGeom>
          <a:solidFill>
            <a:srgbClr val="FFFF00"/>
          </a:solidFill>
          <a:ln w="44450">
            <a:solidFill>
              <a:srgbClr val="00B050"/>
            </a:solidFill>
          </a:ln>
        </p:spPr>
        <p:txBody>
          <a:bodyPr wrap="square" rtlCol="0">
            <a:spAutoFit/>
          </a:bodyPr>
          <a:lstStyle/>
          <a:p>
            <a:r>
              <a:rPr lang="en-GB" sz="2000" dirty="0">
                <a:solidFill>
                  <a:schemeClr val="tx1"/>
                </a:solidFill>
              </a:rPr>
              <a:t>So what do we look for in writing?</a:t>
            </a:r>
          </a:p>
          <a:p>
            <a:pPr marL="285750" indent="-285750">
              <a:buFont typeface="Arial" panose="020B0604020202020204" pitchFamily="34" charset="0"/>
              <a:buChar char="•"/>
            </a:pPr>
            <a:r>
              <a:rPr lang="en-GB" sz="2000" dirty="0">
                <a:solidFill>
                  <a:schemeClr val="tx1"/>
                </a:solidFill>
              </a:rPr>
              <a:t>Sentences must make sense!</a:t>
            </a:r>
          </a:p>
          <a:p>
            <a:pPr marL="285750" indent="-285750">
              <a:buFont typeface="Arial" panose="020B0604020202020204" pitchFamily="34" charset="0"/>
              <a:buChar char="•"/>
            </a:pPr>
            <a:r>
              <a:rPr lang="en-GB" sz="2000" dirty="0">
                <a:solidFill>
                  <a:schemeClr val="tx1"/>
                </a:solidFill>
              </a:rPr>
              <a:t>They must be grammatically correct.</a:t>
            </a:r>
          </a:p>
          <a:p>
            <a:pPr marL="285750" indent="-285750">
              <a:buFont typeface="Arial" panose="020B0604020202020204" pitchFamily="34" charset="0"/>
              <a:buChar char="•"/>
            </a:pPr>
            <a:r>
              <a:rPr lang="en-GB" sz="2000" dirty="0">
                <a:solidFill>
                  <a:schemeClr val="tx1"/>
                </a:solidFill>
              </a:rPr>
              <a:t>They must have the correct punctuation – A . , ? ‘</a:t>
            </a:r>
          </a:p>
          <a:p>
            <a:pPr marL="285750" indent="-285750">
              <a:buFont typeface="Arial" panose="020B0604020202020204" pitchFamily="34" charset="0"/>
              <a:buChar char="•"/>
            </a:pPr>
            <a:r>
              <a:rPr lang="en-GB" sz="2000" dirty="0">
                <a:solidFill>
                  <a:schemeClr val="tx1"/>
                </a:solidFill>
              </a:rPr>
              <a:t>Wow words – adjectives and adverbs (describing words)</a:t>
            </a:r>
          </a:p>
          <a:p>
            <a:pPr marL="285750" indent="-285750">
              <a:buFont typeface="Arial" panose="020B0604020202020204" pitchFamily="34" charset="0"/>
              <a:buChar char="•"/>
            </a:pPr>
            <a:r>
              <a:rPr lang="en-GB" sz="2000" dirty="0">
                <a:solidFill>
                  <a:schemeClr val="tx1"/>
                </a:solidFill>
              </a:rPr>
              <a:t>Conjunctions – to join short sentences that are linked and make them more interesting (and, but, or)</a:t>
            </a:r>
          </a:p>
          <a:p>
            <a:r>
              <a:rPr lang="en-GB" sz="2000" dirty="0">
                <a:solidFill>
                  <a:schemeClr val="tx1"/>
                </a:solidFill>
              </a:rPr>
              <a:t>    to explain (when, and, if, that, because)</a:t>
            </a:r>
          </a:p>
          <a:p>
            <a:pPr marL="285750" indent="-285750">
              <a:buFont typeface="Arial" panose="020B0604020202020204" pitchFamily="34" charset="0"/>
              <a:buChar char="•"/>
            </a:pPr>
            <a:r>
              <a:rPr lang="en-GB" sz="2000" dirty="0">
                <a:solidFill>
                  <a:schemeClr val="tx1"/>
                </a:solidFill>
              </a:rPr>
              <a:t>Tense is correct most of the time</a:t>
            </a:r>
          </a:p>
          <a:p>
            <a:pPr marL="285750" indent="-285750">
              <a:buFont typeface="Arial" panose="020B0604020202020204" pitchFamily="34" charset="0"/>
              <a:buChar char="•"/>
            </a:pPr>
            <a:r>
              <a:rPr lang="en-GB" sz="2000" dirty="0">
                <a:solidFill>
                  <a:schemeClr val="tx1"/>
                </a:solidFill>
              </a:rPr>
              <a:t>Can spell many (42 or more) of the common exception words.(in homework books front and back).</a:t>
            </a:r>
          </a:p>
          <a:p>
            <a:pPr marL="285750" indent="-285750">
              <a:buFont typeface="Arial" panose="020B0604020202020204" pitchFamily="34" charset="0"/>
              <a:buChar char="•"/>
            </a:pPr>
            <a:r>
              <a:rPr lang="en-GB" sz="2000" dirty="0">
                <a:solidFill>
                  <a:schemeClr val="tx1"/>
                </a:solidFill>
              </a:rPr>
              <a:t>Neat handwriting – letters formed correctly, same size, spaces between words</a:t>
            </a:r>
          </a:p>
          <a:p>
            <a:endParaRPr lang="en-GB" sz="2000" dirty="0">
              <a:solidFill>
                <a:schemeClr val="tx1"/>
              </a:solidFill>
            </a:endParaRPr>
          </a:p>
          <a:p>
            <a:r>
              <a:rPr lang="en-GB" sz="2000" dirty="0">
                <a:solidFill>
                  <a:schemeClr val="tx1"/>
                </a:solidFill>
              </a:rPr>
              <a:t>* The amount they write is not important if they do not have all the above in their writing!</a:t>
            </a:r>
          </a:p>
        </p:txBody>
      </p:sp>
    </p:spTree>
    <p:extLst>
      <p:ext uri="{BB962C8B-B14F-4D97-AF65-F5344CB8AC3E}">
        <p14:creationId xmlns:p14="http://schemas.microsoft.com/office/powerpoint/2010/main" val="693295347"/>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Can you make this sentence better?</a:t>
            </a:r>
          </a:p>
        </p:txBody>
      </p:sp>
      <p:sp>
        <p:nvSpPr>
          <p:cNvPr id="3" name="TextBox 2"/>
          <p:cNvSpPr txBox="1"/>
          <p:nvPr/>
        </p:nvSpPr>
        <p:spPr>
          <a:xfrm>
            <a:off x="4567235" y="1923178"/>
            <a:ext cx="3683357" cy="338554"/>
          </a:xfrm>
          <a:prstGeom prst="rect">
            <a:avLst/>
          </a:prstGeom>
          <a:noFill/>
        </p:spPr>
        <p:txBody>
          <a:bodyPr wrap="square" rtlCol="0">
            <a:spAutoFit/>
          </a:bodyPr>
          <a:lstStyle/>
          <a:p>
            <a:r>
              <a:rPr lang="en-GB" sz="1600" dirty="0">
                <a:solidFill>
                  <a:schemeClr val="tx1"/>
                </a:solidFill>
              </a:rPr>
              <a:t>The boy on skateboard</a:t>
            </a:r>
          </a:p>
        </p:txBody>
      </p:sp>
      <p:pic>
        <p:nvPicPr>
          <p:cNvPr id="4" name="Picture 3"/>
          <p:cNvPicPr>
            <a:picLocks noChangeAspect="1"/>
          </p:cNvPicPr>
          <p:nvPr/>
        </p:nvPicPr>
        <p:blipFill>
          <a:blip r:embed="rId2"/>
          <a:stretch>
            <a:fillRect/>
          </a:stretch>
        </p:blipFill>
        <p:spPr>
          <a:xfrm>
            <a:off x="638712" y="1635617"/>
            <a:ext cx="3666052" cy="3666052"/>
          </a:xfrm>
          <a:prstGeom prst="rect">
            <a:avLst/>
          </a:prstGeom>
        </p:spPr>
      </p:pic>
      <p:sp>
        <p:nvSpPr>
          <p:cNvPr id="5" name="TextBox 4"/>
          <p:cNvSpPr txBox="1"/>
          <p:nvPr/>
        </p:nvSpPr>
        <p:spPr>
          <a:xfrm>
            <a:off x="4628610" y="2572002"/>
            <a:ext cx="3898339" cy="338554"/>
          </a:xfrm>
          <a:prstGeom prst="rect">
            <a:avLst/>
          </a:prstGeom>
          <a:noFill/>
        </p:spPr>
        <p:txBody>
          <a:bodyPr wrap="square" rtlCol="0">
            <a:spAutoFit/>
          </a:bodyPr>
          <a:lstStyle/>
          <a:p>
            <a:r>
              <a:rPr lang="en-GB" sz="1600" dirty="0">
                <a:solidFill>
                  <a:schemeClr val="tx1"/>
                </a:solidFill>
              </a:rPr>
              <a:t>The boy is on a skateboard.</a:t>
            </a:r>
          </a:p>
        </p:txBody>
      </p:sp>
      <p:sp>
        <p:nvSpPr>
          <p:cNvPr id="6" name="TextBox 5"/>
          <p:cNvSpPr txBox="1"/>
          <p:nvPr/>
        </p:nvSpPr>
        <p:spPr>
          <a:xfrm>
            <a:off x="4567235" y="3200400"/>
            <a:ext cx="4110038" cy="584775"/>
          </a:xfrm>
          <a:prstGeom prst="rect">
            <a:avLst/>
          </a:prstGeom>
          <a:noFill/>
        </p:spPr>
        <p:txBody>
          <a:bodyPr wrap="square" rtlCol="0">
            <a:spAutoFit/>
          </a:bodyPr>
          <a:lstStyle/>
          <a:p>
            <a:r>
              <a:rPr lang="en-GB" sz="1600" dirty="0">
                <a:solidFill>
                  <a:schemeClr val="tx1"/>
                </a:solidFill>
              </a:rPr>
              <a:t>The young boy with the brown hair is extremely happy on a skateboard.</a:t>
            </a:r>
          </a:p>
        </p:txBody>
      </p:sp>
      <p:sp>
        <p:nvSpPr>
          <p:cNvPr id="7" name="TextBox 6"/>
          <p:cNvSpPr txBox="1"/>
          <p:nvPr/>
        </p:nvSpPr>
        <p:spPr>
          <a:xfrm>
            <a:off x="4689987" y="4026310"/>
            <a:ext cx="3775587" cy="830997"/>
          </a:xfrm>
          <a:prstGeom prst="rect">
            <a:avLst/>
          </a:prstGeom>
          <a:noFill/>
        </p:spPr>
        <p:txBody>
          <a:bodyPr wrap="square" rtlCol="0">
            <a:spAutoFit/>
          </a:bodyPr>
          <a:lstStyle/>
          <a:p>
            <a:r>
              <a:rPr lang="en-GB" sz="1600" dirty="0">
                <a:solidFill>
                  <a:schemeClr val="tx1"/>
                </a:solidFill>
              </a:rPr>
              <a:t>The young boy with the brown hair is extremely happy because he is on his new skateboard in the sunny park.</a:t>
            </a:r>
          </a:p>
        </p:txBody>
      </p:sp>
    </p:spTree>
    <p:extLst>
      <p:ext uri="{BB962C8B-B14F-4D97-AF65-F5344CB8AC3E}">
        <p14:creationId xmlns:p14="http://schemas.microsoft.com/office/powerpoint/2010/main" val="954068502"/>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idx="4294967295"/>
          </p:nvPr>
        </p:nvSpPr>
        <p:spPr>
          <a:xfrm>
            <a:off x="0" y="274638"/>
            <a:ext cx="8229600" cy="1143000"/>
          </a:xfrm>
        </p:spPr>
        <p:txBody>
          <a:bodyPr/>
          <a:lstStyle/>
          <a:p>
            <a:r>
              <a:rPr lang="en-GB" altLang="en-US" u="sng" dirty="0">
                <a:solidFill>
                  <a:srgbClr val="FF0000"/>
                </a:solidFill>
                <a:latin typeface="Comic Sans MS" panose="030F0702030302020204" pitchFamily="66" charset="0"/>
              </a:rPr>
              <a:t>Handwriting</a:t>
            </a:r>
          </a:p>
        </p:txBody>
      </p:sp>
      <p:sp>
        <p:nvSpPr>
          <p:cNvPr id="23555" name="Content Placeholder 2"/>
          <p:cNvSpPr>
            <a:spLocks noGrp="1"/>
          </p:cNvSpPr>
          <p:nvPr>
            <p:ph idx="4294967295"/>
          </p:nvPr>
        </p:nvSpPr>
        <p:spPr>
          <a:xfrm>
            <a:off x="0" y="1417638"/>
            <a:ext cx="8229600" cy="4525962"/>
          </a:xfrm>
        </p:spPr>
        <p:txBody>
          <a:bodyPr/>
          <a:lstStyle/>
          <a:p>
            <a:pPr algn="just">
              <a:defRPr/>
            </a:pPr>
            <a:r>
              <a:rPr lang="en-US" altLang="en-US" sz="2400" dirty="0">
                <a:latin typeface="Comic Sans MS" panose="030F0702030302020204" pitchFamily="66" charset="0"/>
              </a:rPr>
              <a:t>We use cursive handwriting where all letters start on the line. This has been proven to benefit children with dyslexia and to improve letter formation. It also helps with the joining flow – children will join their letters naturally when they are ready.</a:t>
            </a:r>
          </a:p>
          <a:p>
            <a:pPr algn="just">
              <a:defRPr/>
            </a:pPr>
            <a:endParaRPr lang="en-US" altLang="en-US" sz="2400" dirty="0">
              <a:latin typeface="Comic Sans MS" panose="030F0702030302020204" pitchFamily="66" charset="0"/>
            </a:endParaRPr>
          </a:p>
          <a:p>
            <a:pPr marL="0" indent="0" algn="just">
              <a:buNone/>
              <a:defRPr/>
            </a:pPr>
            <a:endParaRPr lang="en-US" altLang="en-US" sz="2400" dirty="0">
              <a:latin typeface="Comic Sans MS" panose="030F0702030302020204" pitchFamily="66"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8224" y="215206"/>
            <a:ext cx="1640819" cy="120243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barn(inVertical)">
                                      <p:cBhvr>
                                        <p:cTn id="7" dur="500"/>
                                        <p:tgtEl>
                                          <p:spTgt spid="2355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3555">
                                            <p:txEl>
                                              <p:pRg st="0" end="0"/>
                                            </p:txEl>
                                          </p:spTgt>
                                        </p:tgtEl>
                                        <p:attrNameLst>
                                          <p:attrName>style.visibility</p:attrName>
                                        </p:attrNameLst>
                                      </p:cBhvr>
                                      <p:to>
                                        <p:strVal val="visible"/>
                                      </p:to>
                                    </p:set>
                                    <p:anim calcmode="lin" valueType="num">
                                      <p:cBhvr>
                                        <p:cTn id="12" dur="500" fill="hold"/>
                                        <p:tgtEl>
                                          <p:spTgt spid="23555">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3555">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355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p:bldP spid="23555"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a:xfrm>
            <a:off x="914400" y="-171450"/>
            <a:ext cx="8229600" cy="1143000"/>
          </a:xfrm>
        </p:spPr>
        <p:txBody>
          <a:bodyPr/>
          <a:lstStyle/>
          <a:p>
            <a:pPr eaLnBrk="1" hangingPunct="1"/>
            <a:r>
              <a:rPr lang="en-GB" altLang="en-US" sz="4000" u="sng" dirty="0">
                <a:solidFill>
                  <a:srgbClr val="FF0000"/>
                </a:solidFill>
                <a:latin typeface="Comic Sans MS" panose="030F0702030302020204" pitchFamily="66" charset="0"/>
              </a:rPr>
              <a:t>Maths</a:t>
            </a:r>
            <a:endParaRPr lang="en-GB" altLang="en-US" u="sng" dirty="0">
              <a:solidFill>
                <a:srgbClr val="FF0000"/>
              </a:solidFill>
              <a:latin typeface="Comic Sans MS" panose="030F0702030302020204" pitchFamily="66" charset="0"/>
            </a:endParaRPr>
          </a:p>
        </p:txBody>
      </p:sp>
      <p:sp>
        <p:nvSpPr>
          <p:cNvPr id="2" name="TextBox 1"/>
          <p:cNvSpPr txBox="1"/>
          <p:nvPr/>
        </p:nvSpPr>
        <p:spPr>
          <a:xfrm>
            <a:off x="611560" y="836712"/>
            <a:ext cx="7705725" cy="5854700"/>
          </a:xfrm>
          <a:prstGeom prst="rect">
            <a:avLst/>
          </a:prstGeom>
          <a:noFill/>
        </p:spPr>
        <p:txBody>
          <a:bodyPr>
            <a:spAutoFit/>
          </a:bodyPr>
          <a:lstStyle/>
          <a:p>
            <a:pPr eaLnBrk="1" hangingPunct="1">
              <a:lnSpc>
                <a:spcPct val="80000"/>
              </a:lnSpc>
              <a:defRPr/>
            </a:pPr>
            <a:r>
              <a:rPr lang="en-GB" altLang="en-US" sz="1800" dirty="0">
                <a:solidFill>
                  <a:schemeClr val="tx1"/>
                </a:solidFill>
              </a:rPr>
              <a:t>These are the skills that the government expect off your child at the end of the school year…</a:t>
            </a:r>
          </a:p>
          <a:p>
            <a:pPr eaLnBrk="1" hangingPunct="1">
              <a:lnSpc>
                <a:spcPct val="80000"/>
              </a:lnSpc>
              <a:defRPr/>
            </a:pPr>
            <a:endParaRPr lang="en-GB" altLang="en-US" sz="1800" dirty="0"/>
          </a:p>
          <a:p>
            <a:pPr marL="285750" indent="-285750" eaLnBrk="1" hangingPunct="1">
              <a:lnSpc>
                <a:spcPct val="80000"/>
              </a:lnSpc>
              <a:buFont typeface="Arial" panose="020B0604020202020204" pitchFamily="34" charset="0"/>
              <a:buChar char="•"/>
              <a:defRPr/>
            </a:pPr>
            <a:r>
              <a:rPr lang="en-GB" altLang="en-US" sz="1800" dirty="0">
                <a:solidFill>
                  <a:schemeClr val="tx1"/>
                </a:solidFill>
              </a:rPr>
              <a:t>Partition 2 digit numbers into tens and ones</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Add 2-digit numbers up to 100 </a:t>
            </a:r>
            <a:r>
              <a:rPr lang="en-GB" altLang="en-US" sz="1800" dirty="0" err="1">
                <a:solidFill>
                  <a:schemeClr val="tx1"/>
                </a:solidFill>
              </a:rPr>
              <a:t>eg</a:t>
            </a:r>
            <a:r>
              <a:rPr lang="en-GB" altLang="en-US" sz="1800" dirty="0">
                <a:solidFill>
                  <a:schemeClr val="tx1"/>
                </a:solidFill>
              </a:rPr>
              <a:t> 34+61</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Subtract 2-digit numbers </a:t>
            </a:r>
            <a:r>
              <a:rPr lang="en-GB" altLang="en-US" sz="1800" dirty="0" err="1">
                <a:solidFill>
                  <a:schemeClr val="tx1"/>
                </a:solidFill>
              </a:rPr>
              <a:t>eg</a:t>
            </a:r>
            <a:r>
              <a:rPr lang="en-GB" altLang="en-US" sz="1800" dirty="0">
                <a:solidFill>
                  <a:schemeClr val="tx1"/>
                </a:solidFill>
              </a:rPr>
              <a:t> 65-24</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Recognise inverse operations of addition and subtraction</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Recall multiplication and division facts of the 2, 5 and 10 times tables</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Identify 1/3, ¼, ½, 2/4 and ¾ of a number or a shape</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Use different coins to make the same amount</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Read scales </a:t>
            </a:r>
            <a:r>
              <a:rPr lang="en-GB" altLang="en-US" sz="1800" dirty="0" err="1">
                <a:solidFill>
                  <a:schemeClr val="tx1"/>
                </a:solidFill>
              </a:rPr>
              <a:t>eg</a:t>
            </a:r>
            <a:r>
              <a:rPr lang="en-GB" altLang="en-US" sz="1800" dirty="0">
                <a:solidFill>
                  <a:schemeClr val="tx1"/>
                </a:solidFill>
              </a:rPr>
              <a:t> weighing scale, thermometer, measuring jug and a ruler</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Read time to the nearest fifteen minutes on a clock face, working towards learning the 5 minute interval</a:t>
            </a:r>
          </a:p>
          <a:p>
            <a:pPr marL="285750" indent="-285750" eaLnBrk="1" hangingPunct="1">
              <a:lnSpc>
                <a:spcPct val="80000"/>
              </a:lnSpc>
              <a:buFont typeface="Arial" panose="020B0604020202020204" pitchFamily="34" charset="0"/>
              <a:buChar char="•"/>
              <a:defRPr/>
            </a:pPr>
            <a:endParaRPr lang="en-GB" altLang="en-US" sz="1800" dirty="0">
              <a:solidFill>
                <a:schemeClr val="tx1"/>
              </a:solidFill>
            </a:endParaRPr>
          </a:p>
          <a:p>
            <a:pPr marL="285750" indent="-285750" eaLnBrk="1" hangingPunct="1">
              <a:lnSpc>
                <a:spcPct val="80000"/>
              </a:lnSpc>
              <a:buFont typeface="Arial" panose="020B0604020202020204" pitchFamily="34" charset="0"/>
              <a:buChar char="•"/>
              <a:defRPr/>
            </a:pPr>
            <a:r>
              <a:rPr lang="en-GB" altLang="en-US" sz="1800" dirty="0">
                <a:solidFill>
                  <a:schemeClr val="tx1"/>
                </a:solidFill>
              </a:rPr>
              <a:t>Describe properties of 2D and 3D shape using language such as sides, vertices and edges</a:t>
            </a:r>
          </a:p>
        </p:txBody>
      </p:sp>
      <p:pic>
        <p:nvPicPr>
          <p:cNvPr id="24580"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47568" y="1168499"/>
            <a:ext cx="1550987" cy="162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arn(inVertical)">
                                      <p:cBhvr>
                                        <p:cTn id="7" dur="500"/>
                                        <p:tgtEl>
                                          <p:spTgt spid="2457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OVE THIS!!! place value signs to download ....Follow for Free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1124744"/>
            <a:ext cx="5807688" cy="4471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425442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992188"/>
            <a:ext cx="7167563" cy="990600"/>
          </a:xfrm>
        </p:spPr>
        <p:txBody>
          <a:bodyPr>
            <a:normAutofit/>
          </a:bodyPr>
          <a:lstStyle/>
          <a:p>
            <a:pPr algn="ctr"/>
            <a:r>
              <a:rPr lang="en-GB" sz="4500" u="sng" dirty="0"/>
              <a:t>Concrete (Using base 10) </a:t>
            </a:r>
          </a:p>
        </p:txBody>
      </p:sp>
      <p:pic>
        <p:nvPicPr>
          <p:cNvPr id="2054" name="Picture 6" descr="Place Value Grid Lower KS2 | Teaching Resources"/>
          <p:cNvPicPr>
            <a:picLocks noChangeAspect="1" noChangeArrowheads="1"/>
          </p:cNvPicPr>
          <p:nvPr/>
        </p:nvPicPr>
        <p:blipFill rotWithShape="1">
          <a:blip r:embed="rId2">
            <a:extLst>
              <a:ext uri="{28A0092B-C50C-407E-A947-70E740481C1C}">
                <a14:useLocalDpi xmlns:a14="http://schemas.microsoft.com/office/drawing/2010/main" val="0"/>
              </a:ext>
            </a:extLst>
          </a:blip>
          <a:srcRect l="30725" t="14871" r="5346" b="14151"/>
          <a:stretch/>
        </p:blipFill>
        <p:spPr bwMode="auto">
          <a:xfrm>
            <a:off x="1293223" y="1797776"/>
            <a:ext cx="5163095" cy="405848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Ms. Chapin's Marvelous Monkey Jungle of Excellence Classroom"/>
          <p:cNvPicPr>
            <a:picLocks noChangeAspect="1" noChangeArrowheads="1"/>
          </p:cNvPicPr>
          <p:nvPr/>
        </p:nvPicPr>
        <p:blipFill rotWithShape="1">
          <a:blip r:embed="rId3">
            <a:extLst>
              <a:ext uri="{28A0092B-C50C-407E-A947-70E740481C1C}">
                <a14:useLocalDpi xmlns:a14="http://schemas.microsoft.com/office/drawing/2010/main" val="0"/>
              </a:ext>
            </a:extLst>
          </a:blip>
          <a:srcRect l="47750" t="44881" r="41350" b="42738"/>
          <a:stretch/>
        </p:blipFill>
        <p:spPr bwMode="auto">
          <a:xfrm>
            <a:off x="5225561" y="2467435"/>
            <a:ext cx="450668" cy="39552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8" descr="Ms. Chapin's Marvelous Monkey Jungle of Excellence Classroom"/>
          <p:cNvPicPr>
            <a:picLocks noChangeAspect="1" noChangeArrowheads="1"/>
          </p:cNvPicPr>
          <p:nvPr/>
        </p:nvPicPr>
        <p:blipFill rotWithShape="1">
          <a:blip r:embed="rId3">
            <a:extLst>
              <a:ext uri="{28A0092B-C50C-407E-A947-70E740481C1C}">
                <a14:useLocalDpi xmlns:a14="http://schemas.microsoft.com/office/drawing/2010/main" val="0"/>
              </a:ext>
            </a:extLst>
          </a:blip>
          <a:srcRect l="47750" t="44881" r="41350" b="42738"/>
          <a:stretch/>
        </p:blipFill>
        <p:spPr bwMode="auto">
          <a:xfrm>
            <a:off x="5224016" y="2950233"/>
            <a:ext cx="450668" cy="3955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Ms. Chapin's Marvelous Monkey Jungle of Excellence Classroom"/>
          <p:cNvPicPr>
            <a:picLocks noChangeAspect="1" noChangeArrowheads="1"/>
          </p:cNvPicPr>
          <p:nvPr/>
        </p:nvPicPr>
        <p:blipFill rotWithShape="1">
          <a:blip r:embed="rId3">
            <a:extLst>
              <a:ext uri="{28A0092B-C50C-407E-A947-70E740481C1C}">
                <a14:useLocalDpi xmlns:a14="http://schemas.microsoft.com/office/drawing/2010/main" val="0"/>
              </a:ext>
            </a:extLst>
          </a:blip>
          <a:srcRect l="47750" t="44881" r="41350" b="42738"/>
          <a:stretch/>
        </p:blipFill>
        <p:spPr bwMode="auto">
          <a:xfrm>
            <a:off x="5224015" y="3470162"/>
            <a:ext cx="450668" cy="39552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8" descr="Ms. Chapin's Marvelous Monkey Jungle of Excellence Classroom"/>
          <p:cNvPicPr>
            <a:picLocks noChangeAspect="1" noChangeArrowheads="1"/>
          </p:cNvPicPr>
          <p:nvPr/>
        </p:nvPicPr>
        <p:blipFill rotWithShape="1">
          <a:blip r:embed="rId3">
            <a:extLst>
              <a:ext uri="{28A0092B-C50C-407E-A947-70E740481C1C}">
                <a14:useLocalDpi xmlns:a14="http://schemas.microsoft.com/office/drawing/2010/main" val="0"/>
              </a:ext>
            </a:extLst>
          </a:blip>
          <a:srcRect l="47750" t="44881" r="41350" b="42738"/>
          <a:stretch/>
        </p:blipFill>
        <p:spPr bwMode="auto">
          <a:xfrm>
            <a:off x="5218766" y="3945521"/>
            <a:ext cx="450668" cy="395523"/>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Ms. Chapin's Marvelous Monkey Jungle of Excellence Classroom"/>
          <p:cNvPicPr>
            <a:picLocks noChangeAspect="1" noChangeArrowheads="1"/>
          </p:cNvPicPr>
          <p:nvPr/>
        </p:nvPicPr>
        <p:blipFill rotWithShape="1">
          <a:blip r:embed="rId3">
            <a:extLst>
              <a:ext uri="{28A0092B-C50C-407E-A947-70E740481C1C}">
                <a14:useLocalDpi xmlns:a14="http://schemas.microsoft.com/office/drawing/2010/main" val="0"/>
              </a:ext>
            </a:extLst>
          </a:blip>
          <a:srcRect l="47750" t="44881" r="41350" b="42738"/>
          <a:stretch/>
        </p:blipFill>
        <p:spPr bwMode="auto">
          <a:xfrm>
            <a:off x="5721531" y="2505817"/>
            <a:ext cx="450668" cy="395523"/>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8" descr="Ms. Chapin's Marvelous Monkey Jungle of Excellence Classroom"/>
          <p:cNvPicPr>
            <a:picLocks noChangeAspect="1" noChangeArrowheads="1"/>
          </p:cNvPicPr>
          <p:nvPr/>
        </p:nvPicPr>
        <p:blipFill rotWithShape="1">
          <a:blip r:embed="rId3">
            <a:extLst>
              <a:ext uri="{28A0092B-C50C-407E-A947-70E740481C1C}">
                <a14:useLocalDpi xmlns:a14="http://schemas.microsoft.com/office/drawing/2010/main" val="0"/>
              </a:ext>
            </a:extLst>
          </a:blip>
          <a:srcRect l="47750" t="44881" r="41350" b="42738"/>
          <a:stretch/>
        </p:blipFill>
        <p:spPr bwMode="auto">
          <a:xfrm>
            <a:off x="8524806" y="8440305"/>
            <a:ext cx="450668" cy="395523"/>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Pin on Teach: Math"/>
          <p:cNvPicPr>
            <a:picLocks noChangeAspect="1" noChangeArrowheads="1"/>
          </p:cNvPicPr>
          <p:nvPr/>
        </p:nvPicPr>
        <p:blipFill rotWithShape="1">
          <a:blip r:embed="rId4">
            <a:extLst>
              <a:ext uri="{28A0092B-C50C-407E-A947-70E740481C1C}">
                <a14:useLocalDpi xmlns:a14="http://schemas.microsoft.com/office/drawing/2010/main" val="0"/>
              </a:ext>
            </a:extLst>
          </a:blip>
          <a:srcRect t="4562" r="85138" b="20206"/>
          <a:stretch/>
        </p:blipFill>
        <p:spPr bwMode="auto">
          <a:xfrm>
            <a:off x="3140832" y="2452504"/>
            <a:ext cx="282419" cy="1881052"/>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0" descr="Pin on Teach: Math"/>
          <p:cNvPicPr>
            <a:picLocks noChangeAspect="1" noChangeArrowheads="1"/>
          </p:cNvPicPr>
          <p:nvPr/>
        </p:nvPicPr>
        <p:blipFill rotWithShape="1">
          <a:blip r:embed="rId4">
            <a:extLst>
              <a:ext uri="{28A0092B-C50C-407E-A947-70E740481C1C}">
                <a14:useLocalDpi xmlns:a14="http://schemas.microsoft.com/office/drawing/2010/main" val="0"/>
              </a:ext>
            </a:extLst>
          </a:blip>
          <a:srcRect t="4562" r="85138" b="20206"/>
          <a:stretch/>
        </p:blipFill>
        <p:spPr bwMode="auto">
          <a:xfrm>
            <a:off x="3424099" y="2455411"/>
            <a:ext cx="282419" cy="1881052"/>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0" descr="Pin on Teach: Math"/>
          <p:cNvPicPr>
            <a:picLocks noChangeAspect="1" noChangeArrowheads="1"/>
          </p:cNvPicPr>
          <p:nvPr/>
        </p:nvPicPr>
        <p:blipFill rotWithShape="1">
          <a:blip r:embed="rId4">
            <a:extLst>
              <a:ext uri="{28A0092B-C50C-407E-A947-70E740481C1C}">
                <a14:useLocalDpi xmlns:a14="http://schemas.microsoft.com/office/drawing/2010/main" val="0"/>
              </a:ext>
            </a:extLst>
          </a:blip>
          <a:srcRect t="4562" r="85138" b="20206"/>
          <a:stretch/>
        </p:blipFill>
        <p:spPr bwMode="auto">
          <a:xfrm>
            <a:off x="3713049" y="2452504"/>
            <a:ext cx="282419" cy="1881052"/>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0" descr="Pin on Teach: Math"/>
          <p:cNvPicPr>
            <a:picLocks noChangeAspect="1" noChangeArrowheads="1"/>
          </p:cNvPicPr>
          <p:nvPr/>
        </p:nvPicPr>
        <p:blipFill rotWithShape="1">
          <a:blip r:embed="rId4">
            <a:extLst>
              <a:ext uri="{28A0092B-C50C-407E-A947-70E740481C1C}">
                <a14:useLocalDpi xmlns:a14="http://schemas.microsoft.com/office/drawing/2010/main" val="0"/>
              </a:ext>
            </a:extLst>
          </a:blip>
          <a:srcRect t="4562" r="85138" b="20206"/>
          <a:stretch/>
        </p:blipFill>
        <p:spPr bwMode="auto">
          <a:xfrm>
            <a:off x="4028124" y="2452504"/>
            <a:ext cx="282419" cy="188105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0" descr="Pin on Teach: Math"/>
          <p:cNvPicPr>
            <a:picLocks noChangeAspect="1" noChangeArrowheads="1"/>
          </p:cNvPicPr>
          <p:nvPr/>
        </p:nvPicPr>
        <p:blipFill rotWithShape="1">
          <a:blip r:embed="rId4">
            <a:extLst>
              <a:ext uri="{28A0092B-C50C-407E-A947-70E740481C1C}">
                <a14:useLocalDpi xmlns:a14="http://schemas.microsoft.com/office/drawing/2010/main" val="0"/>
              </a:ext>
            </a:extLst>
          </a:blip>
          <a:srcRect t="4562" r="85138" b="20206"/>
          <a:stretch/>
        </p:blipFill>
        <p:spPr bwMode="auto">
          <a:xfrm>
            <a:off x="4351079" y="2452504"/>
            <a:ext cx="282419" cy="188105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653374" y="4808463"/>
            <a:ext cx="748923" cy="1200329"/>
          </a:xfrm>
          <a:prstGeom prst="rect">
            <a:avLst/>
          </a:prstGeom>
          <a:noFill/>
        </p:spPr>
        <p:txBody>
          <a:bodyPr wrap="none" rtlCol="0">
            <a:spAutoFit/>
          </a:bodyPr>
          <a:lstStyle/>
          <a:p>
            <a:r>
              <a:rPr lang="en-GB" sz="7200" dirty="0">
                <a:solidFill>
                  <a:srgbClr val="00B0F0"/>
                </a:solidFill>
              </a:rPr>
              <a:t>5</a:t>
            </a:r>
            <a:endParaRPr lang="en-GB" sz="5400" dirty="0">
              <a:solidFill>
                <a:srgbClr val="00B0F0"/>
              </a:solidFill>
            </a:endParaRPr>
          </a:p>
        </p:txBody>
      </p:sp>
      <p:sp>
        <p:nvSpPr>
          <p:cNvPr id="20" name="TextBox 19"/>
          <p:cNvSpPr txBox="1"/>
          <p:nvPr/>
        </p:nvSpPr>
        <p:spPr>
          <a:xfrm>
            <a:off x="5137845" y="4803420"/>
            <a:ext cx="748923" cy="1200329"/>
          </a:xfrm>
          <a:prstGeom prst="rect">
            <a:avLst/>
          </a:prstGeom>
          <a:noFill/>
        </p:spPr>
        <p:txBody>
          <a:bodyPr wrap="none" rtlCol="0">
            <a:spAutoFit/>
          </a:bodyPr>
          <a:lstStyle/>
          <a:p>
            <a:r>
              <a:rPr lang="en-GB" sz="7200" dirty="0">
                <a:solidFill>
                  <a:srgbClr val="FFFF00"/>
                </a:solidFill>
              </a:rPr>
              <a:t>6</a:t>
            </a:r>
            <a:endParaRPr lang="en-GB" sz="5400" dirty="0">
              <a:solidFill>
                <a:srgbClr val="FFFF00"/>
              </a:solidFill>
            </a:endParaRPr>
          </a:p>
        </p:txBody>
      </p:sp>
      <p:pic>
        <p:nvPicPr>
          <p:cNvPr id="21" name="Picture 8" descr="Ms. Chapin's Marvelous Monkey Jungle of Excellence Classroom"/>
          <p:cNvPicPr>
            <a:picLocks noChangeAspect="1" noChangeArrowheads="1"/>
          </p:cNvPicPr>
          <p:nvPr/>
        </p:nvPicPr>
        <p:blipFill rotWithShape="1">
          <a:blip r:embed="rId3">
            <a:extLst>
              <a:ext uri="{28A0092B-C50C-407E-A947-70E740481C1C}">
                <a14:useLocalDpi xmlns:a14="http://schemas.microsoft.com/office/drawing/2010/main" val="0"/>
              </a:ext>
            </a:extLst>
          </a:blip>
          <a:srcRect l="47750" t="44881" r="41350" b="42738"/>
          <a:stretch/>
        </p:blipFill>
        <p:spPr bwMode="auto">
          <a:xfrm>
            <a:off x="5224015" y="4465449"/>
            <a:ext cx="450668" cy="395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85972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1023938"/>
            <a:ext cx="7043738" cy="990600"/>
          </a:xfrm>
        </p:spPr>
        <p:txBody>
          <a:bodyPr>
            <a:normAutofit/>
          </a:bodyPr>
          <a:lstStyle/>
          <a:p>
            <a:pPr algn="ctr"/>
            <a:r>
              <a:rPr lang="en-GB" sz="4500" u="sng" dirty="0"/>
              <a:t>Concrete (Using </a:t>
            </a:r>
            <a:r>
              <a:rPr lang="en-GB" sz="4500" u="sng"/>
              <a:t>base 10)</a:t>
            </a:r>
            <a:endParaRPr lang="en-GB" sz="4500" u="sng" dirty="0"/>
          </a:p>
        </p:txBody>
      </p:sp>
      <p:sp>
        <p:nvSpPr>
          <p:cNvPr id="3" name="Content Placeholder 2"/>
          <p:cNvSpPr>
            <a:spLocks noGrp="1"/>
          </p:cNvSpPr>
          <p:nvPr>
            <p:ph idx="4294967295"/>
          </p:nvPr>
        </p:nvSpPr>
        <p:spPr>
          <a:xfrm>
            <a:off x="0" y="2416175"/>
            <a:ext cx="6448425" cy="2909888"/>
          </a:xfrm>
        </p:spPr>
        <p:txBody>
          <a:bodyPr>
            <a:normAutofit/>
          </a:bodyPr>
          <a:lstStyle/>
          <a:p>
            <a:pPr marL="0" indent="0" algn="ctr">
              <a:buNone/>
            </a:pPr>
            <a:r>
              <a:rPr lang="en-GB" sz="5400" dirty="0"/>
              <a:t>24   +   12 =</a:t>
            </a:r>
          </a:p>
        </p:txBody>
      </p:sp>
      <p:pic>
        <p:nvPicPr>
          <p:cNvPr id="8194" name="Picture 2" descr="Base 10 to Add 2digit Numbers 100 Game | Teaching Resources"/>
          <p:cNvPicPr>
            <a:picLocks noChangeAspect="1" noChangeArrowheads="1"/>
          </p:cNvPicPr>
          <p:nvPr/>
        </p:nvPicPr>
        <p:blipFill rotWithShape="1">
          <a:blip r:embed="rId2">
            <a:extLst>
              <a:ext uri="{28A0092B-C50C-407E-A947-70E740481C1C}">
                <a14:useLocalDpi xmlns:a14="http://schemas.microsoft.com/office/drawing/2010/main" val="0"/>
              </a:ext>
            </a:extLst>
          </a:blip>
          <a:srcRect l="60677" t="9899" r="7176" b="15365"/>
          <a:stretch/>
        </p:blipFill>
        <p:spPr bwMode="auto">
          <a:xfrm>
            <a:off x="1814732" y="3336084"/>
            <a:ext cx="1474564" cy="25744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Base 10 to Add 2digit Numbers 100 Game | Teaching Resources"/>
          <p:cNvPicPr>
            <a:picLocks noChangeAspect="1" noChangeArrowheads="1"/>
          </p:cNvPicPr>
          <p:nvPr/>
        </p:nvPicPr>
        <p:blipFill rotWithShape="1">
          <a:blip r:embed="rId2">
            <a:extLst>
              <a:ext uri="{28A0092B-C50C-407E-A947-70E740481C1C}">
                <a14:useLocalDpi xmlns:a14="http://schemas.microsoft.com/office/drawing/2010/main" val="0"/>
              </a:ext>
            </a:extLst>
          </a:blip>
          <a:srcRect l="68626" t="13058" r="15563" b="13152"/>
          <a:stretch/>
        </p:blipFill>
        <p:spPr bwMode="auto">
          <a:xfrm>
            <a:off x="4399670" y="3336084"/>
            <a:ext cx="738554" cy="25886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9743930"/>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8229600" cy="1143000"/>
          </a:xfrm>
        </p:spPr>
        <p:txBody>
          <a:bodyPr>
            <a:normAutofit/>
          </a:bodyPr>
          <a:lstStyle/>
          <a:p>
            <a:pPr algn="ctr"/>
            <a:r>
              <a:rPr lang="en-GB" sz="4500" u="sng" dirty="0"/>
              <a:t>Pictorial (Using base 10) </a:t>
            </a:r>
            <a:endParaRPr lang="en-GB" sz="4500" dirty="0"/>
          </a:p>
        </p:txBody>
      </p:sp>
      <p:sp>
        <p:nvSpPr>
          <p:cNvPr id="3" name="Content Placeholder 2"/>
          <p:cNvSpPr>
            <a:spLocks noGrp="1"/>
          </p:cNvSpPr>
          <p:nvPr>
            <p:ph idx="4294967295"/>
          </p:nvPr>
        </p:nvSpPr>
        <p:spPr>
          <a:xfrm>
            <a:off x="0" y="2305050"/>
            <a:ext cx="8316416" cy="2909888"/>
          </a:xfrm>
        </p:spPr>
        <p:txBody>
          <a:bodyPr>
            <a:normAutofit/>
          </a:bodyPr>
          <a:lstStyle/>
          <a:p>
            <a:pPr marL="0" indent="0">
              <a:buNone/>
            </a:pPr>
            <a:r>
              <a:rPr lang="en-GB" sz="6600" dirty="0">
                <a:solidFill>
                  <a:srgbClr val="00B0F0"/>
                </a:solidFill>
              </a:rPr>
              <a:t>5</a:t>
            </a:r>
            <a:r>
              <a:rPr lang="en-GB" sz="6600" dirty="0">
                <a:solidFill>
                  <a:srgbClr val="FFFF00"/>
                </a:solidFill>
              </a:rPr>
              <a:t>6</a:t>
            </a:r>
            <a:r>
              <a:rPr lang="en-GB" sz="6600" dirty="0"/>
              <a:t> = </a:t>
            </a:r>
            <a:r>
              <a:rPr lang="en-GB" sz="6600" dirty="0">
                <a:solidFill>
                  <a:srgbClr val="00B0F0"/>
                </a:solidFill>
              </a:rPr>
              <a:t>5 tens </a:t>
            </a:r>
            <a:r>
              <a:rPr lang="en-GB" sz="6600" dirty="0">
                <a:solidFill>
                  <a:srgbClr val="FFFF00"/>
                </a:solidFill>
              </a:rPr>
              <a:t>6 ones</a:t>
            </a:r>
          </a:p>
        </p:txBody>
      </p:sp>
      <p:cxnSp>
        <p:nvCxnSpPr>
          <p:cNvPr id="4" name="Straight Connector 3"/>
          <p:cNvCxnSpPr/>
          <p:nvPr/>
        </p:nvCxnSpPr>
        <p:spPr>
          <a:xfrm flipH="1">
            <a:off x="1579657" y="3439465"/>
            <a:ext cx="1519311" cy="1424354"/>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p:nvCxnSpPr>
        <p:spPr>
          <a:xfrm flipH="1">
            <a:off x="1902962" y="3439465"/>
            <a:ext cx="1519311" cy="1424354"/>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flipH="1">
            <a:off x="1143307" y="3439465"/>
            <a:ext cx="1519311" cy="1424354"/>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2276063" y="3442600"/>
            <a:ext cx="1519311" cy="1424354"/>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2660468" y="3445734"/>
            <a:ext cx="1519311" cy="1424354"/>
          </a:xfrm>
          <a:prstGeom prst="line">
            <a:avLst/>
          </a:prstGeom>
          <a:ln w="76200">
            <a:solidFill>
              <a:srgbClr val="00B0F0"/>
            </a:solidFill>
          </a:ln>
        </p:spPr>
        <p:style>
          <a:lnRef idx="1">
            <a:schemeClr val="accent1"/>
          </a:lnRef>
          <a:fillRef idx="0">
            <a:schemeClr val="accent1"/>
          </a:fillRef>
          <a:effectRef idx="0">
            <a:schemeClr val="accent1"/>
          </a:effectRef>
          <a:fontRef idx="minor">
            <a:schemeClr val="tx1"/>
          </a:fontRef>
        </p:style>
      </p:cxnSp>
      <p:sp>
        <p:nvSpPr>
          <p:cNvPr id="9" name="Oval 8"/>
          <p:cNvSpPr/>
          <p:nvPr/>
        </p:nvSpPr>
        <p:spPr>
          <a:xfrm>
            <a:off x="5043882" y="3295651"/>
            <a:ext cx="244426" cy="24840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300"/>
          </a:p>
        </p:txBody>
      </p:sp>
      <p:sp>
        <p:nvSpPr>
          <p:cNvPr id="10" name="Oval 9"/>
          <p:cNvSpPr/>
          <p:nvPr/>
        </p:nvSpPr>
        <p:spPr>
          <a:xfrm>
            <a:off x="5495863" y="3288241"/>
            <a:ext cx="244426" cy="24840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300"/>
          </a:p>
        </p:txBody>
      </p:sp>
      <p:sp>
        <p:nvSpPr>
          <p:cNvPr id="11" name="Oval 10"/>
          <p:cNvSpPr/>
          <p:nvPr/>
        </p:nvSpPr>
        <p:spPr>
          <a:xfrm>
            <a:off x="5495863" y="3759994"/>
            <a:ext cx="244426" cy="24840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300"/>
          </a:p>
        </p:txBody>
      </p:sp>
      <p:sp>
        <p:nvSpPr>
          <p:cNvPr id="12" name="Oval 11"/>
          <p:cNvSpPr/>
          <p:nvPr/>
        </p:nvSpPr>
        <p:spPr>
          <a:xfrm>
            <a:off x="5960528" y="3315262"/>
            <a:ext cx="244426" cy="24840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300"/>
          </a:p>
        </p:txBody>
      </p:sp>
      <p:sp>
        <p:nvSpPr>
          <p:cNvPr id="13" name="Oval 12"/>
          <p:cNvSpPr/>
          <p:nvPr/>
        </p:nvSpPr>
        <p:spPr>
          <a:xfrm>
            <a:off x="5873216" y="3759993"/>
            <a:ext cx="244426" cy="24840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300"/>
          </a:p>
        </p:txBody>
      </p:sp>
      <p:sp>
        <p:nvSpPr>
          <p:cNvPr id="14" name="Oval 13"/>
          <p:cNvSpPr/>
          <p:nvPr/>
        </p:nvSpPr>
        <p:spPr>
          <a:xfrm>
            <a:off x="5048361" y="3760340"/>
            <a:ext cx="244426" cy="248405"/>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300"/>
          </a:p>
        </p:txBody>
      </p:sp>
    </p:spTree>
    <p:extLst>
      <p:ext uri="{BB962C8B-B14F-4D97-AF65-F5344CB8AC3E}">
        <p14:creationId xmlns:p14="http://schemas.microsoft.com/office/powerpoint/2010/main" val="312387349"/>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857250"/>
            <a:ext cx="6448425" cy="990600"/>
          </a:xfrm>
        </p:spPr>
        <p:txBody>
          <a:bodyPr>
            <a:normAutofit fontScale="90000"/>
          </a:bodyPr>
          <a:lstStyle/>
          <a:p>
            <a:pPr algn="ctr"/>
            <a:r>
              <a:rPr lang="en-GB" sz="4050" u="sng" dirty="0"/>
              <a:t>Number Facts (Mental recall)</a:t>
            </a:r>
          </a:p>
        </p:txBody>
      </p:sp>
      <p:sp>
        <p:nvSpPr>
          <p:cNvPr id="3" name="Content Placeholder 2"/>
          <p:cNvSpPr>
            <a:spLocks noGrp="1"/>
          </p:cNvSpPr>
          <p:nvPr>
            <p:ph idx="4294967295"/>
          </p:nvPr>
        </p:nvSpPr>
        <p:spPr>
          <a:xfrm>
            <a:off x="1571625" y="1598613"/>
            <a:ext cx="7572375" cy="3394075"/>
          </a:xfrm>
        </p:spPr>
        <p:txBody>
          <a:bodyPr>
            <a:normAutofit/>
          </a:bodyPr>
          <a:lstStyle/>
          <a:p>
            <a:r>
              <a:rPr lang="en-GB" sz="1800" dirty="0"/>
              <a:t>Counting up to and through 100.</a:t>
            </a:r>
          </a:p>
          <a:p>
            <a:r>
              <a:rPr lang="en-GB" sz="1800" dirty="0"/>
              <a:t>10 more and 10 less than a given number.</a:t>
            </a:r>
          </a:p>
          <a:p>
            <a:r>
              <a:rPr lang="en-GB" sz="1800" dirty="0"/>
              <a:t>1 more and 1 less than a given number.</a:t>
            </a:r>
          </a:p>
          <a:p>
            <a:r>
              <a:rPr lang="en-GB" sz="1800" dirty="0"/>
              <a:t>Number Bonds to 10 – related facts to 100.</a:t>
            </a:r>
          </a:p>
          <a:p>
            <a:r>
              <a:rPr lang="en-GB" sz="1800" dirty="0"/>
              <a:t>Number Bonds to 20.</a:t>
            </a:r>
          </a:p>
          <a:p>
            <a:r>
              <a:rPr lang="en-GB" sz="1800" dirty="0"/>
              <a:t>Doubles to 20- subsequent halves.</a:t>
            </a:r>
          </a:p>
        </p:txBody>
      </p:sp>
      <p:pic>
        <p:nvPicPr>
          <p:cNvPr id="2050" name="Picture 2" descr="Maths – Number bonds to 10 – St Agnes C.E. Primary School"/>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674" t="5947" r="7424" b="13106"/>
          <a:stretch/>
        </p:blipFill>
        <p:spPr bwMode="auto">
          <a:xfrm>
            <a:off x="188799" y="3645024"/>
            <a:ext cx="2199439" cy="303779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Number Bonds to 20"/>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8259" t="18833" r="19593" b="14500"/>
          <a:stretch/>
        </p:blipFill>
        <p:spPr bwMode="auto">
          <a:xfrm>
            <a:off x="7090729" y="1597819"/>
            <a:ext cx="2053271" cy="293674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Addition Doubling Numbers Song ♫ - YouTube"/>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088" t="2986" r="14088" b="2290"/>
          <a:stretch/>
        </p:blipFill>
        <p:spPr bwMode="auto">
          <a:xfrm>
            <a:off x="3204852" y="3791785"/>
            <a:ext cx="2781610" cy="2063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8874414"/>
      </p:ext>
    </p:extLst>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idx="4294967295"/>
          </p:nvPr>
        </p:nvSpPr>
        <p:spPr>
          <a:xfrm>
            <a:off x="0" y="53975"/>
            <a:ext cx="8229600" cy="1143000"/>
          </a:xfrm>
        </p:spPr>
        <p:txBody>
          <a:bodyPr/>
          <a:lstStyle/>
          <a:p>
            <a:r>
              <a:rPr lang="en-GB" altLang="en-US" sz="3600" u="sng" dirty="0">
                <a:solidFill>
                  <a:srgbClr val="FF0000"/>
                </a:solidFill>
                <a:latin typeface="Comic Sans MS" panose="030F0702030302020204" pitchFamily="66" charset="0"/>
              </a:rPr>
              <a:t>End of year tests (SATs) are no longer statutory.</a:t>
            </a:r>
          </a:p>
        </p:txBody>
      </p:sp>
      <p:sp>
        <p:nvSpPr>
          <p:cNvPr id="26627" name="Content Placeholder 2"/>
          <p:cNvSpPr>
            <a:spLocks noGrp="1"/>
          </p:cNvSpPr>
          <p:nvPr>
            <p:ph idx="4294967295"/>
          </p:nvPr>
        </p:nvSpPr>
        <p:spPr>
          <a:xfrm>
            <a:off x="914400" y="1196975"/>
            <a:ext cx="8229600" cy="4525963"/>
          </a:xfrm>
        </p:spPr>
        <p:txBody>
          <a:bodyPr/>
          <a:lstStyle/>
          <a:p>
            <a:pPr marL="0" indent="0">
              <a:buNone/>
            </a:pPr>
            <a:endParaRPr lang="en-GB" altLang="en-US" sz="2800" dirty="0">
              <a:latin typeface="Comic Sans MS" panose="030F0702030302020204" pitchFamily="66" charset="0"/>
            </a:endParaRPr>
          </a:p>
          <a:p>
            <a:pPr marL="0" indent="0">
              <a:buNone/>
            </a:pPr>
            <a:r>
              <a:rPr lang="en-GB" altLang="en-US" sz="2800" dirty="0">
                <a:latin typeface="Comic Sans MS" panose="030F0702030302020204" pitchFamily="66" charset="0"/>
              </a:rPr>
              <a:t>We assess your child at the end of each half term using teacher assessments. This allows us to see if your child is working below, at or above the expected level.</a:t>
            </a: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arn(inVertical)">
                                      <p:cBhvr>
                                        <p:cTn id="7" dur="5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 calcmode="lin" valueType="num">
                                      <p:cBhvr>
                                        <p:cTn id="12" dur="500" fill="hold"/>
                                        <p:tgtEl>
                                          <p:spTgt spid="26627">
                                            <p:txEl>
                                              <p:pRg st="1" end="1"/>
                                            </p:txEl>
                                          </p:spTgt>
                                        </p:tgtEl>
                                        <p:attrNameLst>
                                          <p:attrName>ppt_w</p:attrName>
                                        </p:attrNameLst>
                                      </p:cBhvr>
                                      <p:tavLst>
                                        <p:tav tm="0">
                                          <p:val>
                                            <p:fltVal val="0"/>
                                          </p:val>
                                        </p:tav>
                                        <p:tav tm="100000">
                                          <p:val>
                                            <p:strVal val="#ppt_w"/>
                                          </p:val>
                                        </p:tav>
                                      </p:tavLst>
                                    </p:anim>
                                    <p:anim calcmode="lin" valueType="num">
                                      <p:cBhvr>
                                        <p:cTn id="13" dur="500" fill="hold"/>
                                        <p:tgtEl>
                                          <p:spTgt spid="26627">
                                            <p:txEl>
                                              <p:pRg st="1" end="1"/>
                                            </p:txEl>
                                          </p:spTgt>
                                        </p:tgtEl>
                                        <p:attrNameLst>
                                          <p:attrName>ppt_h</p:attrName>
                                        </p:attrNameLst>
                                      </p:cBhvr>
                                      <p:tavLst>
                                        <p:tav tm="0">
                                          <p:val>
                                            <p:fltVal val="0"/>
                                          </p:val>
                                        </p:tav>
                                        <p:tav tm="100000">
                                          <p:val>
                                            <p:strVal val="#ppt_h"/>
                                          </p:val>
                                        </p:tav>
                                      </p:tavLst>
                                    </p:anim>
                                    <p:animEffect transition="in" filter="fade">
                                      <p:cBhvr>
                                        <p:cTn id="14" dur="500"/>
                                        <p:tgtEl>
                                          <p:spTgt spid="266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26627"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idx="4294967295"/>
          </p:nvPr>
        </p:nvSpPr>
        <p:spPr>
          <a:xfrm>
            <a:off x="0" y="274638"/>
            <a:ext cx="8229600" cy="1143000"/>
          </a:xfrm>
        </p:spPr>
        <p:txBody>
          <a:bodyPr/>
          <a:lstStyle/>
          <a:p>
            <a:r>
              <a:rPr lang="en-GB" altLang="en-US" u="sng" dirty="0">
                <a:solidFill>
                  <a:srgbClr val="FF0000"/>
                </a:solidFill>
                <a:latin typeface="Comic Sans MS" panose="030F0702030302020204" pitchFamily="66" charset="0"/>
              </a:rPr>
              <a:t>Reports to parents</a:t>
            </a:r>
          </a:p>
        </p:txBody>
      </p:sp>
      <p:sp>
        <p:nvSpPr>
          <p:cNvPr id="27651" name="Content Placeholder 2"/>
          <p:cNvSpPr>
            <a:spLocks noGrp="1"/>
          </p:cNvSpPr>
          <p:nvPr>
            <p:ph idx="4294967295"/>
          </p:nvPr>
        </p:nvSpPr>
        <p:spPr>
          <a:xfrm>
            <a:off x="0" y="1341438"/>
            <a:ext cx="8229600" cy="4784725"/>
          </a:xfrm>
        </p:spPr>
        <p:txBody>
          <a:bodyPr/>
          <a:lstStyle/>
          <a:p>
            <a:r>
              <a:rPr lang="en-GB" altLang="en-US" sz="2400" dirty="0">
                <a:latin typeface="Comic Sans MS" panose="030F0702030302020204" pitchFamily="66" charset="0"/>
              </a:rPr>
              <a:t>At the end of every term your child will bring home a short report about their progress and attitude to learning</a:t>
            </a:r>
          </a:p>
          <a:p>
            <a:r>
              <a:rPr lang="en-GB" altLang="en-US" sz="2400" dirty="0">
                <a:latin typeface="Comic Sans MS" panose="030F0702030302020204" pitchFamily="66" charset="0"/>
              </a:rPr>
              <a:t>In the Autumn and Spring terms there will be formal parents evenings where you can discuss your child’s progress and how best to help them in their learning.</a:t>
            </a:r>
          </a:p>
          <a:p>
            <a:r>
              <a:rPr lang="en-GB" altLang="en-US" sz="2400" dirty="0">
                <a:latin typeface="Comic Sans MS" panose="030F0702030302020204" pitchFamily="66" charset="0"/>
              </a:rPr>
              <a:t>A more formal report will be sent home at the end of the Summer term</a:t>
            </a:r>
          </a:p>
          <a:p>
            <a:r>
              <a:rPr lang="en-GB" altLang="en-US" sz="2400" dirty="0">
                <a:latin typeface="Comic Sans MS" panose="030F0702030302020204" pitchFamily="66" charset="0"/>
              </a:rPr>
              <a:t>You will be invited into class throughout the year for drop in sessions where you can look at your child’s work with them</a:t>
            </a:r>
          </a:p>
        </p:txBody>
      </p:sp>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inVertical)">
                                      <p:cBhvr>
                                        <p:cTn id="7" dur="500"/>
                                        <p:tgtEl>
                                          <p:spTgt spid="2765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7651">
                                            <p:txEl>
                                              <p:pRg st="0" end="0"/>
                                            </p:txEl>
                                          </p:spTgt>
                                        </p:tgtEl>
                                        <p:attrNameLst>
                                          <p:attrName>style.visibility</p:attrName>
                                        </p:attrNameLst>
                                      </p:cBhvr>
                                      <p:to>
                                        <p:strVal val="visible"/>
                                      </p:to>
                                    </p:set>
                                    <p:anim calcmode="lin" valueType="num">
                                      <p:cBhvr>
                                        <p:cTn id="12" dur="500" fill="hold"/>
                                        <p:tgtEl>
                                          <p:spTgt spid="27651">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27651">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27651">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27651">
                                            <p:txEl>
                                              <p:pRg st="1" end="1"/>
                                            </p:txEl>
                                          </p:spTgt>
                                        </p:tgtEl>
                                        <p:attrNameLst>
                                          <p:attrName>style.visibility</p:attrName>
                                        </p:attrNameLst>
                                      </p:cBhvr>
                                      <p:to>
                                        <p:strVal val="visible"/>
                                      </p:to>
                                    </p:set>
                                    <p:anim calcmode="lin" valueType="num">
                                      <p:cBhvr>
                                        <p:cTn id="19" dur="500" fill="hold"/>
                                        <p:tgtEl>
                                          <p:spTgt spid="27651">
                                            <p:txEl>
                                              <p:pRg st="1" end="1"/>
                                            </p:txEl>
                                          </p:spTgt>
                                        </p:tgtEl>
                                        <p:attrNameLst>
                                          <p:attrName>ppt_w</p:attrName>
                                        </p:attrNameLst>
                                      </p:cBhvr>
                                      <p:tavLst>
                                        <p:tav tm="0">
                                          <p:val>
                                            <p:fltVal val="0"/>
                                          </p:val>
                                        </p:tav>
                                        <p:tav tm="100000">
                                          <p:val>
                                            <p:strVal val="#ppt_w"/>
                                          </p:val>
                                        </p:tav>
                                      </p:tavLst>
                                    </p:anim>
                                    <p:anim calcmode="lin" valueType="num">
                                      <p:cBhvr>
                                        <p:cTn id="20" dur="500" fill="hold"/>
                                        <p:tgtEl>
                                          <p:spTgt spid="27651">
                                            <p:txEl>
                                              <p:pRg st="1" end="1"/>
                                            </p:txEl>
                                          </p:spTgt>
                                        </p:tgtEl>
                                        <p:attrNameLst>
                                          <p:attrName>ppt_h</p:attrName>
                                        </p:attrNameLst>
                                      </p:cBhvr>
                                      <p:tavLst>
                                        <p:tav tm="0">
                                          <p:val>
                                            <p:fltVal val="0"/>
                                          </p:val>
                                        </p:tav>
                                        <p:tav tm="100000">
                                          <p:val>
                                            <p:strVal val="#ppt_h"/>
                                          </p:val>
                                        </p:tav>
                                      </p:tavLst>
                                    </p:anim>
                                    <p:animEffect transition="in" filter="fade">
                                      <p:cBhvr>
                                        <p:cTn id="21" dur="500"/>
                                        <p:tgtEl>
                                          <p:spTgt spid="27651">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27651">
                                            <p:txEl>
                                              <p:pRg st="2" end="2"/>
                                            </p:txEl>
                                          </p:spTgt>
                                        </p:tgtEl>
                                        <p:attrNameLst>
                                          <p:attrName>style.visibility</p:attrName>
                                        </p:attrNameLst>
                                      </p:cBhvr>
                                      <p:to>
                                        <p:strVal val="visible"/>
                                      </p:to>
                                    </p:set>
                                    <p:anim calcmode="lin" valueType="num">
                                      <p:cBhvr>
                                        <p:cTn id="26" dur="500" fill="hold"/>
                                        <p:tgtEl>
                                          <p:spTgt spid="27651">
                                            <p:txEl>
                                              <p:pRg st="2" end="2"/>
                                            </p:txEl>
                                          </p:spTgt>
                                        </p:tgtEl>
                                        <p:attrNameLst>
                                          <p:attrName>ppt_w</p:attrName>
                                        </p:attrNameLst>
                                      </p:cBhvr>
                                      <p:tavLst>
                                        <p:tav tm="0">
                                          <p:val>
                                            <p:fltVal val="0"/>
                                          </p:val>
                                        </p:tav>
                                        <p:tav tm="100000">
                                          <p:val>
                                            <p:strVal val="#ppt_w"/>
                                          </p:val>
                                        </p:tav>
                                      </p:tavLst>
                                    </p:anim>
                                    <p:anim calcmode="lin" valueType="num">
                                      <p:cBhvr>
                                        <p:cTn id="27" dur="500" fill="hold"/>
                                        <p:tgtEl>
                                          <p:spTgt spid="27651">
                                            <p:txEl>
                                              <p:pRg st="2" end="2"/>
                                            </p:txEl>
                                          </p:spTgt>
                                        </p:tgtEl>
                                        <p:attrNameLst>
                                          <p:attrName>ppt_h</p:attrName>
                                        </p:attrNameLst>
                                      </p:cBhvr>
                                      <p:tavLst>
                                        <p:tav tm="0">
                                          <p:val>
                                            <p:fltVal val="0"/>
                                          </p:val>
                                        </p:tav>
                                        <p:tav tm="100000">
                                          <p:val>
                                            <p:strVal val="#ppt_h"/>
                                          </p:val>
                                        </p:tav>
                                      </p:tavLst>
                                    </p:anim>
                                    <p:animEffect transition="in" filter="fade">
                                      <p:cBhvr>
                                        <p:cTn id="28" dur="500"/>
                                        <p:tgtEl>
                                          <p:spTgt spid="27651">
                                            <p:txEl>
                                              <p:pRg st="2" end="2"/>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27651">
                                            <p:txEl>
                                              <p:pRg st="3" end="3"/>
                                            </p:txEl>
                                          </p:spTgt>
                                        </p:tgtEl>
                                        <p:attrNameLst>
                                          <p:attrName>style.visibility</p:attrName>
                                        </p:attrNameLst>
                                      </p:cBhvr>
                                      <p:to>
                                        <p:strVal val="visible"/>
                                      </p:to>
                                    </p:set>
                                    <p:anim calcmode="lin" valueType="num">
                                      <p:cBhvr>
                                        <p:cTn id="33" dur="500" fill="hold"/>
                                        <p:tgtEl>
                                          <p:spTgt spid="27651">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27651">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276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idx="4294967295"/>
          </p:nvPr>
        </p:nvSpPr>
        <p:spPr>
          <a:xfrm>
            <a:off x="0" y="2636838"/>
            <a:ext cx="8229600" cy="2433637"/>
          </a:xfrm>
        </p:spPr>
        <p:txBody>
          <a:bodyPr/>
          <a:lstStyle/>
          <a:p>
            <a:pPr eaLnBrk="1" hangingPunct="1"/>
            <a:r>
              <a:rPr lang="en-GB" altLang="en-US" dirty="0">
                <a:latin typeface="Comic Sans MS" panose="030F0702030302020204" pitchFamily="66" charset="0"/>
              </a:rPr>
              <a:t>We are looking forward to working with you all!!</a:t>
            </a:r>
          </a:p>
        </p:txBody>
      </p:sp>
      <p:sp>
        <p:nvSpPr>
          <p:cNvPr id="28675" name="Text Box 4"/>
          <p:cNvSpPr txBox="1">
            <a:spLocks noChangeArrowheads="1"/>
          </p:cNvSpPr>
          <p:nvPr/>
        </p:nvSpPr>
        <p:spPr bwMode="auto">
          <a:xfrm>
            <a:off x="755650" y="233054"/>
            <a:ext cx="6751638" cy="210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GB" altLang="en-US" sz="4400" dirty="0">
                <a:solidFill>
                  <a:srgbClr val="FF3300"/>
                </a:solidFill>
                <a:latin typeface="Comic Sans MS" panose="030F0702030302020204" pitchFamily="66" charset="0"/>
              </a:rPr>
              <a:t>You as parents are an important part of our Year Two team.</a:t>
            </a:r>
          </a:p>
        </p:txBody>
      </p:sp>
      <p:pic>
        <p:nvPicPr>
          <p:cNvPr id="28676" name="Picture 5" descr="AG00373_"/>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443663" y="4941888"/>
            <a:ext cx="1000125" cy="96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j0213036.wav">
            <a:hlinkClick r:id="" action="ppaction://media"/>
          </p:cNvPr>
          <p:cNvPicPr>
            <a:picLocks noChangeAspect="1" noChangeArrowheads="1"/>
          </p:cNvPicPr>
          <p:nvPr>
            <a:audioFile r:link="rId2"/>
            <p:extLst>
              <p:ext uri="{DAA4B4D4-6D71-4841-9C94-3DE7FCFB9230}">
                <p14:media xmlns:p14="http://schemas.microsoft.com/office/powerpoint/2010/main" r:embed="rId1"/>
              </p:ext>
            </p:extLst>
          </p:nvPr>
        </p:nvPicPr>
        <p:blipFill>
          <a:blip r:embed="rId5">
            <a:extLst>
              <a:ext uri="{28A0092B-C50C-407E-A947-70E740481C1C}">
                <a14:useLocalDpi xmlns:a14="http://schemas.microsoft.com/office/drawing/2010/main" val="0"/>
              </a:ext>
            </a:extLst>
          </a:blip>
          <a:srcRect/>
          <a:stretch>
            <a:fillRect/>
          </a:stretch>
        </p:blipFill>
        <p:spPr bwMode="auto">
          <a:xfrm>
            <a:off x="7235825" y="60928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p14:dur="30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barn(inVertical)">
                                      <p:cBhvr>
                                        <p:cTn id="7" dur="500"/>
                                        <p:tgtEl>
                                          <p:spTgt spid="28675"/>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grpId="0" nodeType="clickEffect">
                                  <p:stCondLst>
                                    <p:cond delay="0"/>
                                  </p:stCondLst>
                                  <p:childTnLst>
                                    <p:set>
                                      <p:cBhvr>
                                        <p:cTn id="11" dur="1" fill="hold">
                                          <p:stCondLst>
                                            <p:cond delay="0"/>
                                          </p:stCondLst>
                                        </p:cTn>
                                        <p:tgtEl>
                                          <p:spTgt spid="28674"/>
                                        </p:tgtEl>
                                        <p:attrNameLst>
                                          <p:attrName>style.visibility</p:attrName>
                                        </p:attrNameLst>
                                      </p:cBhvr>
                                      <p:to>
                                        <p:strVal val="visible"/>
                                      </p:to>
                                    </p:set>
                                    <p:anim calcmode="lin" valueType="num">
                                      <p:cBhvr>
                                        <p:cTn id="12" dur="500" fill="hold"/>
                                        <p:tgtEl>
                                          <p:spTgt spid="28674"/>
                                        </p:tgtEl>
                                        <p:attrNameLst>
                                          <p:attrName>ppt_w</p:attrName>
                                        </p:attrNameLst>
                                      </p:cBhvr>
                                      <p:tavLst>
                                        <p:tav tm="0">
                                          <p:val>
                                            <p:fltVal val="0"/>
                                          </p:val>
                                        </p:tav>
                                        <p:tav tm="100000">
                                          <p:val>
                                            <p:strVal val="#ppt_w"/>
                                          </p:val>
                                        </p:tav>
                                      </p:tavLst>
                                    </p:anim>
                                    <p:anim calcmode="lin" valueType="num">
                                      <p:cBhvr>
                                        <p:cTn id="13" dur="500" fill="hold"/>
                                        <p:tgtEl>
                                          <p:spTgt spid="28674"/>
                                        </p:tgtEl>
                                        <p:attrNameLst>
                                          <p:attrName>ppt_h</p:attrName>
                                        </p:attrNameLst>
                                      </p:cBhvr>
                                      <p:tavLst>
                                        <p:tav tm="0">
                                          <p:val>
                                            <p:fltVal val="0"/>
                                          </p:val>
                                        </p:tav>
                                        <p:tav tm="100000">
                                          <p:val>
                                            <p:strVal val="#ppt_h"/>
                                          </p:val>
                                        </p:tav>
                                      </p:tavLst>
                                    </p:anim>
                                    <p:animEffect transition="in" filter="fade">
                                      <p:cBhvr>
                                        <p:cTn id="14" dur="500"/>
                                        <p:tgtEl>
                                          <p:spTgt spid="28674"/>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673" fill="hold"/>
                                        <p:tgtEl>
                                          <p:spTgt spid="1639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6390"/>
                </p:tgtEl>
              </p:cMediaNode>
            </p:audio>
          </p:childTnLst>
        </p:cTn>
      </p:par>
    </p:tnLst>
    <p:bldLst>
      <p:bldP spid="28674" grpId="0"/>
      <p:bldP spid="28675" grpId="0"/>
    </p:bld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rgbClr val="33CC33"/>
            </a:solidFill>
            <a:effectLst/>
            <a:latin typeface="Comic Sans MS" pitchFamily="66"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4400" b="0" i="0" u="none" strike="noStrike" cap="none" normalizeH="0" baseline="0" smtClean="0">
            <a:ln>
              <a:noFill/>
            </a:ln>
            <a:solidFill>
              <a:srgbClr val="33CC33"/>
            </a:solidFill>
            <a:effectLst/>
            <a:latin typeface="Comic Sans MS" pitchFamily="66"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1698</TotalTime>
  <Words>1427</Words>
  <Application>Microsoft Office PowerPoint</Application>
  <PresentationFormat>On-screen Show (4:3)</PresentationFormat>
  <Paragraphs>189</Paragraphs>
  <Slides>28</Slides>
  <Notes>1</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Calibri</vt:lpstr>
      <vt:lpstr>Comic Sans MS</vt:lpstr>
      <vt:lpstr>Tuffy</vt:lpstr>
      <vt:lpstr>Twinkl</vt:lpstr>
      <vt:lpstr>Default Design</vt:lpstr>
      <vt:lpstr>Welcome to Audley Infant School</vt:lpstr>
      <vt:lpstr>Reminders</vt:lpstr>
      <vt:lpstr>PowerPoint Presentation</vt:lpstr>
      <vt:lpstr>The Year Two curriculum</vt:lpstr>
      <vt:lpstr>Topics</vt:lpstr>
      <vt:lpstr>PowerPoint Presentation</vt:lpstr>
      <vt:lpstr>Information</vt:lpstr>
      <vt:lpstr>Homework</vt:lpstr>
      <vt:lpstr>PowerPoint Presentation</vt:lpstr>
      <vt:lpstr>PowerPoint Presentation</vt:lpstr>
      <vt:lpstr>Reading</vt:lpstr>
      <vt:lpstr>PowerPoint Presentation</vt:lpstr>
      <vt:lpstr>PowerPoint Presentation</vt:lpstr>
      <vt:lpstr>Reading</vt:lpstr>
      <vt:lpstr>PowerPoint Presentation</vt:lpstr>
      <vt:lpstr>PowerPoint Presentation</vt:lpstr>
      <vt:lpstr>PowerPoint Presentation</vt:lpstr>
      <vt:lpstr>Can you make this sentence better?</vt:lpstr>
      <vt:lpstr>Handwriting</vt:lpstr>
      <vt:lpstr>Maths</vt:lpstr>
      <vt:lpstr>PowerPoint Presentation</vt:lpstr>
      <vt:lpstr>Concrete (Using base 10) </vt:lpstr>
      <vt:lpstr>Concrete (Using base 10)</vt:lpstr>
      <vt:lpstr>Pictorial (Using base 10) </vt:lpstr>
      <vt:lpstr>Number Facts (Mental recall)</vt:lpstr>
      <vt:lpstr>End of year tests (SATs) are no longer statutory.</vt:lpstr>
      <vt:lpstr>Reports to parents</vt:lpstr>
      <vt:lpstr>We are looking forward to working with you all!!</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Helen</dc:creator>
  <cp:lastModifiedBy>Teacher01</cp:lastModifiedBy>
  <cp:revision>173</cp:revision>
  <cp:lastPrinted>2019-09-16T13:01:01Z</cp:lastPrinted>
  <dcterms:created xsi:type="dcterms:W3CDTF">2007-09-08T08:03:10Z</dcterms:created>
  <dcterms:modified xsi:type="dcterms:W3CDTF">2026-09-30T07:48:00Z</dcterms:modified>
</cp:coreProperties>
</file>