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87" r:id="rId2"/>
    <p:sldId id="272" r:id="rId3"/>
    <p:sldId id="284" r:id="rId4"/>
    <p:sldId id="274" r:id="rId5"/>
    <p:sldId id="276" r:id="rId6"/>
    <p:sldId id="285" r:id="rId7"/>
    <p:sldId id="286" r:id="rId8"/>
    <p:sldId id="283" r:id="rId9"/>
    <p:sldId id="280" r:id="rId10"/>
    <p:sldId id="281" r:id="rId11"/>
  </p:sldIdLst>
  <p:sldSz cx="9144000" cy="6858000" type="screen4x3"/>
  <p:notesSz cx="6858000" cy="9144000"/>
  <p:embeddedFontLst>
    <p:embeddedFont>
      <p:font typeface="Twinkl ExtraBold"/>
      <p:bold r:id="rId14"/>
    </p:embeddedFont>
    <p:embeddedFont>
      <p:font typeface="ＭＳ Ｐゴシック" panose="020B0600070205080204" pitchFamily="34" charset="-128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Twinkl SemiBold"/>
      <p:bold r:id="rId14"/>
    </p:embeddedFont>
    <p:embeddedFont>
      <p:font typeface="Twinkl"/>
      <p:regular r:id="rId14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B7B2"/>
    <a:srgbClr val="99C55D"/>
    <a:srgbClr val="ED696E"/>
    <a:srgbClr val="2B9C49"/>
    <a:srgbClr val="FFCE34"/>
    <a:srgbClr val="D92231"/>
    <a:srgbClr val="F5842B"/>
    <a:srgbClr val="00AEEF"/>
    <a:srgbClr val="006488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528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72" y="44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NUL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31D0F3B-E8CA-4561-A1DE-956E5845FBD8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7BED9A7-0D96-4561-9047-ED3B9F2EBC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D9C459C-3102-41DB-A746-4FDC2B95249C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07F5BF8-2229-4DA8-A9DD-8EF9BB28D7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3697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87680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217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60288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3390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NUL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6070145" y="4600448"/>
            <a:ext cx="1625199" cy="1625199"/>
          </a:xfrm>
          <a:prstGeom prst="ellipse">
            <a:avLst/>
          </a:prstGeom>
          <a:solidFill>
            <a:srgbClr val="F49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219" name="Group 18"/>
          <p:cNvGrpSpPr>
            <a:grpSpLocks/>
          </p:cNvGrpSpPr>
          <p:nvPr/>
        </p:nvGrpSpPr>
        <p:grpSpPr bwMode="auto">
          <a:xfrm>
            <a:off x="2454275" y="1566863"/>
            <a:ext cx="4254500" cy="4256087"/>
            <a:chOff x="2444435" y="1582960"/>
            <a:chExt cx="4255129" cy="4255129"/>
          </a:xfrm>
        </p:grpSpPr>
        <p:sp>
          <p:nvSpPr>
            <p:cNvPr id="17" name="Oval 16"/>
            <p:cNvSpPr/>
            <p:nvPr/>
          </p:nvSpPr>
          <p:spPr>
            <a:xfrm>
              <a:off x="2444435" y="1582960"/>
              <a:ext cx="4255129" cy="4255129"/>
            </a:xfrm>
            <a:prstGeom prst="ellipse">
              <a:avLst/>
            </a:prstGeom>
            <a:solidFill>
              <a:srgbClr val="5AB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0" b="1" dirty="0">
                <a:latin typeface="Twinkl ExtraBold" pitchFamily="2" charset="0"/>
              </a:endParaRPr>
            </a:p>
          </p:txBody>
        </p:sp>
        <p:sp>
          <p:nvSpPr>
            <p:cNvPr id="9238" name="TextBox 17"/>
            <p:cNvSpPr txBox="1">
              <a:spLocks noChangeArrowheads="1"/>
            </p:cNvSpPr>
            <p:nvPr/>
          </p:nvSpPr>
          <p:spPr bwMode="auto">
            <a:xfrm>
              <a:off x="3173001" y="1683945"/>
              <a:ext cx="2788467" cy="3785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24000" b="1" dirty="0">
                  <a:solidFill>
                    <a:schemeClr val="bg1"/>
                  </a:solidFill>
                  <a:latin typeface="Twinkl ExtraBold" pitchFamily="2" charset="0"/>
                </a:rPr>
                <a:t>£</a:t>
              </a: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2449510" y="1566863"/>
            <a:ext cx="4254500" cy="4256087"/>
            <a:chOff x="2444435" y="1582960"/>
            <a:chExt cx="4255129" cy="4255129"/>
          </a:xfrm>
        </p:grpSpPr>
        <p:sp>
          <p:nvSpPr>
            <p:cNvPr id="20" name="Oval 19"/>
            <p:cNvSpPr/>
            <p:nvPr/>
          </p:nvSpPr>
          <p:spPr>
            <a:xfrm>
              <a:off x="2444435" y="1582960"/>
              <a:ext cx="4255129" cy="4255129"/>
            </a:xfrm>
            <a:prstGeom prst="ellipse">
              <a:avLst/>
            </a:prstGeom>
            <a:solidFill>
              <a:srgbClr val="99C5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0" b="1" dirty="0">
                <a:latin typeface="Twinkl ExtraBold" pitchFamily="2" charset="0"/>
              </a:endParaRPr>
            </a:p>
          </p:txBody>
        </p:sp>
        <p:pic>
          <p:nvPicPr>
            <p:cNvPr id="9236" name="Picture 2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3523" y="1909000"/>
              <a:ext cx="3596952" cy="3603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2440545" y="1565275"/>
            <a:ext cx="4257675" cy="4257675"/>
            <a:chOff x="-5661434" y="-2272420"/>
            <a:chExt cx="4255129" cy="4255129"/>
          </a:xfrm>
        </p:grpSpPr>
        <p:sp>
          <p:nvSpPr>
            <p:cNvPr id="28" name="Oval 27"/>
            <p:cNvSpPr/>
            <p:nvPr/>
          </p:nvSpPr>
          <p:spPr>
            <a:xfrm>
              <a:off x="-5661434" y="-2272420"/>
              <a:ext cx="4255129" cy="4255129"/>
            </a:xfrm>
            <a:prstGeom prst="ellipse">
              <a:avLst/>
            </a:prstGeom>
            <a:solidFill>
              <a:srgbClr val="D922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0" b="1" dirty="0">
                <a:latin typeface="Twinkl ExtraBold" pitchFamily="2" charset="0"/>
              </a:endParaRPr>
            </a:p>
          </p:txBody>
        </p:sp>
        <p:pic>
          <p:nvPicPr>
            <p:cNvPr id="9234" name="Picture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233364" y="-1293619"/>
              <a:ext cx="3398987" cy="2684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2439987" y="1566863"/>
            <a:ext cx="4254500" cy="4256087"/>
            <a:chOff x="5811609" y="3731750"/>
            <a:chExt cx="4255129" cy="4255129"/>
          </a:xfrm>
        </p:grpSpPr>
        <p:sp>
          <p:nvSpPr>
            <p:cNvPr id="31" name="Oval 30"/>
            <p:cNvSpPr/>
            <p:nvPr/>
          </p:nvSpPr>
          <p:spPr>
            <a:xfrm>
              <a:off x="5811609" y="3731750"/>
              <a:ext cx="4255129" cy="4255129"/>
            </a:xfrm>
            <a:prstGeom prst="ellipse">
              <a:avLst/>
            </a:prstGeom>
            <a:solidFill>
              <a:srgbClr val="F584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5500" b="1" dirty="0">
                <a:solidFill>
                  <a:schemeClr val="tx1"/>
                </a:solidFill>
                <a:latin typeface="Twinkl ExtraBold" pitchFamily="2" charset="0"/>
              </a:endParaRPr>
            </a:p>
          </p:txBody>
        </p:sp>
        <p:pic>
          <p:nvPicPr>
            <p:cNvPr id="9232" name="Picture 3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8911" y="4179237"/>
              <a:ext cx="2436198" cy="338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Oval 25"/>
          <p:cNvSpPr/>
          <p:nvPr/>
        </p:nvSpPr>
        <p:spPr>
          <a:xfrm>
            <a:off x="2263774" y="1400175"/>
            <a:ext cx="4606925" cy="4606925"/>
          </a:xfrm>
          <a:prstGeom prst="ellipse">
            <a:avLst/>
          </a:prstGeom>
          <a:solidFill>
            <a:srgbClr val="FFC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5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BBC Children in Need</a:t>
            </a:r>
          </a:p>
        </p:txBody>
      </p:sp>
      <p:sp>
        <p:nvSpPr>
          <p:cNvPr id="23" name="Oval 22"/>
          <p:cNvSpPr/>
          <p:nvPr/>
        </p:nvSpPr>
        <p:spPr>
          <a:xfrm>
            <a:off x="1005107" y="2014451"/>
            <a:ext cx="1206141" cy="1206141"/>
          </a:xfrm>
          <a:prstGeom prst="ellipse">
            <a:avLst/>
          </a:prstGeom>
          <a:solidFill>
            <a:srgbClr val="2DAA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046912" y="1444303"/>
            <a:ext cx="897346" cy="897346"/>
          </a:xfrm>
          <a:prstGeom prst="ellipse">
            <a:avLst/>
          </a:prstGeom>
          <a:solidFill>
            <a:srgbClr val="99C5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56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/>
          <p:nvPr/>
        </p:nvSpPr>
        <p:spPr>
          <a:xfrm>
            <a:off x="2720975" y="1866900"/>
            <a:ext cx="3673475" cy="3673475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9" name="Title 20"/>
          <p:cNvSpPr>
            <a:spLocks noGrp="1"/>
          </p:cNvSpPr>
          <p:nvPr>
            <p:ph type="title"/>
          </p:nvPr>
        </p:nvSpPr>
        <p:spPr>
          <a:xfrm>
            <a:off x="447673" y="309608"/>
            <a:ext cx="8220075" cy="993775"/>
          </a:xfrm>
        </p:spPr>
        <p:txBody>
          <a:bodyPr/>
          <a:lstStyle/>
          <a:p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Hello Pudsey Bear!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44F9793-6FE7-434E-B168-00D07546826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95437" y="1183571"/>
            <a:ext cx="4924549" cy="504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Pudsey Bear</a:t>
            </a:r>
            <a:endParaRPr lang="en-GB" sz="3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D1C293B-00E1-4AE6-8EC1-46DFD85C755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114044"/>
            <a:ext cx="7632700" cy="4056750"/>
          </a:xfrm>
          <a:prstGeom prst="roundRect">
            <a:avLst>
              <a:gd name="adj" fmla="val 322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9BE431CE-A7B0-443F-B0A7-BF15574B6622}"/>
              </a:ext>
            </a:extLst>
          </p:cNvPr>
          <p:cNvSpPr/>
          <p:nvPr/>
        </p:nvSpPr>
        <p:spPr>
          <a:xfrm>
            <a:off x="976629" y="1174751"/>
            <a:ext cx="2193925" cy="2193925"/>
          </a:xfrm>
          <a:prstGeom prst="ellipse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Pudsey Bear is a very special friend to BBC Children in Need.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809C70B-C3EB-4C10-AE3D-CE2E31DF8DD8}"/>
              </a:ext>
            </a:extLst>
          </p:cNvPr>
          <p:cNvSpPr/>
          <p:nvPr/>
        </p:nvSpPr>
        <p:spPr>
          <a:xfrm>
            <a:off x="5883910" y="1174751"/>
            <a:ext cx="2254250" cy="2252663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Pudsey Bear loves to see everyone having fun and helping to raise money.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6B0BF6A-59BA-422C-92FB-6AD24DAB0ACB}"/>
              </a:ext>
            </a:extLst>
          </p:cNvPr>
          <p:cNvSpPr/>
          <p:nvPr/>
        </p:nvSpPr>
        <p:spPr>
          <a:xfrm>
            <a:off x="6605359" y="4408261"/>
            <a:ext cx="1620838" cy="1619250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Pudsey also loves spotty things! </a:t>
            </a:r>
          </a:p>
        </p:txBody>
      </p:sp>
    </p:spTree>
    <p:extLst>
      <p:ext uri="{BB962C8B-B14F-4D97-AF65-F5344CB8AC3E}">
        <p14:creationId xmlns:p14="http://schemas.microsoft.com/office/powerpoint/2010/main" val="1067902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/>
          <p:nvPr/>
        </p:nvSpPr>
        <p:spPr>
          <a:xfrm>
            <a:off x="4795838" y="1473200"/>
            <a:ext cx="2247900" cy="2246312"/>
          </a:xfrm>
          <a:prstGeom prst="ellipse">
            <a:avLst/>
          </a:prstGeom>
          <a:solidFill>
            <a:srgbClr val="ED6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latin typeface="Calibri Light" panose="020F0302020204030204" pitchFamily="34" charset="0"/>
                <a:cs typeface="Calibri Light" panose="020F0302020204030204" pitchFamily="34" charset="0"/>
              </a:rPr>
              <a:t>poverty</a:t>
            </a:r>
          </a:p>
        </p:txBody>
      </p:sp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Being in Need Mean?</a:t>
            </a:r>
          </a:p>
        </p:txBody>
      </p:sp>
      <p:sp>
        <p:nvSpPr>
          <p:cNvPr id="18" name="Oval 17"/>
          <p:cNvSpPr/>
          <p:nvPr/>
        </p:nvSpPr>
        <p:spPr>
          <a:xfrm>
            <a:off x="2101850" y="3846513"/>
            <a:ext cx="2246313" cy="2246312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latin typeface="Calibri Light" panose="020F0302020204030204" pitchFamily="34" charset="0"/>
                <a:cs typeface="Calibri Light" panose="020F0302020204030204" pitchFamily="34" charset="0"/>
              </a:rPr>
              <a:t>disability</a:t>
            </a:r>
          </a:p>
        </p:txBody>
      </p:sp>
      <p:sp>
        <p:nvSpPr>
          <p:cNvPr id="19" name="Oval 18"/>
          <p:cNvSpPr/>
          <p:nvPr/>
        </p:nvSpPr>
        <p:spPr>
          <a:xfrm>
            <a:off x="4795838" y="3894138"/>
            <a:ext cx="2246312" cy="2247900"/>
          </a:xfrm>
          <a:prstGeom prst="ellipse">
            <a:avLst/>
          </a:prstGeom>
          <a:solidFill>
            <a:srgbClr val="99C5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latin typeface="Calibri Light" panose="020F0302020204030204" pitchFamily="34" charset="0"/>
                <a:cs typeface="Calibri Light" panose="020F0302020204030204" pitchFamily="34" charset="0"/>
              </a:rPr>
              <a:t>family</a:t>
            </a:r>
          </a:p>
        </p:txBody>
      </p:sp>
      <p:sp>
        <p:nvSpPr>
          <p:cNvPr id="23" name="Oval 22"/>
          <p:cNvSpPr/>
          <p:nvPr/>
        </p:nvSpPr>
        <p:spPr>
          <a:xfrm>
            <a:off x="2101849" y="1560513"/>
            <a:ext cx="2246313" cy="2246312"/>
          </a:xfrm>
          <a:prstGeom prst="ellipse">
            <a:avLst/>
          </a:prstGeom>
          <a:solidFill>
            <a:srgbClr val="F584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latin typeface="Calibri Light" panose="020F0302020204030204" pitchFamily="34" charset="0"/>
                <a:cs typeface="Calibri Light" panose="020F0302020204030204" pitchFamily="34" charset="0"/>
              </a:rPr>
              <a:t>illness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199" y="766808"/>
            <a:ext cx="8220075" cy="993775"/>
          </a:xfrm>
        </p:spPr>
        <p:txBody>
          <a:bodyPr/>
          <a:lstStyle/>
          <a:p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Is BBC Children in Need?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966913" y="2066925"/>
            <a:ext cx="5210175" cy="700088"/>
          </a:xfrm>
          <a:prstGeom prst="roundRect">
            <a:avLst/>
          </a:prstGeom>
          <a:solidFill>
            <a:srgbClr val="FFC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 charity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1962150" y="2905125"/>
            <a:ext cx="5210175" cy="700088"/>
          </a:xfrm>
          <a:prstGeom prst="roundRect">
            <a:avLst/>
          </a:prstGeom>
          <a:solidFill>
            <a:srgbClr val="F584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main aims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1966913" y="3741738"/>
            <a:ext cx="5210175" cy="701675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television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966913" y="4579938"/>
            <a:ext cx="5210175" cy="700087"/>
          </a:xfrm>
          <a:prstGeom prst="roundRect">
            <a:avLst/>
          </a:prstGeom>
          <a:solidFill>
            <a:srgbClr val="99C5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November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78915"/>
            <a:ext cx="8220075" cy="994306"/>
          </a:xfrm>
        </p:spPr>
        <p:txBody>
          <a:bodyPr/>
          <a:lstStyle/>
          <a:p>
            <a:pPr algn="ctr"/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Raising Money for</a:t>
            </a:r>
            <a:b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BBC Children in Need</a:t>
            </a:r>
            <a:endParaRPr lang="en-GB" sz="3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AA9D55A-EB50-4DC9-9B7D-706CAD7292F5}"/>
              </a:ext>
            </a:extLst>
          </p:cNvPr>
          <p:cNvSpPr/>
          <p:nvPr/>
        </p:nvSpPr>
        <p:spPr>
          <a:xfrm>
            <a:off x="755650" y="1821393"/>
            <a:ext cx="7632700" cy="644046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Many children’s lives have changed for the better thanks to </a:t>
            </a:r>
            <a:r>
              <a:rPr lang="en-GB" altLang="en-US" sz="20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BBC </a:t>
            </a:r>
            <a:r>
              <a:rPr lang="en-GB" altLang="en-US" sz="2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Children in Need.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361CC40-B8DC-491E-9110-4ECDE156AF93}"/>
              </a:ext>
            </a:extLst>
          </p:cNvPr>
          <p:cNvSpPr/>
          <p:nvPr/>
        </p:nvSpPr>
        <p:spPr>
          <a:xfrm>
            <a:off x="755650" y="2558321"/>
            <a:ext cx="7632700" cy="671035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People all over the UK raise money to help BBC Children in Need. People do lots of amazing challenges and fun events, such as:</a:t>
            </a:r>
          </a:p>
        </p:txBody>
      </p:sp>
      <p:sp>
        <p:nvSpPr>
          <p:cNvPr id="9" name="1">
            <a:extLst>
              <a:ext uri="{FF2B5EF4-FFF2-40B4-BE49-F238E27FC236}">
                <a16:creationId xmlns:a16="http://schemas.microsoft.com/office/drawing/2014/main" id="{0B2C3877-D1B0-4576-891C-DFFC68FE34AE}"/>
              </a:ext>
            </a:extLst>
          </p:cNvPr>
          <p:cNvSpPr/>
          <p:nvPr/>
        </p:nvSpPr>
        <p:spPr>
          <a:xfrm>
            <a:off x="755650" y="3395031"/>
            <a:ext cx="3962400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wear fancy dress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E8C0817D-FA9D-43AF-9209-1C0064846418}"/>
              </a:ext>
            </a:extLst>
          </p:cNvPr>
          <p:cNvSpPr/>
          <p:nvPr/>
        </p:nvSpPr>
        <p:spPr>
          <a:xfrm>
            <a:off x="755650" y="3856994"/>
            <a:ext cx="3962400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have a cake sale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49DABD91-F5A9-46EE-B3B8-C95AEAD1886F}"/>
              </a:ext>
            </a:extLst>
          </p:cNvPr>
          <p:cNvSpPr/>
          <p:nvPr/>
        </p:nvSpPr>
        <p:spPr>
          <a:xfrm>
            <a:off x="755650" y="4325306"/>
            <a:ext cx="3962400" cy="407988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have a sponsored silence</a:t>
            </a:r>
          </a:p>
        </p:txBody>
      </p:sp>
      <p:sp>
        <p:nvSpPr>
          <p:cNvPr id="12" name="4">
            <a:extLst>
              <a:ext uri="{FF2B5EF4-FFF2-40B4-BE49-F238E27FC236}">
                <a16:creationId xmlns:a16="http://schemas.microsoft.com/office/drawing/2014/main" id="{89FE526E-B09E-4820-812D-F639BFBEB7BA}"/>
              </a:ext>
            </a:extLst>
          </p:cNvPr>
          <p:cNvSpPr/>
          <p:nvPr/>
        </p:nvSpPr>
        <p:spPr>
          <a:xfrm>
            <a:off x="755650" y="4792031"/>
            <a:ext cx="3962400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take part in a race</a:t>
            </a:r>
          </a:p>
        </p:txBody>
      </p:sp>
      <p:sp>
        <p:nvSpPr>
          <p:cNvPr id="13" name="5">
            <a:extLst>
              <a:ext uri="{FF2B5EF4-FFF2-40B4-BE49-F238E27FC236}">
                <a16:creationId xmlns:a16="http://schemas.microsoft.com/office/drawing/2014/main" id="{802BEB02-3ECF-43CF-875F-BF242D37FC37}"/>
              </a:ext>
            </a:extLst>
          </p:cNvPr>
          <p:cNvSpPr/>
          <p:nvPr/>
        </p:nvSpPr>
        <p:spPr>
          <a:xfrm>
            <a:off x="755650" y="5263519"/>
            <a:ext cx="3962400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set themselves a really hard challenge</a:t>
            </a:r>
          </a:p>
        </p:txBody>
      </p:sp>
      <p:sp>
        <p:nvSpPr>
          <p:cNvPr id="14" name="6">
            <a:extLst>
              <a:ext uri="{FF2B5EF4-FFF2-40B4-BE49-F238E27FC236}">
                <a16:creationId xmlns:a16="http://schemas.microsoft.com/office/drawing/2014/main" id="{E40C3A02-BD07-498F-8775-10B9A4D873D5}"/>
              </a:ext>
            </a:extLst>
          </p:cNvPr>
          <p:cNvSpPr/>
          <p:nvPr/>
        </p:nvSpPr>
        <p:spPr>
          <a:xfrm>
            <a:off x="755650" y="5735006"/>
            <a:ext cx="3962400" cy="409575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have a dance-a-thon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EDF4E4F-ACB6-4AD9-B3E4-D7AA41466076}"/>
              </a:ext>
            </a:extLst>
          </p:cNvPr>
          <p:cNvSpPr/>
          <p:nvPr/>
        </p:nvSpPr>
        <p:spPr>
          <a:xfrm>
            <a:off x="5469627" y="4651622"/>
            <a:ext cx="960956" cy="960956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2CBD25ED-2E8F-4904-B1CB-37448291B1E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2814" y="3395031"/>
            <a:ext cx="948906" cy="11982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CDEEDA-F2D9-474D-9263-748957A9E3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791" y="3458533"/>
            <a:ext cx="1012687" cy="15795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62D670-06CE-4574-BBF0-0D9D17915D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9070" y="4687369"/>
            <a:ext cx="1042650" cy="147973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D0A29F7-5D6B-4B69-A280-E2DAA1A15E0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4253" y="5038057"/>
            <a:ext cx="853238" cy="1107824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0353850F-0089-4487-B07F-0BD3DE944927}"/>
              </a:ext>
            </a:extLst>
          </p:cNvPr>
          <p:cNvSpPr/>
          <p:nvPr/>
        </p:nvSpPr>
        <p:spPr>
          <a:xfrm>
            <a:off x="7295395" y="3579717"/>
            <a:ext cx="625477" cy="625477"/>
          </a:xfrm>
          <a:prstGeom prst="ellipse">
            <a:avLst/>
          </a:prstGeom>
          <a:solidFill>
            <a:srgbClr val="F4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31190C5A-B0CD-4235-85C4-683428A4138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721" y="5263518"/>
            <a:ext cx="960956" cy="90358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27EF993-1E0C-44AB-8B54-F418CC41AB7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112" y="3373335"/>
            <a:ext cx="853238" cy="137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61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Where Does the Money Go?</a:t>
            </a:r>
            <a:endParaRPr lang="en-GB" sz="3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29F2322-D56E-48EC-A460-42545BC94BE5}"/>
              </a:ext>
            </a:extLst>
          </p:cNvPr>
          <p:cNvSpPr/>
          <p:nvPr/>
        </p:nvSpPr>
        <p:spPr>
          <a:xfrm>
            <a:off x="755650" y="1473201"/>
            <a:ext cx="7632700" cy="817562"/>
          </a:xfrm>
          <a:prstGeom prst="roundRect">
            <a:avLst>
              <a:gd name="adj" fmla="val 12447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BBC Children in Need collect all of the money that everyone </a:t>
            </a:r>
            <a:r>
              <a:rPr lang="en-US" sz="24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has kindly </a:t>
            </a:r>
            <a:r>
              <a:rPr lang="en-US" sz="24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donated.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E043FA1-CFA6-4C1A-A22C-47BCE324C881}"/>
              </a:ext>
            </a:extLst>
          </p:cNvPr>
          <p:cNvSpPr/>
          <p:nvPr/>
        </p:nvSpPr>
        <p:spPr>
          <a:xfrm>
            <a:off x="755650" y="2390355"/>
            <a:ext cx="7632700" cy="1041400"/>
          </a:xfrm>
          <a:prstGeom prst="roundRect">
            <a:avLst>
              <a:gd name="adj" fmla="val 10868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They add the money up and let everyone know how much money they have raised. This money is all used to make children’s lives better and happier.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C01E9C-9E76-4212-9871-08388D8E373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8096" y="647826"/>
            <a:ext cx="944738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3DE5E3-64F7-4567-AF49-C399EDF3C70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809" y="3800930"/>
            <a:ext cx="2198044" cy="21936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7AE3532-2451-4D66-B8CA-7E9FAE4CAC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2776" y="3155414"/>
            <a:ext cx="1328918" cy="34847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5779357-9C8D-44A5-8B43-F0A03B750AB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7541" y="3155414"/>
            <a:ext cx="1761110" cy="29374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BBC9FE-16F8-430B-BEDB-DA6191CACAB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3291" y="3349223"/>
            <a:ext cx="1257072" cy="282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23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Happens to the Money Raised?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6146085" y="1440997"/>
            <a:ext cx="1935299" cy="2603726"/>
            <a:chOff x="5884752" y="1473201"/>
            <a:chExt cx="2503598" cy="4110116"/>
          </a:xfrm>
          <a:solidFill>
            <a:srgbClr val="99C55D"/>
          </a:solidFill>
        </p:grpSpPr>
        <p:sp>
          <p:nvSpPr>
            <p:cNvPr id="22" name="Rounded Rectangle 21"/>
            <p:cNvSpPr/>
            <p:nvPr/>
          </p:nvSpPr>
          <p:spPr>
            <a:xfrm>
              <a:off x="5884752" y="1473201"/>
              <a:ext cx="2503598" cy="4110116"/>
            </a:xfrm>
            <a:prstGeom prst="roundRect">
              <a:avLst>
                <a:gd name="adj" fmla="val 581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5371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913" y="1629624"/>
              <a:ext cx="1637808" cy="37792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/>
          <p:cNvGrpSpPr/>
          <p:nvPr/>
        </p:nvGrpSpPr>
        <p:grpSpPr>
          <a:xfrm>
            <a:off x="1106132" y="1513091"/>
            <a:ext cx="1853429" cy="2576149"/>
            <a:chOff x="3319463" y="1982788"/>
            <a:chExt cx="2505075" cy="4110037"/>
          </a:xfrm>
        </p:grpSpPr>
        <p:sp>
          <p:nvSpPr>
            <p:cNvPr id="20" name="Rounded Rectangle 19"/>
            <p:cNvSpPr/>
            <p:nvPr/>
          </p:nvSpPr>
          <p:spPr bwMode="auto">
            <a:xfrm>
              <a:off x="3319463" y="1982788"/>
              <a:ext cx="2505075" cy="4110037"/>
            </a:xfrm>
            <a:prstGeom prst="roundRect">
              <a:avLst>
                <a:gd name="adj" fmla="val 5819"/>
              </a:avLst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7508" y="2232768"/>
              <a:ext cx="1843495" cy="3610076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6313777" y="4166444"/>
            <a:ext cx="203412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GB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Arranging special events , such as magic shows , to let children laugh lots and make friends.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12955" y="4275318"/>
            <a:ext cx="18231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GB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Buying equipment for those who need it, such as wheelchairs.</a:t>
            </a:r>
          </a:p>
        </p:txBody>
      </p:sp>
      <p:sp>
        <p:nvSpPr>
          <p:cNvPr id="15" name="Oval 14"/>
          <p:cNvSpPr/>
          <p:nvPr/>
        </p:nvSpPr>
        <p:spPr>
          <a:xfrm>
            <a:off x="4608748" y="4042713"/>
            <a:ext cx="1645238" cy="1665540"/>
          </a:xfrm>
          <a:prstGeom prst="ellipse">
            <a:avLst/>
          </a:prstGeom>
          <a:solidFill>
            <a:srgbClr val="D223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600" b="1" dirty="0">
                <a:latin typeface="Calibri Light" panose="020F0302020204030204" pitchFamily="34" charset="0"/>
                <a:ea typeface="ＭＳ Ｐゴシック" panose="020B0600070205080204" pitchFamily="34" charset="-128"/>
                <a:cs typeface="Calibri Light" panose="020F0302020204030204" pitchFamily="34" charset="0"/>
              </a:rPr>
              <a:t>Enabling children to become involved in sports.</a:t>
            </a:r>
          </a:p>
        </p:txBody>
      </p:sp>
      <p:sp>
        <p:nvSpPr>
          <p:cNvPr id="16" name="Oval 15"/>
          <p:cNvSpPr/>
          <p:nvPr/>
        </p:nvSpPr>
        <p:spPr>
          <a:xfrm>
            <a:off x="3481220" y="1575370"/>
            <a:ext cx="2172034" cy="2172034"/>
          </a:xfrm>
          <a:prstGeom prst="ellipse">
            <a:avLst/>
          </a:prstGeom>
          <a:solidFill>
            <a:srgbClr val="2FB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latin typeface="Calibri Light" panose="020F0302020204030204" pitchFamily="34" charset="0"/>
                <a:ea typeface="ＭＳ Ｐゴシック" panose="020B0600070205080204" pitchFamily="34" charset="-128"/>
                <a:cs typeface="Calibri Light" panose="020F0302020204030204" pitchFamily="34" charset="0"/>
              </a:rPr>
              <a:t>Giving families support so that they can spend time together.</a:t>
            </a:r>
          </a:p>
        </p:txBody>
      </p:sp>
      <p:sp>
        <p:nvSpPr>
          <p:cNvPr id="17" name="Oval 16"/>
          <p:cNvSpPr/>
          <p:nvPr/>
        </p:nvSpPr>
        <p:spPr>
          <a:xfrm>
            <a:off x="2699469" y="4048749"/>
            <a:ext cx="1665540" cy="1665540"/>
          </a:xfrm>
          <a:prstGeom prst="ellipse">
            <a:avLst/>
          </a:prstGeom>
          <a:solidFill>
            <a:srgbClr val="00A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latin typeface="Calibri Light" panose="020F0302020204030204" pitchFamily="34" charset="0"/>
                <a:ea typeface="ＭＳ Ｐゴシック" panose="020B0600070205080204" pitchFamily="34" charset="-128"/>
                <a:cs typeface="Calibri Light" panose="020F0302020204030204" pitchFamily="34" charset="0"/>
              </a:rPr>
              <a:t>Giving children a safe place to play.</a:t>
            </a:r>
          </a:p>
        </p:txBody>
      </p:sp>
    </p:spTree>
    <p:extLst>
      <p:ext uri="{BB962C8B-B14F-4D97-AF65-F5344CB8AC3E}">
        <p14:creationId xmlns:p14="http://schemas.microsoft.com/office/powerpoint/2010/main" val="344617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66829" y="4764882"/>
            <a:ext cx="5537200" cy="1325562"/>
          </a:xfrm>
          <a:prstGeom prst="ellipse">
            <a:avLst/>
          </a:prstGeom>
          <a:solidFill>
            <a:srgbClr val="2B9C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741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505" y="838629"/>
            <a:ext cx="3393848" cy="469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271521" y="1300494"/>
            <a:ext cx="32062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GB" sz="28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Now… let’s find out how much we’ve raised!</a:t>
            </a:r>
          </a:p>
        </p:txBody>
      </p:sp>
      <p:sp>
        <p:nvSpPr>
          <p:cNvPr id="8" name="Rectangle 7"/>
          <p:cNvSpPr/>
          <p:nvPr/>
        </p:nvSpPr>
        <p:spPr>
          <a:xfrm>
            <a:off x="5909843" y="2998191"/>
            <a:ext cx="21815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GB" sz="32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Amazing! Thank you for your support!</a:t>
            </a:r>
          </a:p>
        </p:txBody>
      </p:sp>
    </p:spTree>
    <p:extLst>
      <p:ext uri="{BB962C8B-B14F-4D97-AF65-F5344CB8AC3E}">
        <p14:creationId xmlns:p14="http://schemas.microsoft.com/office/powerpoint/2010/main" val="221361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820863" y="4538663"/>
            <a:ext cx="5537200" cy="1325562"/>
          </a:xfrm>
          <a:prstGeom prst="ellipse">
            <a:avLst/>
          </a:prstGeom>
          <a:solidFill>
            <a:srgbClr val="2B9C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741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020" y="734126"/>
            <a:ext cx="3393848" cy="469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886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343</TotalTime>
  <Words>275</Words>
  <Application>Microsoft Office PowerPoint</Application>
  <PresentationFormat>On-screen Show (4:3)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Twinkl ExtraBold</vt:lpstr>
      <vt:lpstr>ＭＳ Ｐゴシック</vt:lpstr>
      <vt:lpstr>Calibri</vt:lpstr>
      <vt:lpstr>Calibri Light</vt:lpstr>
      <vt:lpstr>Twinkl SemiBold</vt:lpstr>
      <vt:lpstr>Twinkl</vt:lpstr>
      <vt:lpstr>Arial</vt:lpstr>
      <vt:lpstr>Sassoon Infant Rg</vt:lpstr>
      <vt:lpstr>Office Theme</vt:lpstr>
      <vt:lpstr>PowerPoint Presentation</vt:lpstr>
      <vt:lpstr>Hello Pudsey Bear!</vt:lpstr>
      <vt:lpstr>Pudsey Bear</vt:lpstr>
      <vt:lpstr>What Does Being in Need Mean?</vt:lpstr>
      <vt:lpstr>What Is BBC Children in Need?</vt:lpstr>
      <vt:lpstr>Raising Money for BBC Children in Need</vt:lpstr>
      <vt:lpstr>Where Does the Money Go?</vt:lpstr>
      <vt:lpstr>What Happens to the Money Raised?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Teacher01</cp:lastModifiedBy>
  <cp:revision>22</cp:revision>
  <dcterms:created xsi:type="dcterms:W3CDTF">2018-08-30T13:27:35Z</dcterms:created>
  <dcterms:modified xsi:type="dcterms:W3CDTF">2024-11-12T12:18:12Z</dcterms:modified>
</cp:coreProperties>
</file>