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6C57891-6AD4-4306-B1CE-0BF314F666C9}" type="datetimeFigureOut">
              <a:rPr lang="en-GB" smtClean="0"/>
              <a:t>21/04/2021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4218208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C57891-6AD4-4306-B1CE-0BF314F666C9}" type="datetimeFigureOut">
              <a:rPr lang="en-GB" smtClean="0"/>
              <a:t>21/04/2021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4278522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6C57891-6AD4-4306-B1CE-0BF314F666C9}" type="datetimeFigureOut">
              <a:rPr lang="en-GB" smtClean="0"/>
              <a:t>21/04/2021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420792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6C57891-6AD4-4306-B1CE-0BF314F666C9}" type="datetimeFigureOut">
              <a:rPr lang="en-GB" smtClean="0"/>
              <a:t>21/04/2021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4286936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6C57891-6AD4-4306-B1CE-0BF314F666C9}" type="datetimeFigureOut">
              <a:rPr lang="en-GB" smtClean="0"/>
              <a:t>21/04/2021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1255596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6C57891-6AD4-4306-B1CE-0BF314F666C9}" type="datetimeFigureOut">
              <a:rPr lang="en-GB" smtClean="0"/>
              <a:t>21/04/2021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1406648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C57891-6AD4-4306-B1CE-0BF314F666C9}" type="datetimeFigureOut">
              <a:rPr lang="en-GB" smtClean="0"/>
              <a:t>21/04/2021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366287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6C57891-6AD4-4306-B1CE-0BF314F666C9}" type="datetimeFigureOut">
              <a:rPr lang="en-GB" smtClean="0"/>
              <a:t>21/04/2021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967500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6C57891-6AD4-4306-B1CE-0BF314F666C9}" type="datetimeFigureOut">
              <a:rPr lang="en-GB" smtClean="0"/>
              <a:t>21/04/2021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1224744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C57891-6AD4-4306-B1CE-0BF314F666C9}" type="datetimeFigureOut">
              <a:rPr lang="en-GB" smtClean="0"/>
              <a:t>21/04/2021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1717035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C57891-6AD4-4306-B1CE-0BF314F666C9}" type="datetimeFigureOut">
              <a:rPr lang="en-GB" smtClean="0"/>
              <a:t>21/04/2021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1B74-9C94-4E8D-8A40-6A6F26F74B9C}" type="slidenum">
              <a:rPr lang="en-GB" smtClean="0"/>
              <a:t>‹#›</a:t>
            </a:fld>
            <a:endParaRPr lang="en-GB"/>
          </a:p>
        </p:txBody>
      </p:sp>
    </p:spTree>
    <p:extLst>
      <p:ext uri="{BB962C8B-B14F-4D97-AF65-F5344CB8AC3E}">
        <p14:creationId xmlns:p14="http://schemas.microsoft.com/office/powerpoint/2010/main" val="2902210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C57891-6AD4-4306-B1CE-0BF314F666C9}" type="datetimeFigureOut">
              <a:rPr lang="en-GB" smtClean="0"/>
              <a:t>21/04/2021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261B74-9C94-4E8D-8A40-6A6F26F74B9C}" type="slidenum">
              <a:rPr lang="en-GB" smtClean="0"/>
              <a:t>‹#›</a:t>
            </a:fld>
            <a:endParaRPr lang="en-GB"/>
          </a:p>
        </p:txBody>
      </p:sp>
    </p:spTree>
    <p:extLst>
      <p:ext uri="{BB962C8B-B14F-4D97-AF65-F5344CB8AC3E}">
        <p14:creationId xmlns:p14="http://schemas.microsoft.com/office/powerpoint/2010/main" val="9069356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vimeo.com/channels/1017290/215050881" TargetMode="External"/><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g"/><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43.jpg"/></Relationships>
</file>

<file path=ppt/slides/_rels/slide20.xml.rels><?xml version="1.0" encoding="UTF-8" standalone="yes"?>
<Relationships xmlns="http://schemas.openxmlformats.org/package/2006/relationships"><Relationship Id="rId8" Type="http://schemas.openxmlformats.org/officeDocument/2006/relationships/image" Target="../media/image47.jpg"/><Relationship Id="rId3" Type="http://schemas.openxmlformats.org/officeDocument/2006/relationships/image" Target="../media/image1.jpg"/><Relationship Id="rId7" Type="http://schemas.openxmlformats.org/officeDocument/2006/relationships/hyperlink" Target="https://www.purplemash.com/login/" TargetMode="External"/><Relationship Id="rId2" Type="http://schemas.openxmlformats.org/officeDocument/2006/relationships/image" Target="../media/image44.jp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hyperlink" Target="https://go.educationcity.com/?_ga=2.120217672.1121484231.1594383786-2019331934.1580229662" TargetMode="External"/><Relationship Id="rId4"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0" y="3602038"/>
            <a:ext cx="9144000" cy="1655762"/>
          </a:xfrm>
        </p:spPr>
        <p:txBody>
          <a:bodyPr>
            <a:normAutofit fontScale="25000" lnSpcReduction="20000"/>
          </a:bodyPr>
          <a:lstStyle/>
          <a:p>
            <a:endParaRPr lang="en-GB" dirty="0" smtClean="0"/>
          </a:p>
          <a:p>
            <a:endParaRPr lang="en-GB" dirty="0"/>
          </a:p>
          <a:p>
            <a:endParaRPr lang="en-GB" dirty="0" smtClean="0"/>
          </a:p>
          <a:p>
            <a:endParaRPr lang="en-GB" dirty="0"/>
          </a:p>
          <a:p>
            <a:endParaRPr lang="en-GB" dirty="0" smtClean="0"/>
          </a:p>
          <a:p>
            <a:endParaRPr lang="en-GB" dirty="0" smtClean="0"/>
          </a:p>
          <a:p>
            <a:endParaRPr lang="en-GB" dirty="0"/>
          </a:p>
          <a:p>
            <a:endParaRPr lang="en-GB" dirty="0" smtClean="0"/>
          </a:p>
          <a:p>
            <a:endParaRPr lang="en-GB" dirty="0"/>
          </a:p>
          <a:p>
            <a:endParaRPr lang="en-GB" dirty="0" smtClean="0"/>
          </a:p>
          <a:p>
            <a:endParaRPr lang="en-GB" dirty="0"/>
          </a:p>
          <a:p>
            <a:r>
              <a:rPr lang="en-GB" dirty="0" smtClean="0"/>
              <a:t> </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1668" y="1122363"/>
            <a:ext cx="4426047" cy="4426047"/>
          </a:xfrm>
          <a:prstGeom prst="rect">
            <a:avLst/>
          </a:prstGeom>
        </p:spPr>
      </p:pic>
      <p:sp>
        <p:nvSpPr>
          <p:cNvPr id="7" name="TextBox 6"/>
          <p:cNvSpPr txBox="1"/>
          <p:nvPr/>
        </p:nvSpPr>
        <p:spPr>
          <a:xfrm>
            <a:off x="0" y="5548410"/>
            <a:ext cx="12192000" cy="1200329"/>
          </a:xfrm>
          <a:prstGeom prst="rect">
            <a:avLst/>
          </a:prstGeom>
          <a:noFill/>
        </p:spPr>
        <p:txBody>
          <a:bodyPr wrap="square" rtlCol="0">
            <a:spAutoFit/>
          </a:bodyPr>
          <a:lstStyle/>
          <a:p>
            <a:pPr algn="ctr"/>
            <a:r>
              <a:rPr lang="en-GB" sz="3600" b="1" dirty="0" smtClean="0">
                <a:solidFill>
                  <a:schemeClr val="accent5"/>
                </a:solidFill>
                <a:latin typeface="Century Gothic" panose="020B0502020202020204" pitchFamily="34" charset="0"/>
              </a:rPr>
              <a:t>Year 1 Parent Workshop – Foundation Curriculum</a:t>
            </a:r>
          </a:p>
          <a:p>
            <a:pPr algn="ctr"/>
            <a:endParaRPr lang="en-GB" sz="3600" b="1" dirty="0">
              <a:solidFill>
                <a:schemeClr val="accent5"/>
              </a:solidFill>
              <a:latin typeface="Century Gothic" panose="020B0502020202020204" pitchFamily="34" charset="0"/>
            </a:endParaRPr>
          </a:p>
        </p:txBody>
      </p:sp>
    </p:spTree>
    <p:extLst>
      <p:ext uri="{BB962C8B-B14F-4D97-AF65-F5344CB8AC3E}">
        <p14:creationId xmlns:p14="http://schemas.microsoft.com/office/powerpoint/2010/main" val="1042417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05575" y="253218"/>
            <a:ext cx="9537896" cy="1384995"/>
          </a:xfrm>
          <a:prstGeom prst="rect">
            <a:avLst/>
          </a:prstGeom>
          <a:noFill/>
        </p:spPr>
        <p:txBody>
          <a:bodyPr wrap="square" rtlCol="0">
            <a:spAutoFit/>
          </a:bodyPr>
          <a:lstStyle/>
          <a:p>
            <a:pPr algn="ctr"/>
            <a:endParaRPr lang="en-GB" sz="2800" dirty="0" smtClean="0">
              <a:solidFill>
                <a:schemeClr val="accent5"/>
              </a:solidFill>
              <a:latin typeface="Century Gothic" panose="020B0502020202020204" pitchFamily="34" charset="0"/>
            </a:endParaRPr>
          </a:p>
          <a:p>
            <a:pPr algn="ctr"/>
            <a:r>
              <a:rPr lang="en-GB" sz="2800" dirty="0" smtClean="0">
                <a:solidFill>
                  <a:schemeClr val="accent5"/>
                </a:solidFill>
                <a:latin typeface="Century Gothic" panose="020B0502020202020204" pitchFamily="34" charset="0"/>
              </a:rPr>
              <a:t>Welcome to our parent workshop all about the foundation curriculum in Year 1. </a:t>
            </a:r>
            <a:endParaRPr lang="en-GB" sz="2800" dirty="0">
              <a:solidFill>
                <a:schemeClr val="accent5"/>
              </a:solidFill>
              <a:latin typeface="Century Gothic" panose="020B0502020202020204" pitchFamily="34" charset="0"/>
            </a:endParaRPr>
          </a:p>
        </p:txBody>
      </p:sp>
      <p:sp>
        <p:nvSpPr>
          <p:cNvPr id="6" name="TextBox 5"/>
          <p:cNvSpPr txBox="1"/>
          <p:nvPr/>
        </p:nvSpPr>
        <p:spPr>
          <a:xfrm>
            <a:off x="365762" y="2024713"/>
            <a:ext cx="11577709" cy="2585323"/>
          </a:xfrm>
          <a:prstGeom prst="rect">
            <a:avLst/>
          </a:prstGeom>
          <a:noFill/>
        </p:spPr>
        <p:txBody>
          <a:bodyPr wrap="square" rtlCol="0">
            <a:spAutoFit/>
          </a:bodyPr>
          <a:lstStyle/>
          <a:p>
            <a:r>
              <a:rPr lang="en-GB" sz="2400" dirty="0" smtClean="0">
                <a:solidFill>
                  <a:schemeClr val="accent5"/>
                </a:solidFill>
                <a:latin typeface="Century Gothic" panose="020B0502020202020204" pitchFamily="34" charset="0"/>
              </a:rPr>
              <a:t>The workshop today guides you through the curriculum year 1 children at Audley Infants will follow this academic year. </a:t>
            </a:r>
          </a:p>
          <a:p>
            <a:endParaRPr lang="en-GB" sz="2400" dirty="0">
              <a:solidFill>
                <a:schemeClr val="accent5"/>
              </a:solidFill>
              <a:latin typeface="Century Gothic" panose="020B0502020202020204" pitchFamily="34" charset="0"/>
            </a:endParaRPr>
          </a:p>
          <a:p>
            <a:r>
              <a:rPr lang="en-GB" sz="2400" dirty="0" smtClean="0">
                <a:solidFill>
                  <a:schemeClr val="accent5"/>
                </a:solidFill>
                <a:latin typeface="Century Gothic" panose="020B0502020202020204" pitchFamily="34" charset="0"/>
              </a:rPr>
              <a:t>We will share teaching methods used, activities the children will complete, exciting trips they have the opportunity to go on to enhance their learning and online learning that can take place at home.</a:t>
            </a:r>
            <a:endParaRPr lang="en-GB" sz="2400" dirty="0">
              <a:solidFill>
                <a:schemeClr val="accent5"/>
              </a:solidFill>
              <a:latin typeface="Century Gothic" panose="020B0502020202020204" pitchFamily="34" charset="0"/>
            </a:endParaRPr>
          </a:p>
          <a:p>
            <a:pPr marL="285750" indent="-285750">
              <a:buFont typeface="Arial" panose="020B0604020202020204" pitchFamily="34" charset="0"/>
              <a:buChar char="•"/>
            </a:pPr>
            <a:endParaRPr lang="en-GB"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4201" y="4402182"/>
            <a:ext cx="5366950" cy="232707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Tree>
    <p:extLst>
      <p:ext uri="{BB962C8B-B14F-4D97-AF65-F5344CB8AC3E}">
        <p14:creationId xmlns:p14="http://schemas.microsoft.com/office/powerpoint/2010/main" val="4106797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45" y="133643"/>
            <a:ext cx="1688122" cy="1688122"/>
          </a:xfrm>
          <a:prstGeom prst="rect">
            <a:avLst/>
          </a:prstGeom>
          <a:solidFill>
            <a:srgbClr val="92D050"/>
          </a:solidFill>
        </p:spPr>
      </p:pic>
      <p:sp>
        <p:nvSpPr>
          <p:cNvPr id="5" name="TextBox 4"/>
          <p:cNvSpPr txBox="1"/>
          <p:nvPr/>
        </p:nvSpPr>
        <p:spPr>
          <a:xfrm>
            <a:off x="1927274" y="0"/>
            <a:ext cx="10072468" cy="1955409"/>
          </a:xfrm>
          <a:prstGeom prst="rect">
            <a:avLst/>
          </a:prstGeom>
          <a:noFill/>
        </p:spPr>
        <p:txBody>
          <a:bodyPr wrap="square" rtlCol="0">
            <a:spAutoFit/>
          </a:bodyPr>
          <a:lstStyle/>
          <a:p>
            <a:endParaRPr lang="en-GB" dirty="0"/>
          </a:p>
        </p:txBody>
      </p:sp>
      <p:sp>
        <p:nvSpPr>
          <p:cNvPr id="6" name="TextBox 5"/>
          <p:cNvSpPr txBox="1"/>
          <p:nvPr/>
        </p:nvSpPr>
        <p:spPr>
          <a:xfrm>
            <a:off x="154745" y="0"/>
            <a:ext cx="11704320" cy="6709529"/>
          </a:xfrm>
          <a:prstGeom prst="rect">
            <a:avLst/>
          </a:prstGeom>
          <a:noFill/>
        </p:spPr>
        <p:txBody>
          <a:bodyPr wrap="square" rtlCol="0">
            <a:spAutoFit/>
          </a:bodyPr>
          <a:lstStyle/>
          <a:p>
            <a:r>
              <a:rPr lang="en-GB" sz="2600" b="1" dirty="0" smtClean="0">
                <a:solidFill>
                  <a:schemeClr val="accent5"/>
                </a:solidFill>
                <a:latin typeface="Century Gothic" panose="020B0502020202020204" pitchFamily="34" charset="0"/>
              </a:rPr>
              <a:t>		</a:t>
            </a:r>
          </a:p>
          <a:p>
            <a:r>
              <a:rPr lang="en-GB" sz="2600" b="1" dirty="0">
                <a:solidFill>
                  <a:schemeClr val="accent5"/>
                </a:solidFill>
                <a:latin typeface="Century Gothic" panose="020B0502020202020204" pitchFamily="34" charset="0"/>
              </a:rPr>
              <a:t>	</a:t>
            </a:r>
            <a:r>
              <a:rPr lang="en-GB" sz="2600" b="1" dirty="0" smtClean="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Foundation </a:t>
            </a:r>
            <a:r>
              <a:rPr lang="en-GB" sz="2000" dirty="0">
                <a:solidFill>
                  <a:schemeClr val="accent5"/>
                </a:solidFill>
                <a:latin typeface="Century Gothic" panose="020B0502020202020204" pitchFamily="34" charset="0"/>
              </a:rPr>
              <a:t>curriculum is taught every afternoon, subjects </a:t>
            </a:r>
            <a:r>
              <a:rPr lang="en-GB" sz="2000" dirty="0" smtClean="0">
                <a:solidFill>
                  <a:schemeClr val="accent5"/>
                </a:solidFill>
                <a:latin typeface="Century Gothic" panose="020B0502020202020204" pitchFamily="34" charset="0"/>
              </a:rPr>
              <a:t>are </a:t>
            </a:r>
            <a:r>
              <a:rPr lang="en-GB" sz="2000" dirty="0">
                <a:solidFill>
                  <a:schemeClr val="accent5"/>
                </a:solidFill>
                <a:latin typeface="Century Gothic" panose="020B0502020202020204" pitchFamily="34" charset="0"/>
              </a:rPr>
              <a:t>taught </a:t>
            </a:r>
            <a:r>
              <a:rPr lang="en-GB" sz="2000" dirty="0" smtClean="0">
                <a:solidFill>
                  <a:schemeClr val="accent5"/>
                </a:solidFill>
                <a:latin typeface="Century Gothic" panose="020B0502020202020204" pitchFamily="34" charset="0"/>
              </a:rPr>
              <a:t>			through </a:t>
            </a:r>
            <a:r>
              <a:rPr lang="en-GB" sz="2000" dirty="0">
                <a:solidFill>
                  <a:schemeClr val="accent5"/>
                </a:solidFill>
                <a:latin typeface="Century Gothic" panose="020B0502020202020204" pitchFamily="34" charset="0"/>
              </a:rPr>
              <a:t>a topic and a different topic </a:t>
            </a:r>
            <a:r>
              <a:rPr lang="en-GB" sz="2000" dirty="0" smtClean="0">
                <a:solidFill>
                  <a:schemeClr val="accent5"/>
                </a:solidFill>
                <a:latin typeface="Century Gothic" panose="020B0502020202020204" pitchFamily="34" charset="0"/>
              </a:rPr>
              <a:t>is the </a:t>
            </a:r>
            <a:r>
              <a:rPr lang="en-GB" sz="2000" dirty="0">
                <a:solidFill>
                  <a:schemeClr val="accent5"/>
                </a:solidFill>
                <a:latin typeface="Century Gothic" panose="020B0502020202020204" pitchFamily="34" charset="0"/>
              </a:rPr>
              <a:t>focus </a:t>
            </a:r>
            <a:r>
              <a:rPr lang="en-GB" sz="2000" dirty="0" smtClean="0">
                <a:solidFill>
                  <a:schemeClr val="accent5"/>
                </a:solidFill>
                <a:latin typeface="Century Gothic" panose="020B0502020202020204" pitchFamily="34" charset="0"/>
              </a:rPr>
              <a:t>each </a:t>
            </a:r>
            <a:r>
              <a:rPr lang="en-GB" sz="2000" dirty="0">
                <a:solidFill>
                  <a:schemeClr val="accent5"/>
                </a:solidFill>
                <a:latin typeface="Century Gothic" panose="020B0502020202020204" pitchFamily="34" charset="0"/>
              </a:rPr>
              <a:t>half term, these </a:t>
            </a:r>
            <a:r>
              <a:rPr lang="en-GB" sz="2000" dirty="0" smtClean="0">
                <a:solidFill>
                  <a:schemeClr val="accent5"/>
                </a:solidFill>
                <a:latin typeface="Century Gothic" panose="020B0502020202020204" pitchFamily="34" charset="0"/>
              </a:rPr>
              <a:t>			include:</a:t>
            </a:r>
          </a:p>
          <a:p>
            <a:endParaRPr lang="en-GB" sz="2000" dirty="0" smtClean="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pPr marL="457200" indent="-457200">
              <a:buFont typeface="Arial" panose="020B0604020202020204" pitchFamily="34" charset="0"/>
              <a:buChar char="•"/>
            </a:pPr>
            <a:r>
              <a:rPr lang="en-GB" sz="2000" dirty="0" smtClean="0">
                <a:solidFill>
                  <a:schemeClr val="accent5"/>
                </a:solidFill>
                <a:latin typeface="Century Gothic" panose="020B0502020202020204" pitchFamily="34" charset="0"/>
              </a:rPr>
              <a:t>Autumn 1 Marvellous Me!</a:t>
            </a:r>
            <a:endParaRPr lang="en-GB" sz="2000" dirty="0">
              <a:solidFill>
                <a:schemeClr val="accent5"/>
              </a:solidFill>
              <a:latin typeface="Century Gothic" panose="020B0502020202020204" pitchFamily="34" charset="0"/>
            </a:endParaRPr>
          </a:p>
          <a:p>
            <a:pPr marL="457200" indent="-457200">
              <a:buFont typeface="Arial" panose="020B0604020202020204" pitchFamily="34" charset="0"/>
              <a:buChar char="•"/>
            </a:pPr>
            <a:r>
              <a:rPr lang="en-GB" sz="2000" dirty="0">
                <a:solidFill>
                  <a:schemeClr val="accent5"/>
                </a:solidFill>
                <a:latin typeface="Century Gothic" panose="020B0502020202020204" pitchFamily="34" charset="0"/>
              </a:rPr>
              <a:t>Autumn </a:t>
            </a:r>
            <a:r>
              <a:rPr lang="en-GB" sz="2000" dirty="0" smtClean="0">
                <a:solidFill>
                  <a:schemeClr val="accent5"/>
                </a:solidFill>
                <a:latin typeface="Century Gothic" panose="020B0502020202020204" pitchFamily="34" charset="0"/>
              </a:rPr>
              <a:t>2 Amazing Animals</a:t>
            </a:r>
            <a:endParaRPr lang="en-GB" sz="2000" dirty="0">
              <a:solidFill>
                <a:schemeClr val="accent5"/>
              </a:solidFill>
              <a:latin typeface="Century Gothic" panose="020B0502020202020204" pitchFamily="34" charset="0"/>
            </a:endParaRPr>
          </a:p>
          <a:p>
            <a:pPr marL="457200" indent="-457200">
              <a:buFont typeface="Arial" panose="020B0604020202020204" pitchFamily="34" charset="0"/>
              <a:buChar char="•"/>
            </a:pPr>
            <a:r>
              <a:rPr lang="en-GB" sz="2000" dirty="0">
                <a:solidFill>
                  <a:schemeClr val="accent5"/>
                </a:solidFill>
                <a:latin typeface="Century Gothic" panose="020B0502020202020204" pitchFamily="34" charset="0"/>
              </a:rPr>
              <a:t>Spring </a:t>
            </a:r>
            <a:r>
              <a:rPr lang="en-GB" sz="2000" dirty="0" smtClean="0">
                <a:solidFill>
                  <a:schemeClr val="accent5"/>
                </a:solidFill>
                <a:latin typeface="Century Gothic" panose="020B0502020202020204" pitchFamily="34" charset="0"/>
              </a:rPr>
              <a:t>1 Brilliant Blackburn</a:t>
            </a:r>
            <a:endParaRPr lang="en-GB" sz="2000" dirty="0">
              <a:solidFill>
                <a:schemeClr val="accent5"/>
              </a:solidFill>
              <a:latin typeface="Century Gothic" panose="020B0502020202020204" pitchFamily="34" charset="0"/>
            </a:endParaRPr>
          </a:p>
          <a:p>
            <a:pPr marL="457200" indent="-457200">
              <a:buFont typeface="Arial" panose="020B0604020202020204" pitchFamily="34" charset="0"/>
              <a:buChar char="•"/>
            </a:pPr>
            <a:r>
              <a:rPr lang="en-GB" sz="2000" dirty="0">
                <a:solidFill>
                  <a:schemeClr val="accent5"/>
                </a:solidFill>
                <a:latin typeface="Century Gothic" panose="020B0502020202020204" pitchFamily="34" charset="0"/>
              </a:rPr>
              <a:t>Spring </a:t>
            </a:r>
            <a:r>
              <a:rPr lang="en-GB" sz="2000" dirty="0" smtClean="0">
                <a:solidFill>
                  <a:schemeClr val="accent5"/>
                </a:solidFill>
                <a:latin typeface="Century Gothic" panose="020B0502020202020204" pitchFamily="34" charset="0"/>
              </a:rPr>
              <a:t>2 Mr Bloom</a:t>
            </a:r>
            <a:endParaRPr lang="en-GB" sz="2000" dirty="0">
              <a:solidFill>
                <a:schemeClr val="accent5"/>
              </a:solidFill>
              <a:latin typeface="Century Gothic" panose="020B0502020202020204" pitchFamily="34" charset="0"/>
            </a:endParaRPr>
          </a:p>
          <a:p>
            <a:pPr marL="457200" indent="-457200">
              <a:buFont typeface="Arial" panose="020B0604020202020204" pitchFamily="34" charset="0"/>
              <a:buChar char="•"/>
            </a:pPr>
            <a:r>
              <a:rPr lang="en-GB" sz="2000" dirty="0">
                <a:solidFill>
                  <a:schemeClr val="accent5"/>
                </a:solidFill>
                <a:latin typeface="Century Gothic" panose="020B0502020202020204" pitchFamily="34" charset="0"/>
              </a:rPr>
              <a:t>Summer </a:t>
            </a:r>
            <a:r>
              <a:rPr lang="en-GB" sz="2000" dirty="0" smtClean="0">
                <a:solidFill>
                  <a:schemeClr val="accent5"/>
                </a:solidFill>
                <a:latin typeface="Century Gothic" panose="020B0502020202020204" pitchFamily="34" charset="0"/>
              </a:rPr>
              <a:t>1 Transport</a:t>
            </a:r>
            <a:endParaRPr lang="en-GB" sz="2000" dirty="0">
              <a:solidFill>
                <a:schemeClr val="accent5"/>
              </a:solidFill>
              <a:latin typeface="Century Gothic" panose="020B0502020202020204" pitchFamily="34" charset="0"/>
            </a:endParaRPr>
          </a:p>
          <a:p>
            <a:pPr marL="457200" indent="-457200">
              <a:buFont typeface="Arial" panose="020B0604020202020204" pitchFamily="34" charset="0"/>
              <a:buChar char="•"/>
            </a:pPr>
            <a:r>
              <a:rPr lang="en-GB" sz="2000" dirty="0">
                <a:solidFill>
                  <a:schemeClr val="accent5"/>
                </a:solidFill>
                <a:latin typeface="Century Gothic" panose="020B0502020202020204" pitchFamily="34" charset="0"/>
              </a:rPr>
              <a:t>Summer </a:t>
            </a:r>
            <a:r>
              <a:rPr lang="en-GB" sz="2000" dirty="0" smtClean="0">
                <a:solidFill>
                  <a:schemeClr val="accent5"/>
                </a:solidFill>
                <a:latin typeface="Century Gothic" panose="020B0502020202020204" pitchFamily="34" charset="0"/>
              </a:rPr>
              <a:t>2 Wish you were here</a:t>
            </a:r>
          </a:p>
          <a:p>
            <a:pPr marL="457200" indent="-457200">
              <a:buFont typeface="Arial" panose="020B0604020202020204" pitchFamily="34" charset="0"/>
              <a:buChar char="•"/>
            </a:pPr>
            <a:endParaRPr lang="en-GB" sz="2000" dirty="0" smtClean="0">
              <a:solidFill>
                <a:schemeClr val="accent5"/>
              </a:solidFill>
              <a:latin typeface="Century Gothic" panose="020B0502020202020204" pitchFamily="34" charset="0"/>
            </a:endParaRPr>
          </a:p>
          <a:p>
            <a:pPr marL="457200" indent="-457200">
              <a:buFont typeface="Arial" panose="020B0604020202020204" pitchFamily="34" charset="0"/>
              <a:buChar char="•"/>
            </a:pPr>
            <a:endParaRPr lang="en-GB" sz="2000" dirty="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We try to link visits, visitors and other wow experiences with each topic to make it memorable and to capture the children’s interest and develop their understanding. </a:t>
            </a:r>
            <a:r>
              <a:rPr lang="en-GB" sz="2000" dirty="0" smtClean="0">
                <a:solidFill>
                  <a:schemeClr val="accent5"/>
                </a:solidFill>
                <a:latin typeface="Century Gothic" panose="020B0502020202020204" pitchFamily="34" charset="0"/>
              </a:rPr>
              <a:t>Due to current circumstances these wow events are postponed.</a:t>
            </a:r>
            <a:endParaRPr lang="en-GB" sz="2000" dirty="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Each </a:t>
            </a:r>
            <a:r>
              <a:rPr lang="en-GB" sz="2000" dirty="0">
                <a:solidFill>
                  <a:schemeClr val="accent5"/>
                </a:solidFill>
                <a:latin typeface="Century Gothic" panose="020B0502020202020204" pitchFamily="34" charset="0"/>
              </a:rPr>
              <a:t>foundation subject is assessed by the class teacher and the children’s stage of development is </a:t>
            </a:r>
            <a:r>
              <a:rPr lang="en-GB" sz="2000" dirty="0" smtClean="0">
                <a:solidFill>
                  <a:schemeClr val="accent5"/>
                </a:solidFill>
                <a:latin typeface="Century Gothic" panose="020B0502020202020204" pitchFamily="34" charset="0"/>
              </a:rPr>
              <a:t>included </a:t>
            </a:r>
            <a:r>
              <a:rPr lang="en-GB" sz="2000" dirty="0">
                <a:solidFill>
                  <a:schemeClr val="accent5"/>
                </a:solidFill>
                <a:latin typeface="Century Gothic" panose="020B0502020202020204" pitchFamily="34" charset="0"/>
              </a:rPr>
              <a:t>in </a:t>
            </a:r>
            <a:r>
              <a:rPr lang="en-GB" sz="2000" dirty="0" smtClean="0">
                <a:solidFill>
                  <a:schemeClr val="accent5"/>
                </a:solidFill>
                <a:latin typeface="Century Gothic" panose="020B0502020202020204" pitchFamily="34" charset="0"/>
              </a:rPr>
              <a:t>their end </a:t>
            </a:r>
            <a:r>
              <a:rPr lang="en-GB" sz="2000" dirty="0">
                <a:solidFill>
                  <a:schemeClr val="accent5"/>
                </a:solidFill>
                <a:latin typeface="Century Gothic" panose="020B0502020202020204" pitchFamily="34" charset="0"/>
              </a:rPr>
              <a:t>of term report.</a:t>
            </a:r>
          </a:p>
          <a:p>
            <a:endParaRPr lang="en-GB" dirty="0"/>
          </a:p>
        </p:txBody>
      </p:sp>
    </p:spTree>
    <p:extLst>
      <p:ext uri="{BB962C8B-B14F-4D97-AF65-F5344CB8AC3E}">
        <p14:creationId xmlns:p14="http://schemas.microsoft.com/office/powerpoint/2010/main" val="1123188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4" name="TextBox 3"/>
          <p:cNvSpPr txBox="1"/>
          <p:nvPr/>
        </p:nvSpPr>
        <p:spPr>
          <a:xfrm>
            <a:off x="365762" y="140677"/>
            <a:ext cx="11481097" cy="6249092"/>
          </a:xfrm>
          <a:prstGeom prst="rect">
            <a:avLst/>
          </a:prstGeom>
          <a:noFill/>
        </p:spPr>
        <p:txBody>
          <a:bodyPr wrap="square" rtlCol="0">
            <a:spAutoFit/>
          </a:bodyPr>
          <a:lstStyle/>
          <a:p>
            <a:pPr algn="ctr"/>
            <a:endParaRPr lang="en-GB" sz="2000" b="1" u="sng" dirty="0" smtClean="0">
              <a:solidFill>
                <a:schemeClr val="accent5"/>
              </a:solidFill>
              <a:latin typeface="Century Gothic" panose="020B0502020202020204" pitchFamily="34" charset="0"/>
            </a:endParaRPr>
          </a:p>
          <a:p>
            <a:pPr algn="ctr"/>
            <a:r>
              <a:rPr lang="en-GB" sz="2000" b="1" u="sng" dirty="0" smtClean="0">
                <a:solidFill>
                  <a:schemeClr val="accent5"/>
                </a:solidFill>
                <a:latin typeface="Century Gothic" panose="020B0502020202020204" pitchFamily="34" charset="0"/>
              </a:rPr>
              <a:t>Science</a:t>
            </a:r>
          </a:p>
          <a:p>
            <a:pPr algn="ctr"/>
            <a:endParaRPr lang="en-GB" sz="2800" b="1" u="sng"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At </a:t>
            </a:r>
            <a:r>
              <a:rPr lang="en-GB" sz="2000" dirty="0">
                <a:solidFill>
                  <a:schemeClr val="accent5"/>
                </a:solidFill>
                <a:latin typeface="Century Gothic" panose="020B0502020202020204" pitchFamily="34" charset="0"/>
              </a:rPr>
              <a:t>Audley Infants we want to provide our children with </a:t>
            </a:r>
            <a:r>
              <a:rPr lang="en-GB" sz="2000" dirty="0" smtClean="0">
                <a:solidFill>
                  <a:schemeClr val="accent5"/>
                </a:solidFill>
                <a:latin typeface="Century Gothic" panose="020B0502020202020204" pitchFamily="34" charset="0"/>
              </a:rPr>
              <a:t>					opportunities </a:t>
            </a:r>
            <a:r>
              <a:rPr lang="en-GB" sz="2000" dirty="0">
                <a:solidFill>
                  <a:schemeClr val="accent5"/>
                </a:solidFill>
                <a:latin typeface="Century Gothic" panose="020B0502020202020204" pitchFamily="34" charset="0"/>
              </a:rPr>
              <a:t>to </a:t>
            </a:r>
            <a:r>
              <a:rPr lang="en-GB" sz="2000" dirty="0" smtClean="0">
                <a:solidFill>
                  <a:schemeClr val="accent5"/>
                </a:solidFill>
                <a:latin typeface="Century Gothic" panose="020B0502020202020204" pitchFamily="34" charset="0"/>
              </a:rPr>
              <a:t>investigate </a:t>
            </a:r>
            <a:r>
              <a:rPr lang="en-GB" sz="2000" dirty="0">
                <a:solidFill>
                  <a:schemeClr val="accent5"/>
                </a:solidFill>
                <a:latin typeface="Century Gothic" panose="020B0502020202020204" pitchFamily="34" charset="0"/>
              </a:rPr>
              <a:t>and enquire in order to </a:t>
            </a:r>
          </a:p>
          <a:p>
            <a:r>
              <a:rPr lang="en-GB" sz="2000" dirty="0" smtClean="0">
                <a:solidFill>
                  <a:schemeClr val="accent5"/>
                </a:solidFill>
                <a:latin typeface="Century Gothic" panose="020B0502020202020204" pitchFamily="34" charset="0"/>
              </a:rPr>
              <a:t>develop </a:t>
            </a:r>
            <a:r>
              <a:rPr lang="en-GB" sz="2000" dirty="0">
                <a:solidFill>
                  <a:schemeClr val="accent5"/>
                </a:solidFill>
                <a:latin typeface="Century Gothic" panose="020B0502020202020204" pitchFamily="34" charset="0"/>
              </a:rPr>
              <a:t>a greater curiosity and intrigue in the world in which they live. </a:t>
            </a:r>
            <a:endParaRPr lang="en-GB" sz="2000" dirty="0" smtClean="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Science </a:t>
            </a:r>
            <a:r>
              <a:rPr lang="en-GB" sz="2000" dirty="0">
                <a:solidFill>
                  <a:schemeClr val="accent5"/>
                </a:solidFill>
                <a:latin typeface="Century Gothic" panose="020B0502020202020204" pitchFamily="34" charset="0"/>
              </a:rPr>
              <a:t>teaching provides children with first-hand experiences and opportunities to work scientifically </a:t>
            </a:r>
            <a:r>
              <a:rPr lang="en-GB" sz="2000" dirty="0" smtClean="0">
                <a:solidFill>
                  <a:schemeClr val="accent5"/>
                </a:solidFill>
                <a:latin typeface="Century Gothic" panose="020B0502020202020204" pitchFamily="34" charset="0"/>
              </a:rPr>
              <a:t>to </a:t>
            </a:r>
            <a:r>
              <a:rPr lang="en-GB" sz="2000" dirty="0">
                <a:solidFill>
                  <a:schemeClr val="accent5"/>
                </a:solidFill>
                <a:latin typeface="Century Gothic" panose="020B0502020202020204" pitchFamily="34" charset="0"/>
              </a:rPr>
              <a:t>develop their scientific understanding. </a:t>
            </a:r>
            <a:endParaRPr lang="en-GB" sz="2000" dirty="0" smtClean="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Children </a:t>
            </a:r>
            <a:r>
              <a:rPr lang="en-GB" sz="2000" dirty="0">
                <a:solidFill>
                  <a:schemeClr val="accent5"/>
                </a:solidFill>
                <a:latin typeface="Century Gothic" panose="020B0502020202020204" pitchFamily="34" charset="0"/>
              </a:rPr>
              <a:t>are encouraged to be curious and ask questions about what they notice. They are helped to develop their understanding of scientific ideas by using different types of scientific </a:t>
            </a:r>
            <a:r>
              <a:rPr lang="en-GB" sz="2000" dirty="0" smtClean="0">
                <a:solidFill>
                  <a:schemeClr val="accent5"/>
                </a:solidFill>
                <a:latin typeface="Century Gothic" panose="020B0502020202020204" pitchFamily="34" charset="0"/>
              </a:rPr>
              <a:t>enquiry.</a:t>
            </a:r>
          </a:p>
          <a:p>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We </a:t>
            </a:r>
            <a:r>
              <a:rPr lang="en-GB" sz="2000" dirty="0">
                <a:solidFill>
                  <a:schemeClr val="accent5"/>
                </a:solidFill>
                <a:latin typeface="Century Gothic" panose="020B0502020202020204" pitchFamily="34" charset="0"/>
              </a:rPr>
              <a:t>encourage our children to use simple scientific language to talk </a:t>
            </a:r>
            <a:r>
              <a:rPr lang="en-GB" sz="2000" dirty="0" smtClean="0">
                <a:solidFill>
                  <a:schemeClr val="accent5"/>
                </a:solidFill>
                <a:latin typeface="Century Gothic" panose="020B0502020202020204" pitchFamily="34" charset="0"/>
              </a:rPr>
              <a:t>about and record </a:t>
            </a:r>
            <a:r>
              <a:rPr lang="en-GB" sz="2000" dirty="0">
                <a:solidFill>
                  <a:schemeClr val="accent5"/>
                </a:solidFill>
                <a:latin typeface="Century Gothic" panose="020B0502020202020204" pitchFamily="34" charset="0"/>
              </a:rPr>
              <a:t>what they have found </a:t>
            </a:r>
            <a:r>
              <a:rPr lang="en-GB" sz="2000" dirty="0" smtClean="0">
                <a:solidFill>
                  <a:schemeClr val="accent5"/>
                </a:solidFill>
                <a:latin typeface="Century Gothic" panose="020B0502020202020204" pitchFamily="34" charset="0"/>
              </a:rPr>
              <a:t>out.</a:t>
            </a:r>
            <a:endParaRPr lang="en-GB" sz="2000" b="1" u="sng" dirty="0">
              <a:solidFill>
                <a:schemeClr val="accent5"/>
              </a:solidFill>
              <a:latin typeface="Century Gothic" panose="020B0502020202020204"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2378" y="140677"/>
            <a:ext cx="2297910" cy="2297910"/>
          </a:xfrm>
          <a:prstGeom prst="rect">
            <a:avLst/>
          </a:prstGeom>
        </p:spPr>
      </p:pic>
      <p:sp>
        <p:nvSpPr>
          <p:cNvPr id="6" name="TextBox 5"/>
          <p:cNvSpPr txBox="1"/>
          <p:nvPr/>
        </p:nvSpPr>
        <p:spPr>
          <a:xfrm>
            <a:off x="3958046" y="1384663"/>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3393796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3" name="TextBox 2"/>
          <p:cNvSpPr txBox="1"/>
          <p:nvPr/>
        </p:nvSpPr>
        <p:spPr>
          <a:xfrm>
            <a:off x="365762" y="140678"/>
            <a:ext cx="11561779" cy="3754874"/>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		Year 1 children study animals including humans, they learn about: </a:t>
            </a:r>
          </a:p>
          <a:p>
            <a:r>
              <a:rPr lang="en-GB" sz="2000" dirty="0" smtClean="0">
                <a:solidFill>
                  <a:schemeClr val="accent5"/>
                </a:solidFill>
                <a:latin typeface="Century Gothic" panose="020B0502020202020204" pitchFamily="34" charset="0"/>
              </a:rPr>
              <a:t>			</a:t>
            </a: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a:t>
            </a:r>
            <a:r>
              <a:rPr lang="en-GB" sz="2000" dirty="0" smtClean="0">
                <a:solidFill>
                  <a:schemeClr val="accent1">
                    <a:lumMod val="75000"/>
                  </a:schemeClr>
                </a:solidFill>
                <a:latin typeface="Century Gothic" panose="020B0502020202020204" pitchFamily="34" charset="0"/>
              </a:rPr>
              <a:t>Identify </a:t>
            </a:r>
            <a:r>
              <a:rPr lang="en-GB" sz="2000" dirty="0">
                <a:solidFill>
                  <a:schemeClr val="accent1">
                    <a:lumMod val="75000"/>
                  </a:schemeClr>
                </a:solidFill>
                <a:latin typeface="Century Gothic" panose="020B0502020202020204" pitchFamily="34" charset="0"/>
              </a:rPr>
              <a:t>and name a variety of common animals including fish, amphibians, </a:t>
            </a:r>
            <a:r>
              <a:rPr lang="en-GB" sz="2000" dirty="0" smtClean="0">
                <a:solidFill>
                  <a:schemeClr val="accent1">
                    <a:lumMod val="75000"/>
                  </a:schemeClr>
                </a:solidFill>
                <a:latin typeface="Century Gothic" panose="020B0502020202020204" pitchFamily="34" charset="0"/>
              </a:rPr>
              <a:t>		reptiles</a:t>
            </a:r>
            <a:r>
              <a:rPr lang="en-GB" sz="2000" dirty="0">
                <a:solidFill>
                  <a:schemeClr val="accent1">
                    <a:lumMod val="75000"/>
                  </a:schemeClr>
                </a:solidFill>
                <a:latin typeface="Century Gothic" panose="020B0502020202020204" pitchFamily="34" charset="0"/>
              </a:rPr>
              <a:t>, birds and </a:t>
            </a:r>
            <a:r>
              <a:rPr lang="en-GB" sz="2000" dirty="0" smtClean="0">
                <a:solidFill>
                  <a:schemeClr val="accent1">
                    <a:lumMod val="75000"/>
                  </a:schemeClr>
                </a:solidFill>
                <a:latin typeface="Century Gothic" panose="020B0502020202020204" pitchFamily="34" charset="0"/>
              </a:rPr>
              <a:t>mammals</a:t>
            </a:r>
            <a:endParaRPr lang="en-GB" sz="2000" dirty="0">
              <a:solidFill>
                <a:schemeClr val="accent1">
                  <a:lumMod val="75000"/>
                </a:schemeClr>
              </a:solidFill>
              <a:latin typeface="Century Gothic" panose="020B0502020202020204" pitchFamily="34" charset="0"/>
            </a:endParaRPr>
          </a:p>
          <a:p>
            <a:r>
              <a:rPr lang="en-GB" sz="2000" dirty="0" smtClean="0">
                <a:solidFill>
                  <a:schemeClr val="accent1">
                    <a:lumMod val="75000"/>
                  </a:schemeClr>
                </a:solidFill>
                <a:latin typeface="Century Gothic" panose="020B0502020202020204" pitchFamily="34" charset="0"/>
              </a:rPr>
              <a:t>		Identify </a:t>
            </a:r>
            <a:r>
              <a:rPr lang="en-GB" sz="2000" dirty="0">
                <a:solidFill>
                  <a:schemeClr val="accent1">
                    <a:lumMod val="75000"/>
                  </a:schemeClr>
                </a:solidFill>
                <a:latin typeface="Century Gothic" panose="020B0502020202020204" pitchFamily="34" charset="0"/>
              </a:rPr>
              <a:t>and name a variety of common animals that are carnivores, </a:t>
            </a:r>
            <a:r>
              <a:rPr lang="en-GB" sz="2000" dirty="0" smtClean="0">
                <a:solidFill>
                  <a:schemeClr val="accent1">
                    <a:lumMod val="75000"/>
                  </a:schemeClr>
                </a:solidFill>
                <a:latin typeface="Century Gothic" panose="020B0502020202020204" pitchFamily="34" charset="0"/>
              </a:rPr>
              <a:t>			herbivores </a:t>
            </a:r>
            <a:r>
              <a:rPr lang="en-GB" sz="2000" dirty="0">
                <a:solidFill>
                  <a:schemeClr val="accent1">
                    <a:lumMod val="75000"/>
                  </a:schemeClr>
                </a:solidFill>
                <a:latin typeface="Century Gothic" panose="020B0502020202020204" pitchFamily="34" charset="0"/>
              </a:rPr>
              <a:t>and omnivores</a:t>
            </a:r>
          </a:p>
          <a:p>
            <a:r>
              <a:rPr lang="en-GB" sz="2000" dirty="0" smtClean="0">
                <a:solidFill>
                  <a:schemeClr val="accent1">
                    <a:lumMod val="75000"/>
                  </a:schemeClr>
                </a:solidFill>
                <a:latin typeface="Century Gothic" panose="020B0502020202020204" pitchFamily="34" charset="0"/>
              </a:rPr>
              <a:t>describe </a:t>
            </a:r>
            <a:r>
              <a:rPr lang="en-GB" sz="2000" dirty="0">
                <a:solidFill>
                  <a:schemeClr val="accent1">
                    <a:lumMod val="75000"/>
                  </a:schemeClr>
                </a:solidFill>
                <a:latin typeface="Century Gothic" panose="020B0502020202020204" pitchFamily="34" charset="0"/>
              </a:rPr>
              <a:t>and compare the structure of a variety of common animals (fish, </a:t>
            </a:r>
            <a:endParaRPr lang="en-GB" sz="2000" dirty="0" smtClean="0">
              <a:solidFill>
                <a:schemeClr val="accent1">
                  <a:lumMod val="75000"/>
                </a:schemeClr>
              </a:solidFill>
              <a:latin typeface="Century Gothic" panose="020B0502020202020204" pitchFamily="34" charset="0"/>
            </a:endParaRPr>
          </a:p>
          <a:p>
            <a:r>
              <a:rPr lang="en-GB" sz="2000" dirty="0" smtClean="0">
                <a:solidFill>
                  <a:schemeClr val="accent1">
                    <a:lumMod val="75000"/>
                  </a:schemeClr>
                </a:solidFill>
                <a:latin typeface="Century Gothic" panose="020B0502020202020204" pitchFamily="34" charset="0"/>
              </a:rPr>
              <a:t>amphibians</a:t>
            </a:r>
            <a:r>
              <a:rPr lang="en-GB" sz="2000" dirty="0">
                <a:solidFill>
                  <a:schemeClr val="accent1">
                    <a:lumMod val="75000"/>
                  </a:schemeClr>
                </a:solidFill>
                <a:latin typeface="Century Gothic" panose="020B0502020202020204" pitchFamily="34" charset="0"/>
              </a:rPr>
              <a:t>, reptiles, birds and mammals including pets)</a:t>
            </a:r>
          </a:p>
          <a:p>
            <a:r>
              <a:rPr lang="en-GB" sz="2000" dirty="0">
                <a:solidFill>
                  <a:schemeClr val="accent1">
                    <a:lumMod val="75000"/>
                  </a:schemeClr>
                </a:solidFill>
                <a:latin typeface="Century Gothic" panose="020B0502020202020204" pitchFamily="34" charset="0"/>
              </a:rPr>
              <a:t>identify, name, draw and label the basic parts of the human body and say </a:t>
            </a:r>
            <a:endParaRPr lang="en-GB" sz="2000" dirty="0" smtClean="0">
              <a:solidFill>
                <a:schemeClr val="accent1">
                  <a:lumMod val="75000"/>
                </a:schemeClr>
              </a:solidFill>
              <a:latin typeface="Century Gothic" panose="020B0502020202020204" pitchFamily="34" charset="0"/>
            </a:endParaRPr>
          </a:p>
          <a:p>
            <a:r>
              <a:rPr lang="en-GB" sz="2000" dirty="0" smtClean="0">
                <a:solidFill>
                  <a:schemeClr val="accent1">
                    <a:lumMod val="75000"/>
                  </a:schemeClr>
                </a:solidFill>
                <a:latin typeface="Century Gothic" panose="020B0502020202020204" pitchFamily="34" charset="0"/>
              </a:rPr>
              <a:t>which </a:t>
            </a:r>
            <a:r>
              <a:rPr lang="en-GB" sz="2000" dirty="0">
                <a:solidFill>
                  <a:schemeClr val="accent1">
                    <a:lumMod val="75000"/>
                  </a:schemeClr>
                </a:solidFill>
                <a:latin typeface="Century Gothic" panose="020B0502020202020204" pitchFamily="34" charset="0"/>
              </a:rPr>
              <a:t>part of the body is </a:t>
            </a:r>
            <a:r>
              <a:rPr lang="en-GB" sz="2000" dirty="0" smtClean="0">
                <a:solidFill>
                  <a:schemeClr val="accent1">
                    <a:lumMod val="75000"/>
                  </a:schemeClr>
                </a:solidFill>
                <a:latin typeface="Century Gothic" panose="020B0502020202020204" pitchFamily="34" charset="0"/>
              </a:rPr>
              <a:t>associated </a:t>
            </a:r>
            <a:r>
              <a:rPr lang="en-GB" sz="2000" dirty="0">
                <a:solidFill>
                  <a:schemeClr val="accent1">
                    <a:lumMod val="75000"/>
                  </a:schemeClr>
                </a:solidFill>
                <a:latin typeface="Century Gothic" panose="020B0502020202020204" pitchFamily="34" charset="0"/>
              </a:rPr>
              <a:t>with each sense</a:t>
            </a:r>
          </a:p>
          <a:p>
            <a:r>
              <a:rPr lang="en-GB" sz="2000" dirty="0" smtClean="0">
                <a:solidFill>
                  <a:schemeClr val="accent5"/>
                </a:solidFill>
                <a:latin typeface="Century Gothic" panose="020B0502020202020204" pitchFamily="34" charset="0"/>
              </a:rPr>
              <a:t>								</a:t>
            </a:r>
          </a:p>
          <a:p>
            <a:endParaRPr lang="en-GB" dirty="0"/>
          </a:p>
        </p:txBody>
      </p:sp>
      <p:sp>
        <p:nvSpPr>
          <p:cNvPr id="5" name="TextBox 4"/>
          <p:cNvSpPr txBox="1"/>
          <p:nvPr/>
        </p:nvSpPr>
        <p:spPr>
          <a:xfrm>
            <a:off x="161365" y="2944906"/>
            <a:ext cx="11766176" cy="4093428"/>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We </a:t>
            </a:r>
            <a:r>
              <a:rPr lang="en-GB" sz="2000" dirty="0">
                <a:solidFill>
                  <a:schemeClr val="accent5"/>
                </a:solidFill>
                <a:latin typeface="Century Gothic" panose="020B0502020202020204" pitchFamily="34" charset="0"/>
              </a:rPr>
              <a:t>also study </a:t>
            </a:r>
            <a:r>
              <a:rPr lang="en-GB" sz="2000" dirty="0" smtClean="0">
                <a:solidFill>
                  <a:schemeClr val="accent5"/>
                </a:solidFill>
                <a:latin typeface="Century Gothic" panose="020B0502020202020204" pitchFamily="34" charset="0"/>
              </a:rPr>
              <a:t>materials:					</a:t>
            </a:r>
          </a:p>
          <a:p>
            <a:endParaRPr lang="en-GB" sz="2000" dirty="0" smtClean="0">
              <a:solidFill>
                <a:schemeClr val="accent5"/>
              </a:solidFill>
              <a:latin typeface="Century Gothic" panose="020B0502020202020204" pitchFamily="34" charset="0"/>
            </a:endParaRPr>
          </a:p>
          <a:p>
            <a:r>
              <a:rPr lang="en-GB" sz="2000" dirty="0">
                <a:solidFill>
                  <a:schemeClr val="accent1">
                    <a:lumMod val="75000"/>
                  </a:schemeClr>
                </a:solidFill>
                <a:latin typeface="Century Gothic" panose="020B0502020202020204" pitchFamily="34" charset="0"/>
              </a:rPr>
              <a:t>D</a:t>
            </a:r>
            <a:r>
              <a:rPr lang="en-GB" sz="2000" dirty="0" smtClean="0">
                <a:solidFill>
                  <a:schemeClr val="accent1">
                    <a:lumMod val="75000"/>
                  </a:schemeClr>
                </a:solidFill>
                <a:latin typeface="Century Gothic" panose="020B0502020202020204" pitchFamily="34" charset="0"/>
              </a:rPr>
              <a:t>istinguish </a:t>
            </a:r>
            <a:r>
              <a:rPr lang="en-GB" sz="2000" dirty="0">
                <a:solidFill>
                  <a:schemeClr val="accent1">
                    <a:lumMod val="75000"/>
                  </a:schemeClr>
                </a:solidFill>
                <a:latin typeface="Century Gothic" panose="020B0502020202020204" pitchFamily="34" charset="0"/>
              </a:rPr>
              <a:t>between an object and the material from which it is made</a:t>
            </a:r>
          </a:p>
          <a:p>
            <a:r>
              <a:rPr lang="en-GB" sz="2000" dirty="0">
                <a:solidFill>
                  <a:schemeClr val="accent1">
                    <a:lumMod val="75000"/>
                  </a:schemeClr>
                </a:solidFill>
                <a:latin typeface="Century Gothic" panose="020B0502020202020204" pitchFamily="34" charset="0"/>
              </a:rPr>
              <a:t>identify and name a variety of everyday materials, including </a:t>
            </a:r>
            <a:endParaRPr lang="en-GB" sz="2000" dirty="0" smtClean="0">
              <a:solidFill>
                <a:schemeClr val="accent1">
                  <a:lumMod val="75000"/>
                </a:schemeClr>
              </a:solidFill>
              <a:latin typeface="Century Gothic" panose="020B0502020202020204" pitchFamily="34" charset="0"/>
            </a:endParaRPr>
          </a:p>
          <a:p>
            <a:r>
              <a:rPr lang="en-GB" sz="2000" dirty="0" smtClean="0">
                <a:solidFill>
                  <a:schemeClr val="accent1">
                    <a:lumMod val="75000"/>
                  </a:schemeClr>
                </a:solidFill>
                <a:latin typeface="Century Gothic" panose="020B0502020202020204" pitchFamily="34" charset="0"/>
              </a:rPr>
              <a:t>wood</a:t>
            </a:r>
            <a:r>
              <a:rPr lang="en-GB" sz="2000" dirty="0">
                <a:solidFill>
                  <a:schemeClr val="accent1">
                    <a:lumMod val="75000"/>
                  </a:schemeClr>
                </a:solidFill>
                <a:latin typeface="Century Gothic" panose="020B0502020202020204" pitchFamily="34" charset="0"/>
              </a:rPr>
              <a:t>, plastic, glass, </a:t>
            </a:r>
            <a:r>
              <a:rPr lang="en-GB" sz="2000" dirty="0" smtClean="0">
                <a:solidFill>
                  <a:schemeClr val="accent1">
                    <a:lumMod val="75000"/>
                  </a:schemeClr>
                </a:solidFill>
                <a:latin typeface="Century Gothic" panose="020B0502020202020204" pitchFamily="34" charset="0"/>
              </a:rPr>
              <a:t>metal</a:t>
            </a:r>
            <a:r>
              <a:rPr lang="en-GB" sz="2000" dirty="0">
                <a:solidFill>
                  <a:schemeClr val="accent1">
                    <a:lumMod val="75000"/>
                  </a:schemeClr>
                </a:solidFill>
                <a:latin typeface="Century Gothic" panose="020B0502020202020204" pitchFamily="34" charset="0"/>
              </a:rPr>
              <a:t>, water, and rock</a:t>
            </a:r>
          </a:p>
          <a:p>
            <a:r>
              <a:rPr lang="en-GB" sz="2000" dirty="0">
                <a:solidFill>
                  <a:schemeClr val="accent1">
                    <a:lumMod val="75000"/>
                  </a:schemeClr>
                </a:solidFill>
                <a:latin typeface="Century Gothic" panose="020B0502020202020204" pitchFamily="34" charset="0"/>
              </a:rPr>
              <a:t>describe the simple physical properties of a variety of </a:t>
            </a:r>
            <a:endParaRPr lang="en-GB" sz="2000" dirty="0" smtClean="0">
              <a:solidFill>
                <a:schemeClr val="accent1">
                  <a:lumMod val="75000"/>
                </a:schemeClr>
              </a:solidFill>
              <a:latin typeface="Century Gothic" panose="020B0502020202020204" pitchFamily="34" charset="0"/>
            </a:endParaRPr>
          </a:p>
          <a:p>
            <a:r>
              <a:rPr lang="en-GB" sz="2000" dirty="0" smtClean="0">
                <a:solidFill>
                  <a:schemeClr val="accent1">
                    <a:lumMod val="75000"/>
                  </a:schemeClr>
                </a:solidFill>
                <a:latin typeface="Century Gothic" panose="020B0502020202020204" pitchFamily="34" charset="0"/>
              </a:rPr>
              <a:t>everyday </a:t>
            </a:r>
            <a:r>
              <a:rPr lang="en-GB" sz="2000" dirty="0">
                <a:solidFill>
                  <a:schemeClr val="accent1">
                    <a:lumMod val="75000"/>
                  </a:schemeClr>
                </a:solidFill>
                <a:latin typeface="Century Gothic" panose="020B0502020202020204" pitchFamily="34" charset="0"/>
              </a:rPr>
              <a:t>materials</a:t>
            </a:r>
          </a:p>
          <a:p>
            <a:r>
              <a:rPr lang="en-GB" sz="2000" dirty="0">
                <a:solidFill>
                  <a:schemeClr val="accent1">
                    <a:lumMod val="75000"/>
                  </a:schemeClr>
                </a:solidFill>
                <a:latin typeface="Century Gothic" panose="020B0502020202020204" pitchFamily="34" charset="0"/>
              </a:rPr>
              <a:t>compare and group together a variety of everyday materials </a:t>
            </a:r>
            <a:endParaRPr lang="en-GB" sz="2000" dirty="0" smtClean="0">
              <a:solidFill>
                <a:schemeClr val="accent1">
                  <a:lumMod val="75000"/>
                </a:schemeClr>
              </a:solidFill>
              <a:latin typeface="Century Gothic" panose="020B0502020202020204" pitchFamily="34" charset="0"/>
            </a:endParaRPr>
          </a:p>
          <a:p>
            <a:r>
              <a:rPr lang="en-GB" sz="2000" dirty="0" smtClean="0">
                <a:solidFill>
                  <a:schemeClr val="accent1">
                    <a:lumMod val="75000"/>
                  </a:schemeClr>
                </a:solidFill>
                <a:latin typeface="Century Gothic" panose="020B0502020202020204" pitchFamily="34" charset="0"/>
              </a:rPr>
              <a:t>on </a:t>
            </a:r>
            <a:r>
              <a:rPr lang="en-GB" sz="2000" dirty="0">
                <a:solidFill>
                  <a:schemeClr val="accent1">
                    <a:lumMod val="75000"/>
                  </a:schemeClr>
                </a:solidFill>
                <a:latin typeface="Century Gothic" panose="020B0502020202020204" pitchFamily="34" charset="0"/>
              </a:rPr>
              <a:t>the basis of their </a:t>
            </a:r>
            <a:r>
              <a:rPr lang="en-GB" sz="2000" dirty="0" smtClean="0">
                <a:solidFill>
                  <a:schemeClr val="accent1">
                    <a:lumMod val="75000"/>
                  </a:schemeClr>
                </a:solidFill>
                <a:latin typeface="Century Gothic" panose="020B0502020202020204" pitchFamily="34" charset="0"/>
              </a:rPr>
              <a:t>simple </a:t>
            </a:r>
            <a:r>
              <a:rPr lang="en-GB" sz="2000" dirty="0">
                <a:solidFill>
                  <a:schemeClr val="accent1">
                    <a:lumMod val="75000"/>
                  </a:schemeClr>
                </a:solidFill>
                <a:latin typeface="Century Gothic" panose="020B0502020202020204" pitchFamily="34" charset="0"/>
              </a:rPr>
              <a:t>physical properties</a:t>
            </a:r>
          </a:p>
          <a:p>
            <a:pPr marL="342900" indent="-342900">
              <a:buFont typeface="Arial" panose="020B0604020202020204" pitchFamily="34" charset="0"/>
              <a:buChar char="•"/>
            </a:pPr>
            <a:endParaRPr lang="en-GB" sz="2000" dirty="0" smtClean="0">
              <a:solidFill>
                <a:schemeClr val="accent5"/>
              </a:solidFill>
              <a:latin typeface="Century Gothic" panose="020B0502020202020204" pitchFamily="34" charset="0"/>
            </a:endParaRPr>
          </a:p>
        </p:txBody>
      </p:sp>
      <p:pic>
        <p:nvPicPr>
          <p:cNvPr id="10" name="Picture 9" descr="Scienc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1407" y="5177189"/>
            <a:ext cx="3402285" cy="1522591"/>
          </a:xfrm>
          <a:prstGeom prst="rect">
            <a:avLst/>
          </a:prstGeom>
          <a:noFill/>
          <a:ln>
            <a:noFill/>
          </a:ln>
        </p:spPr>
      </p:pic>
      <p:pic>
        <p:nvPicPr>
          <p:cNvPr id="11" name="Picture 10" descr="6 Basic Animal Group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69591" y="3036888"/>
            <a:ext cx="3162347" cy="1801747"/>
          </a:xfrm>
          <a:prstGeom prst="rect">
            <a:avLst/>
          </a:prstGeom>
          <a:noFill/>
          <a:ln>
            <a:noFill/>
          </a:ln>
        </p:spPr>
      </p:pic>
    </p:spTree>
    <p:extLst>
      <p:ext uri="{BB962C8B-B14F-4D97-AF65-F5344CB8AC3E}">
        <p14:creationId xmlns:p14="http://schemas.microsoft.com/office/powerpoint/2010/main" val="156507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3" name="TextBox 2"/>
          <p:cNvSpPr txBox="1"/>
          <p:nvPr/>
        </p:nvSpPr>
        <p:spPr>
          <a:xfrm>
            <a:off x="384142" y="1828799"/>
            <a:ext cx="11346626" cy="3600986"/>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Year 1 children learn about plants. At Audley we:</a:t>
            </a:r>
            <a:endParaRPr lang="en-GB" sz="2000" dirty="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pPr marL="285750" indent="-285750">
              <a:buFont typeface="Arial" panose="020B0604020202020204" pitchFamily="34" charset="0"/>
              <a:buChar char="•"/>
            </a:pPr>
            <a:r>
              <a:rPr lang="en-GB" dirty="0">
                <a:solidFill>
                  <a:schemeClr val="accent1">
                    <a:lumMod val="75000"/>
                  </a:schemeClr>
                </a:solidFill>
                <a:latin typeface="Century Gothic" panose="020B0502020202020204" pitchFamily="34" charset="0"/>
              </a:rPr>
              <a:t>I</a:t>
            </a:r>
            <a:r>
              <a:rPr lang="en-GB" dirty="0" smtClean="0">
                <a:solidFill>
                  <a:schemeClr val="accent1">
                    <a:lumMod val="75000"/>
                  </a:schemeClr>
                </a:solidFill>
                <a:latin typeface="Century Gothic" panose="020B0502020202020204" pitchFamily="34" charset="0"/>
              </a:rPr>
              <a:t>dentify </a:t>
            </a:r>
            <a:r>
              <a:rPr lang="en-GB" dirty="0">
                <a:solidFill>
                  <a:schemeClr val="accent1">
                    <a:lumMod val="75000"/>
                  </a:schemeClr>
                </a:solidFill>
                <a:latin typeface="Century Gothic" panose="020B0502020202020204" pitchFamily="34" charset="0"/>
              </a:rPr>
              <a:t>and name a variety of common wild and garden plants, including deciduous and evergreen </a:t>
            </a:r>
            <a:r>
              <a:rPr lang="en-GB" dirty="0" smtClean="0">
                <a:solidFill>
                  <a:schemeClr val="accent1">
                    <a:lumMod val="75000"/>
                  </a:schemeClr>
                </a:solidFill>
                <a:latin typeface="Century Gothic" panose="020B0502020202020204" pitchFamily="34" charset="0"/>
              </a:rPr>
              <a:t>trees.</a:t>
            </a:r>
          </a:p>
          <a:p>
            <a:endParaRPr lang="en-GB" dirty="0">
              <a:solidFill>
                <a:schemeClr val="accent1">
                  <a:lumMod val="75000"/>
                </a:schemeClr>
              </a:solidFill>
              <a:latin typeface="Century Gothic" panose="020B0502020202020204" pitchFamily="34" charset="0"/>
            </a:endParaRPr>
          </a:p>
          <a:p>
            <a:pPr marL="285750" indent="-285750">
              <a:buFont typeface="Arial" panose="020B0604020202020204" pitchFamily="34" charset="0"/>
              <a:buChar char="•"/>
            </a:pPr>
            <a:r>
              <a:rPr lang="en-GB" dirty="0">
                <a:solidFill>
                  <a:schemeClr val="accent1">
                    <a:lumMod val="75000"/>
                  </a:schemeClr>
                </a:solidFill>
                <a:latin typeface="Century Gothic" panose="020B0502020202020204" pitchFamily="34" charset="0"/>
              </a:rPr>
              <a:t>I</a:t>
            </a:r>
            <a:r>
              <a:rPr lang="en-GB" dirty="0" smtClean="0">
                <a:solidFill>
                  <a:schemeClr val="accent1">
                    <a:lumMod val="75000"/>
                  </a:schemeClr>
                </a:solidFill>
                <a:latin typeface="Century Gothic" panose="020B0502020202020204" pitchFamily="34" charset="0"/>
              </a:rPr>
              <a:t>dentify </a:t>
            </a:r>
            <a:r>
              <a:rPr lang="en-GB" dirty="0">
                <a:solidFill>
                  <a:schemeClr val="accent1">
                    <a:lumMod val="75000"/>
                  </a:schemeClr>
                </a:solidFill>
                <a:latin typeface="Century Gothic" panose="020B0502020202020204" pitchFamily="34" charset="0"/>
              </a:rPr>
              <a:t>and describe the basic structure of a variety of common flowering plants, including trees</a:t>
            </a:r>
          </a:p>
          <a:p>
            <a:endParaRPr lang="en-GB" dirty="0" smtClean="0"/>
          </a:p>
          <a:p>
            <a:endParaRPr lang="en-GB" dirty="0" smtClean="0"/>
          </a:p>
          <a:p>
            <a:r>
              <a:rPr lang="en-GB" sz="2000" dirty="0" smtClean="0">
                <a:solidFill>
                  <a:schemeClr val="accent5"/>
                </a:solidFill>
                <a:latin typeface="Century Gothic" panose="020B0502020202020204" pitchFamily="34" charset="0"/>
              </a:rPr>
              <a:t>Alongside these 3 areas of learning children in year 1 are asked to </a:t>
            </a:r>
          </a:p>
          <a:p>
            <a:r>
              <a:rPr lang="en-GB" sz="2000" dirty="0" smtClean="0">
                <a:solidFill>
                  <a:schemeClr val="accent5"/>
                </a:solidFill>
                <a:latin typeface="Century Gothic" panose="020B0502020202020204" pitchFamily="34" charset="0"/>
              </a:rPr>
              <a:t>observe, discuss and write about the changes across the four </a:t>
            </a:r>
          </a:p>
          <a:p>
            <a:r>
              <a:rPr lang="en-GB" sz="2000" dirty="0" smtClean="0">
                <a:solidFill>
                  <a:schemeClr val="accent5"/>
                </a:solidFill>
                <a:latin typeface="Century Gothic" panose="020B0502020202020204" pitchFamily="34" charset="0"/>
              </a:rPr>
              <a:t>seasons and the weather associated with the seasons and how </a:t>
            </a:r>
          </a:p>
          <a:p>
            <a:r>
              <a:rPr lang="en-GB" sz="2000" dirty="0" smtClean="0">
                <a:solidFill>
                  <a:schemeClr val="accent5"/>
                </a:solidFill>
                <a:latin typeface="Century Gothic" panose="020B0502020202020204" pitchFamily="34" charset="0"/>
              </a:rPr>
              <a:t>day length varies.</a:t>
            </a:r>
            <a:endParaRPr lang="en-GB" sz="2000" dirty="0">
              <a:solidFill>
                <a:schemeClr val="accent5"/>
              </a:solidFill>
              <a:latin typeface="Century Gothic" panose="020B0502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4634" y="140677"/>
            <a:ext cx="2195794" cy="178225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8061" y="146128"/>
            <a:ext cx="2842882" cy="177680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50587" y="4305807"/>
            <a:ext cx="2717831" cy="2027757"/>
          </a:xfrm>
          <a:prstGeom prst="rect">
            <a:avLst/>
          </a:prstGeom>
        </p:spPr>
      </p:pic>
    </p:spTree>
    <p:extLst>
      <p:ext uri="{BB962C8B-B14F-4D97-AF65-F5344CB8AC3E}">
        <p14:creationId xmlns:p14="http://schemas.microsoft.com/office/powerpoint/2010/main" val="13097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
                                          </p:val>
                                        </p:tav>
                                        <p:tav tm="100000">
                                          <p:val>
                                            <p:strVal val="#ppt_x"/>
                                          </p:val>
                                        </p:tav>
                                      </p:tavLst>
                                    </p:anim>
                                    <p:anim calcmode="lin" valueType="num">
                                      <p:cBhvr>
                                        <p:cTn id="3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4" name="TextBox 3"/>
          <p:cNvSpPr txBox="1"/>
          <p:nvPr/>
        </p:nvSpPr>
        <p:spPr>
          <a:xfrm>
            <a:off x="2053884" y="99792"/>
            <a:ext cx="9789459" cy="2246769"/>
          </a:xfrm>
          <a:prstGeom prst="rect">
            <a:avLst/>
          </a:prstGeom>
          <a:noFill/>
        </p:spPr>
        <p:txBody>
          <a:bodyPr wrap="square" rtlCol="0">
            <a:spAutoFit/>
          </a:bodyPr>
          <a:lstStyle/>
          <a:p>
            <a:pPr algn="ctr"/>
            <a:r>
              <a:rPr lang="en-GB" sz="2000" b="1" u="sng" dirty="0" smtClean="0">
                <a:solidFill>
                  <a:schemeClr val="accent5"/>
                </a:solidFill>
                <a:latin typeface="Century Gothic" panose="020B0502020202020204" pitchFamily="34" charset="0"/>
              </a:rPr>
              <a:t>PSHE</a:t>
            </a: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PSHE </a:t>
            </a:r>
            <a:r>
              <a:rPr lang="en-GB" sz="2000" dirty="0">
                <a:solidFill>
                  <a:schemeClr val="accent5"/>
                </a:solidFill>
                <a:latin typeface="Century Gothic" panose="020B0502020202020204" pitchFamily="34" charset="0"/>
              </a:rPr>
              <a:t>stands for personal, social and health education. At Audley Infants we deliver our PSHE curriculum through a scheme called ‘Jigsaw’.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It enables our children </a:t>
            </a:r>
            <a:r>
              <a:rPr lang="en-GB" sz="2000" dirty="0">
                <a:solidFill>
                  <a:schemeClr val="accent5"/>
                </a:solidFill>
                <a:latin typeface="Century Gothic" panose="020B0502020202020204" pitchFamily="34" charset="0"/>
              </a:rPr>
              <a:t>to acquire the knowledge, understanding and skills they need to manage their lives – now and in the future. </a:t>
            </a:r>
            <a:endParaRPr lang="en-GB" sz="2000" dirty="0" smtClean="0">
              <a:solidFill>
                <a:schemeClr val="accent5"/>
              </a:solidFill>
              <a:latin typeface="Century Gothic" panose="020B0502020202020204" pitchFamily="34" charset="0"/>
            </a:endParaRPr>
          </a:p>
        </p:txBody>
      </p:sp>
      <p:sp>
        <p:nvSpPr>
          <p:cNvPr id="5" name="TextBox 4"/>
          <p:cNvSpPr txBox="1"/>
          <p:nvPr/>
        </p:nvSpPr>
        <p:spPr>
          <a:xfrm>
            <a:off x="188259" y="2460812"/>
            <a:ext cx="11833412" cy="707886"/>
          </a:xfrm>
          <a:prstGeom prst="rect">
            <a:avLst/>
          </a:prstGeom>
          <a:noFill/>
        </p:spPr>
        <p:txBody>
          <a:bodyPr wrap="square" rtlCol="0">
            <a:spAutoFit/>
          </a:bodyPr>
          <a:lstStyle/>
          <a:p>
            <a:r>
              <a:rPr lang="en-GB" sz="2000" dirty="0">
                <a:solidFill>
                  <a:schemeClr val="accent5"/>
                </a:solidFill>
                <a:latin typeface="Century Gothic" panose="020B0502020202020204" pitchFamily="34" charset="0"/>
              </a:rPr>
              <a:t>Jigsaw deals with the diverse beliefs, values and attitudes that individuals and societies hold. It encourages mutual respect, responsibility and positive self-esteem.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1376" y="3749545"/>
            <a:ext cx="4034119" cy="2589252"/>
          </a:xfrm>
          <a:prstGeom prst="rect">
            <a:avLst/>
          </a:prstGeom>
        </p:spPr>
      </p:pic>
      <p:sp>
        <p:nvSpPr>
          <p:cNvPr id="7" name="TextBox 6"/>
          <p:cNvSpPr txBox="1"/>
          <p:nvPr/>
        </p:nvSpPr>
        <p:spPr>
          <a:xfrm>
            <a:off x="188259" y="3168698"/>
            <a:ext cx="9009529" cy="3170099"/>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All year </a:t>
            </a:r>
            <a:r>
              <a:rPr lang="en-GB" sz="2000" dirty="0">
                <a:solidFill>
                  <a:schemeClr val="accent5"/>
                </a:solidFill>
                <a:latin typeface="Century Gothic" panose="020B0502020202020204" pitchFamily="34" charset="0"/>
              </a:rPr>
              <a:t>groups </a:t>
            </a:r>
            <a:r>
              <a:rPr lang="en-GB" sz="2000" dirty="0" smtClean="0">
                <a:solidFill>
                  <a:schemeClr val="accent5"/>
                </a:solidFill>
                <a:latin typeface="Century Gothic" panose="020B0502020202020204" pitchFamily="34" charset="0"/>
              </a:rPr>
              <a:t>work </a:t>
            </a:r>
            <a:r>
              <a:rPr lang="en-GB" sz="2000" dirty="0">
                <a:solidFill>
                  <a:schemeClr val="accent5"/>
                </a:solidFill>
                <a:latin typeface="Century Gothic" panose="020B0502020202020204" pitchFamily="34" charset="0"/>
              </a:rPr>
              <a:t>on the same theme (puzzle) at the same time. This enables us to start each puzzle with a whole school assembly. The different ‘puzzle pieces’ for the jigsaw are:</a:t>
            </a:r>
          </a:p>
          <a:p>
            <a:r>
              <a:rPr lang="en-GB" sz="2000" dirty="0">
                <a:solidFill>
                  <a:schemeClr val="accent5"/>
                </a:solidFill>
                <a:latin typeface="Century Gothic" panose="020B0502020202020204" pitchFamily="34" charset="0"/>
              </a:rPr>
              <a:t> </a:t>
            </a: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Being me in my world </a:t>
            </a: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Celebrating difference </a:t>
            </a:r>
          </a:p>
          <a:p>
            <a:pPr marL="342900" indent="-342900">
              <a:buFont typeface="Arial" panose="020B0604020202020204" pitchFamily="34" charset="0"/>
              <a:buChar char="•"/>
            </a:pPr>
            <a:r>
              <a:rPr lang="en-GB" sz="2000" dirty="0" smtClean="0">
                <a:solidFill>
                  <a:schemeClr val="accent5"/>
                </a:solidFill>
                <a:latin typeface="Century Gothic" panose="020B0502020202020204" pitchFamily="34" charset="0"/>
              </a:rPr>
              <a:t>Dreams </a:t>
            </a:r>
            <a:r>
              <a:rPr lang="en-GB" sz="2000" dirty="0">
                <a:solidFill>
                  <a:schemeClr val="accent5"/>
                </a:solidFill>
                <a:latin typeface="Century Gothic" panose="020B0502020202020204" pitchFamily="34" charset="0"/>
              </a:rPr>
              <a:t>and goals</a:t>
            </a: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Relationships</a:t>
            </a: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Changing me</a:t>
            </a: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Healthy me</a:t>
            </a:r>
          </a:p>
        </p:txBody>
      </p:sp>
    </p:spTree>
    <p:extLst>
      <p:ext uri="{BB962C8B-B14F-4D97-AF65-F5344CB8AC3E}">
        <p14:creationId xmlns:p14="http://schemas.microsoft.com/office/powerpoint/2010/main" val="2872907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7">
                                            <p:txEl>
                                              <p:pRg st="2" end="2"/>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7">
                                            <p:txEl>
                                              <p:pRg st="3" end="3"/>
                                            </p:txEl>
                                          </p:spTgt>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7">
                                            <p:txEl>
                                              <p:pRg st="4" end="4"/>
                                            </p:txEl>
                                          </p:spTgt>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7">
                                            <p:txEl>
                                              <p:pRg st="5" end="5"/>
                                            </p:txEl>
                                          </p:spTgt>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7">
                                            <p:txEl>
                                              <p:pRg st="6" end="6"/>
                                            </p:txEl>
                                          </p:spTgt>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4" name="TextBox 3"/>
          <p:cNvSpPr txBox="1"/>
          <p:nvPr/>
        </p:nvSpPr>
        <p:spPr>
          <a:xfrm>
            <a:off x="2312126" y="140677"/>
            <a:ext cx="9695329" cy="3170099"/>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The </a:t>
            </a:r>
            <a:r>
              <a:rPr lang="en-GB" sz="2000" dirty="0">
                <a:solidFill>
                  <a:schemeClr val="accent5"/>
                </a:solidFill>
                <a:latin typeface="Century Gothic" panose="020B0502020202020204" pitchFamily="34" charset="0"/>
              </a:rPr>
              <a:t>‘</a:t>
            </a:r>
            <a:r>
              <a:rPr lang="en-GB" sz="2000" dirty="0" smtClean="0">
                <a:solidFill>
                  <a:schemeClr val="accent5"/>
                </a:solidFill>
                <a:latin typeface="Century Gothic" panose="020B0502020202020204" pitchFamily="34" charset="0"/>
              </a:rPr>
              <a:t>Calm </a:t>
            </a:r>
            <a:r>
              <a:rPr lang="en-GB" sz="2000" dirty="0">
                <a:solidFill>
                  <a:schemeClr val="accent5"/>
                </a:solidFill>
                <a:latin typeface="Century Gothic" panose="020B0502020202020204" pitchFamily="34" charset="0"/>
              </a:rPr>
              <a:t>Me’ part of the </a:t>
            </a:r>
            <a:r>
              <a:rPr lang="en-GB" sz="2000" dirty="0" smtClean="0">
                <a:solidFill>
                  <a:schemeClr val="accent5"/>
                </a:solidFill>
                <a:latin typeface="Century Gothic" panose="020B0502020202020204" pitchFamily="34" charset="0"/>
              </a:rPr>
              <a:t>lesson </a:t>
            </a:r>
            <a:r>
              <a:rPr lang="en-GB" sz="2000" dirty="0">
                <a:solidFill>
                  <a:schemeClr val="accent5"/>
                </a:solidFill>
                <a:latin typeface="Century Gothic" panose="020B0502020202020204" pitchFamily="34" charset="0"/>
              </a:rPr>
              <a:t>is incredibly important and enjoyed by children at Audley.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We </a:t>
            </a:r>
            <a:r>
              <a:rPr lang="en-GB" sz="2000" dirty="0">
                <a:solidFill>
                  <a:schemeClr val="accent5"/>
                </a:solidFill>
                <a:latin typeface="Century Gothic" panose="020B0502020202020204" pitchFamily="34" charset="0"/>
              </a:rPr>
              <a:t>use this activity to help develop mindfulness, to help calm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ourselves </a:t>
            </a:r>
            <a:r>
              <a:rPr lang="en-GB" sz="2000" dirty="0">
                <a:solidFill>
                  <a:schemeClr val="accent5"/>
                </a:solidFill>
                <a:latin typeface="Century Gothic" panose="020B0502020202020204" pitchFamily="34" charset="0"/>
              </a:rPr>
              <a:t>down and get ready to learn more. Here you can </a:t>
            </a:r>
            <a:endParaRPr lang="en-GB" sz="2000" dirty="0" smtClean="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see </a:t>
            </a:r>
            <a:r>
              <a:rPr lang="en-GB" sz="2000" dirty="0">
                <a:solidFill>
                  <a:schemeClr val="accent5"/>
                </a:solidFill>
                <a:latin typeface="Century Gothic" panose="020B0502020202020204" pitchFamily="34" charset="0"/>
              </a:rPr>
              <a:t>an example used in </a:t>
            </a:r>
            <a:r>
              <a:rPr lang="en-GB" sz="2000" dirty="0" smtClean="0">
                <a:solidFill>
                  <a:schemeClr val="accent5"/>
                </a:solidFill>
                <a:latin typeface="Century Gothic" panose="020B0502020202020204" pitchFamily="34" charset="0"/>
                <a:hlinkClick r:id="rId3"/>
              </a:rPr>
              <a:t>class.</a:t>
            </a:r>
            <a:endParaRPr lang="en-GB" sz="2000" dirty="0">
              <a:solidFill>
                <a:schemeClr val="accent5"/>
              </a:solidFill>
              <a:latin typeface="Century Gothic" panose="020B0502020202020204" pitchFamily="34" charset="0"/>
            </a:endParaRPr>
          </a:p>
        </p:txBody>
      </p:sp>
      <p:sp>
        <p:nvSpPr>
          <p:cNvPr id="6" name="TextBox 5"/>
          <p:cNvSpPr txBox="1"/>
          <p:nvPr/>
        </p:nvSpPr>
        <p:spPr>
          <a:xfrm>
            <a:off x="313513" y="3907954"/>
            <a:ext cx="11185262" cy="2831544"/>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Audley </a:t>
            </a:r>
            <a:r>
              <a:rPr lang="en-GB" sz="2000" dirty="0">
                <a:solidFill>
                  <a:schemeClr val="accent5"/>
                </a:solidFill>
                <a:latin typeface="Century Gothic" panose="020B0502020202020204" pitchFamily="34" charset="0"/>
              </a:rPr>
              <a:t>children will gain an understanding of British Values that are necessary if they are to make sense of their experiences, value themselves, respect others, appreciate differences and feel confident as a British citizen.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Through PSHE, </a:t>
            </a:r>
            <a:r>
              <a:rPr lang="en-GB" sz="2000" dirty="0">
                <a:solidFill>
                  <a:schemeClr val="accent5"/>
                </a:solidFill>
                <a:latin typeface="Century Gothic" panose="020B0502020202020204" pitchFamily="34" charset="0"/>
              </a:rPr>
              <a:t>we believe we can enhance children’s education and help them to become caring, respectful and confident individuals.</a:t>
            </a:r>
          </a:p>
          <a:p>
            <a:r>
              <a:rPr lang="en-GB" sz="2000" b="1" dirty="0">
                <a:solidFill>
                  <a:schemeClr val="accent5"/>
                </a:solidFill>
                <a:latin typeface="Century Gothic" panose="020B0502020202020204" pitchFamily="34" charset="0"/>
              </a:rPr>
              <a:t> </a:t>
            </a:r>
            <a:endParaRPr lang="en-GB" sz="2000" dirty="0">
              <a:solidFill>
                <a:schemeClr val="accent5"/>
              </a:solidFill>
              <a:latin typeface="Century Gothic" panose="020B0502020202020204" pitchFamily="34" charset="0"/>
            </a:endParaRPr>
          </a:p>
          <a:p>
            <a:endParaRPr lang="en-GB"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762" y="1985554"/>
            <a:ext cx="3734453" cy="2100630"/>
          </a:xfrm>
          <a:prstGeom prst="rect">
            <a:avLst/>
          </a:prstGeom>
        </p:spPr>
      </p:pic>
    </p:spTree>
    <p:extLst>
      <p:ext uri="{BB962C8B-B14F-4D97-AF65-F5344CB8AC3E}">
        <p14:creationId xmlns:p14="http://schemas.microsoft.com/office/powerpoint/2010/main" val="98812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3" name="TextBox 2"/>
          <p:cNvSpPr txBox="1"/>
          <p:nvPr/>
        </p:nvSpPr>
        <p:spPr>
          <a:xfrm>
            <a:off x="2220686" y="140677"/>
            <a:ext cx="9731828" cy="1631216"/>
          </a:xfrm>
          <a:prstGeom prst="rect">
            <a:avLst/>
          </a:prstGeom>
          <a:noFill/>
        </p:spPr>
        <p:txBody>
          <a:bodyPr wrap="square" rtlCol="0">
            <a:spAutoFit/>
          </a:bodyPr>
          <a:lstStyle/>
          <a:p>
            <a:pPr algn="ctr"/>
            <a:r>
              <a:rPr lang="en-GB" sz="2000" b="1" u="sng" dirty="0" smtClean="0">
                <a:solidFill>
                  <a:schemeClr val="accent5"/>
                </a:solidFill>
                <a:latin typeface="Century Gothic" panose="020B0502020202020204" pitchFamily="34" charset="0"/>
              </a:rPr>
              <a:t>Music</a:t>
            </a: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Music </a:t>
            </a:r>
            <a:r>
              <a:rPr lang="en-GB" sz="2000" dirty="0">
                <a:solidFill>
                  <a:schemeClr val="accent5"/>
                </a:solidFill>
                <a:latin typeface="Century Gothic" panose="020B0502020202020204" pitchFamily="34" charset="0"/>
              </a:rPr>
              <a:t>teaching at Audley Infants is practical, fun and engaging. </a:t>
            </a:r>
            <a:r>
              <a:rPr lang="en-GB" sz="2000" dirty="0" smtClean="0">
                <a:solidFill>
                  <a:schemeClr val="accent5"/>
                </a:solidFill>
                <a:latin typeface="Century Gothic" panose="020B0502020202020204" pitchFamily="34" charset="0"/>
              </a:rPr>
              <a:t>It provides </a:t>
            </a:r>
            <a:r>
              <a:rPr lang="en-GB" sz="2000" dirty="0">
                <a:solidFill>
                  <a:schemeClr val="accent5"/>
                </a:solidFill>
                <a:latin typeface="Century Gothic" panose="020B0502020202020204" pitchFamily="34" charset="0"/>
              </a:rPr>
              <a:t>our pupils with an understanding and appreciation for </a:t>
            </a:r>
            <a:r>
              <a:rPr lang="en-GB" sz="2000" dirty="0" smtClean="0">
                <a:solidFill>
                  <a:schemeClr val="accent5"/>
                </a:solidFill>
                <a:latin typeface="Century Gothic" panose="020B0502020202020204" pitchFamily="34" charset="0"/>
              </a:rPr>
              <a:t>music, studying </a:t>
            </a:r>
            <a:r>
              <a:rPr lang="en-GB" sz="2000" dirty="0">
                <a:solidFill>
                  <a:schemeClr val="accent5"/>
                </a:solidFill>
                <a:latin typeface="Century Gothic" panose="020B0502020202020204" pitchFamily="34" charset="0"/>
              </a:rPr>
              <a:t>a wide range of musical styles and </a:t>
            </a:r>
            <a:r>
              <a:rPr lang="en-GB" sz="2000" dirty="0" smtClean="0">
                <a:solidFill>
                  <a:schemeClr val="accent5"/>
                </a:solidFill>
                <a:latin typeface="Century Gothic" panose="020B0502020202020204" pitchFamily="34" charset="0"/>
              </a:rPr>
              <a:t>genres. </a:t>
            </a:r>
          </a:p>
        </p:txBody>
      </p:sp>
      <p:sp>
        <p:nvSpPr>
          <p:cNvPr id="4" name="TextBox 3"/>
          <p:cNvSpPr txBox="1"/>
          <p:nvPr/>
        </p:nvSpPr>
        <p:spPr>
          <a:xfrm>
            <a:off x="339641" y="1959429"/>
            <a:ext cx="11586752" cy="4708981"/>
          </a:xfrm>
          <a:prstGeom prst="rect">
            <a:avLst/>
          </a:prstGeom>
          <a:noFill/>
        </p:spPr>
        <p:txBody>
          <a:bodyPr wrap="square" rtlCol="0">
            <a:spAutoFit/>
          </a:bodyPr>
          <a:lstStyle/>
          <a:p>
            <a:r>
              <a:rPr lang="en-GB" sz="2000" dirty="0">
                <a:solidFill>
                  <a:schemeClr val="accent5"/>
                </a:solidFill>
                <a:latin typeface="Century Gothic" panose="020B0502020202020204" pitchFamily="34" charset="0"/>
              </a:rPr>
              <a:t>The </a:t>
            </a:r>
            <a:r>
              <a:rPr lang="en-GB" sz="2000" dirty="0" smtClean="0">
                <a:solidFill>
                  <a:schemeClr val="accent5"/>
                </a:solidFill>
                <a:latin typeface="Century Gothic" panose="020B0502020202020204" pitchFamily="34" charset="0"/>
              </a:rPr>
              <a:t>curriculum </a:t>
            </a:r>
            <a:r>
              <a:rPr lang="en-GB" sz="2000" dirty="0">
                <a:solidFill>
                  <a:schemeClr val="accent5"/>
                </a:solidFill>
                <a:latin typeface="Century Gothic" panose="020B0502020202020204" pitchFamily="34" charset="0"/>
              </a:rPr>
              <a:t>ensures children </a:t>
            </a:r>
            <a:r>
              <a:rPr lang="en-GB" sz="2000" dirty="0" smtClean="0">
                <a:solidFill>
                  <a:schemeClr val="accent5"/>
                </a:solidFill>
                <a:latin typeface="Century Gothic" panose="020B0502020202020204" pitchFamily="34" charset="0"/>
              </a:rPr>
              <a:t>sing</a:t>
            </a:r>
            <a:r>
              <a:rPr lang="en-GB" sz="2000" dirty="0">
                <a:solidFill>
                  <a:schemeClr val="accent5"/>
                </a:solidFill>
                <a:latin typeface="Century Gothic" panose="020B0502020202020204" pitchFamily="34" charset="0"/>
              </a:rPr>
              <a:t>, listen, play, perform and evaluate. </a:t>
            </a:r>
            <a:endParaRPr lang="en-GB" sz="2000" dirty="0" smtClean="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Music </a:t>
            </a:r>
            <a:r>
              <a:rPr lang="en-GB" sz="2000" dirty="0">
                <a:solidFill>
                  <a:schemeClr val="accent5"/>
                </a:solidFill>
                <a:latin typeface="Century Gothic" panose="020B0502020202020204" pitchFamily="34" charset="0"/>
              </a:rPr>
              <a:t>lessons typically involve a combination of the following; games, songs, challenges, listening to music and discussing music, playing a range of musical instruments, performing back, finding the pulse and composing music.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Through </a:t>
            </a:r>
            <a:r>
              <a:rPr lang="en-GB" sz="2000" dirty="0">
                <a:solidFill>
                  <a:schemeClr val="accent5"/>
                </a:solidFill>
                <a:latin typeface="Century Gothic" panose="020B0502020202020204" pitchFamily="34" charset="0"/>
              </a:rPr>
              <a:t>discussion children are asked to share their thoughts, </a:t>
            </a:r>
          </a:p>
          <a:p>
            <a:r>
              <a:rPr lang="en-GB" sz="2000" dirty="0" smtClean="0">
                <a:solidFill>
                  <a:schemeClr val="accent5"/>
                </a:solidFill>
                <a:latin typeface="Century Gothic" panose="020B0502020202020204" pitchFamily="34" charset="0"/>
              </a:rPr>
              <a:t>opinions </a:t>
            </a:r>
            <a:r>
              <a:rPr lang="en-GB" sz="2000" dirty="0">
                <a:solidFill>
                  <a:schemeClr val="accent5"/>
                </a:solidFill>
                <a:latin typeface="Century Gothic" panose="020B0502020202020204" pitchFamily="34" charset="0"/>
              </a:rPr>
              <a:t>and ideas, acknowledging and accepting that these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may </a:t>
            </a:r>
            <a:r>
              <a:rPr lang="en-GB" sz="2000" dirty="0">
                <a:solidFill>
                  <a:schemeClr val="accent5"/>
                </a:solidFill>
                <a:latin typeface="Century Gothic" panose="020B0502020202020204" pitchFamily="34" charset="0"/>
              </a:rPr>
              <a:t>vary and that this is a positive.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At </a:t>
            </a:r>
            <a:r>
              <a:rPr lang="en-GB" sz="2000" dirty="0">
                <a:solidFill>
                  <a:schemeClr val="accent5"/>
                </a:solidFill>
                <a:latin typeface="Century Gothic" panose="020B0502020202020204" pitchFamily="34" charset="0"/>
              </a:rPr>
              <a:t>Audley Infants children are provided with opportunities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beyond </a:t>
            </a:r>
            <a:r>
              <a:rPr lang="en-GB" sz="2000" dirty="0">
                <a:solidFill>
                  <a:schemeClr val="accent5"/>
                </a:solidFill>
                <a:latin typeface="Century Gothic" panose="020B0502020202020204" pitchFamily="34" charset="0"/>
              </a:rPr>
              <a:t>the national curriculum to further support their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understanding</a:t>
            </a:r>
            <a:r>
              <a:rPr lang="en-GB" sz="2000" dirty="0">
                <a:solidFill>
                  <a:schemeClr val="accent5"/>
                </a:solidFill>
                <a:latin typeface="Century Gothic" panose="020B0502020202020204" pitchFamily="34" charset="0"/>
              </a:rPr>
              <a:t>, these include mini sing, school productions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and </a:t>
            </a:r>
            <a:r>
              <a:rPr lang="en-GB" sz="2000" dirty="0">
                <a:solidFill>
                  <a:schemeClr val="accent5"/>
                </a:solidFill>
                <a:latin typeface="Century Gothic" panose="020B0502020202020204" pitchFamily="34" charset="0"/>
              </a:rPr>
              <a:t>an end of term performance by each class. </a:t>
            </a:r>
          </a:p>
          <a:p>
            <a:endParaRPr lang="en-GB" sz="2000" dirty="0">
              <a:solidFill>
                <a:schemeClr val="accent5"/>
              </a:solidFill>
              <a:latin typeface="Century Gothic" panose="020B0502020202020204"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4974" y="3535379"/>
            <a:ext cx="3112409" cy="2950151"/>
          </a:xfrm>
          <a:prstGeom prst="rect">
            <a:avLst/>
          </a:prstGeom>
        </p:spPr>
      </p:pic>
    </p:spTree>
    <p:extLst>
      <p:ext uri="{BB962C8B-B14F-4D97-AF65-F5344CB8AC3E}">
        <p14:creationId xmlns:p14="http://schemas.microsoft.com/office/powerpoint/2010/main" val="225129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4">
                                            <p:txEl>
                                              <p:pRg st="8" end="8"/>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4">
                                            <p:txEl>
                                              <p:pRg st="9" end="9"/>
                                            </p:txEl>
                                          </p:spTgt>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4">
                                            <p:txEl>
                                              <p:pRg st="10" end="10"/>
                                            </p:txEl>
                                          </p:spTgt>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069" y="140677"/>
            <a:ext cx="1688122" cy="1688122"/>
          </a:xfrm>
          <a:prstGeom prst="rect">
            <a:avLst/>
          </a:prstGeom>
          <a:solidFill>
            <a:srgbClr val="92D050"/>
          </a:solidFill>
        </p:spPr>
      </p:pic>
      <p:sp>
        <p:nvSpPr>
          <p:cNvPr id="3" name="TextBox 2"/>
          <p:cNvSpPr txBox="1"/>
          <p:nvPr/>
        </p:nvSpPr>
        <p:spPr>
          <a:xfrm>
            <a:off x="1910191" y="140677"/>
            <a:ext cx="10094575" cy="1815882"/>
          </a:xfrm>
          <a:prstGeom prst="rect">
            <a:avLst/>
          </a:prstGeom>
          <a:noFill/>
        </p:spPr>
        <p:txBody>
          <a:bodyPr wrap="square" rtlCol="0">
            <a:spAutoFit/>
          </a:bodyPr>
          <a:lstStyle/>
          <a:p>
            <a:r>
              <a:rPr lang="en-GB" b="1" dirty="0">
                <a:solidFill>
                  <a:schemeClr val="accent5"/>
                </a:solidFill>
              </a:rPr>
              <a:t>	</a:t>
            </a:r>
            <a:r>
              <a:rPr lang="en-GB" b="1" dirty="0" smtClean="0">
                <a:solidFill>
                  <a:schemeClr val="accent5"/>
                </a:solidFill>
              </a:rPr>
              <a:t>		</a:t>
            </a:r>
            <a:r>
              <a:rPr lang="en-GB" sz="2000" b="1" u="sng" dirty="0" smtClean="0">
                <a:solidFill>
                  <a:schemeClr val="accent5"/>
                </a:solidFill>
              </a:rPr>
              <a:t>History</a:t>
            </a:r>
            <a:endParaRPr lang="en-GB" b="1" u="sng" dirty="0" smtClean="0">
              <a:solidFill>
                <a:schemeClr val="accent5"/>
              </a:solidFill>
            </a:endParaRPr>
          </a:p>
          <a:p>
            <a:endParaRPr lang="en-GB" dirty="0"/>
          </a:p>
          <a:p>
            <a:endParaRPr lang="en-GB" sz="14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At Audley, </a:t>
            </a:r>
            <a:r>
              <a:rPr lang="en-GB" sz="2000" dirty="0">
                <a:solidFill>
                  <a:schemeClr val="accent5"/>
                </a:solidFill>
                <a:latin typeface="Century Gothic" panose="020B0502020202020204" pitchFamily="34" charset="0"/>
              </a:rPr>
              <a:t>we believe </a:t>
            </a:r>
            <a:r>
              <a:rPr lang="en-GB" sz="2000" dirty="0" smtClean="0">
                <a:solidFill>
                  <a:schemeClr val="accent5"/>
                </a:solidFill>
                <a:latin typeface="Century Gothic" panose="020B0502020202020204" pitchFamily="34" charset="0"/>
              </a:rPr>
              <a:t>a </a:t>
            </a:r>
            <a:r>
              <a:rPr lang="en-GB" sz="2000" dirty="0">
                <a:solidFill>
                  <a:schemeClr val="accent5"/>
                </a:solidFill>
                <a:latin typeface="Century Gothic" panose="020B0502020202020204" pitchFamily="34" charset="0"/>
              </a:rPr>
              <a:t>high quality history education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will </a:t>
            </a:r>
            <a:r>
              <a:rPr lang="en-GB" sz="2000" dirty="0">
                <a:solidFill>
                  <a:schemeClr val="accent5"/>
                </a:solidFill>
                <a:latin typeface="Century Gothic" panose="020B0502020202020204" pitchFamily="34" charset="0"/>
              </a:rPr>
              <a:t>help our children develop their knowledge and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understanding </a:t>
            </a:r>
            <a:r>
              <a:rPr lang="en-GB" sz="2000" dirty="0">
                <a:solidFill>
                  <a:schemeClr val="accent5"/>
                </a:solidFill>
                <a:latin typeface="Century Gothic" panose="020B0502020202020204" pitchFamily="34" charset="0"/>
              </a:rPr>
              <a:t>of Britain’s past and that of the wider world. </a:t>
            </a:r>
            <a:endParaRPr lang="en-GB" sz="2000" dirty="0" smtClean="0">
              <a:solidFill>
                <a:schemeClr val="accent5"/>
              </a:solidFill>
              <a:latin typeface="Century Gothic" panose="020B0502020202020204" pitchFamily="34" charset="0"/>
            </a:endParaRPr>
          </a:p>
        </p:txBody>
      </p:sp>
      <p:sp>
        <p:nvSpPr>
          <p:cNvPr id="4" name="TextBox 3"/>
          <p:cNvSpPr txBox="1"/>
          <p:nvPr/>
        </p:nvSpPr>
        <p:spPr>
          <a:xfrm>
            <a:off x="222069" y="3655795"/>
            <a:ext cx="11691257" cy="2831544"/>
          </a:xfrm>
          <a:prstGeom prst="rect">
            <a:avLst/>
          </a:prstGeom>
          <a:noFill/>
        </p:spPr>
        <p:txBody>
          <a:bodyPr wrap="square" rtlCol="0">
            <a:spAutoFit/>
          </a:bodyPr>
          <a:lstStyle/>
          <a:p>
            <a:pPr lvl="0"/>
            <a:r>
              <a:rPr lang="en-GB" sz="2000" dirty="0">
                <a:solidFill>
                  <a:schemeClr val="accent5"/>
                </a:solidFill>
                <a:latin typeface="Century Gothic" panose="020B0502020202020204" pitchFamily="34" charset="0"/>
              </a:rPr>
              <a:t>Audley children will learn </a:t>
            </a:r>
            <a:r>
              <a:rPr lang="en-GB" sz="2000" dirty="0" smtClean="0">
                <a:solidFill>
                  <a:schemeClr val="accent5"/>
                </a:solidFill>
                <a:latin typeface="Century Gothic" panose="020B0502020202020204" pitchFamily="34" charset="0"/>
              </a:rPr>
              <a:t>about:</a:t>
            </a:r>
          </a:p>
          <a:p>
            <a:pPr lvl="0"/>
            <a:endParaRPr lang="en-GB" sz="2000" dirty="0" smtClean="0">
              <a:solidFill>
                <a:schemeClr val="accent5"/>
              </a:solidFill>
              <a:latin typeface="Century Gothic" panose="020B0502020202020204" pitchFamily="34" charset="0"/>
            </a:endParaRPr>
          </a:p>
          <a:p>
            <a:pPr marL="342900" lvl="0" indent="-342900">
              <a:buFont typeface="Arial" panose="020B0604020202020204" pitchFamily="34" charset="0"/>
              <a:buChar char="•"/>
            </a:pPr>
            <a:r>
              <a:rPr lang="en-GB" sz="2000" dirty="0">
                <a:solidFill>
                  <a:schemeClr val="accent5"/>
                </a:solidFill>
                <a:latin typeface="Century Gothic" panose="020B0502020202020204" pitchFamily="34" charset="0"/>
              </a:rPr>
              <a:t>E</a:t>
            </a:r>
            <a:r>
              <a:rPr lang="en-GB" sz="2000" dirty="0" smtClean="0">
                <a:solidFill>
                  <a:schemeClr val="accent5"/>
                </a:solidFill>
                <a:latin typeface="Century Gothic" panose="020B0502020202020204" pitchFamily="34" charset="0"/>
              </a:rPr>
              <a:t>vents beyond </a:t>
            </a:r>
            <a:r>
              <a:rPr lang="en-GB" sz="2000" dirty="0">
                <a:solidFill>
                  <a:schemeClr val="accent5"/>
                </a:solidFill>
                <a:latin typeface="Century Gothic" panose="020B0502020202020204" pitchFamily="34" charset="0"/>
              </a:rPr>
              <a:t>living memory, </a:t>
            </a:r>
            <a:r>
              <a:rPr lang="en-GB" sz="2000" dirty="0" smtClean="0">
                <a:solidFill>
                  <a:schemeClr val="accent5"/>
                </a:solidFill>
                <a:latin typeface="Century Gothic" panose="020B0502020202020204" pitchFamily="34" charset="0"/>
              </a:rPr>
              <a:t>including Orville Wright inventing the </a:t>
            </a:r>
          </a:p>
          <a:p>
            <a:pPr marL="342900" lvl="0" indent="-342900">
              <a:buFont typeface="Arial" panose="020B0604020202020204" pitchFamily="34" charset="0"/>
              <a:buChar char="•"/>
            </a:pPr>
            <a:r>
              <a:rPr lang="en-GB" sz="2000" dirty="0" smtClean="0">
                <a:solidFill>
                  <a:schemeClr val="accent5"/>
                </a:solidFill>
                <a:latin typeface="Century Gothic" panose="020B0502020202020204" pitchFamily="34" charset="0"/>
              </a:rPr>
              <a:t>aeroplane.</a:t>
            </a:r>
            <a:endParaRPr lang="en-GB" sz="2000" dirty="0">
              <a:solidFill>
                <a:schemeClr val="accent5"/>
              </a:solidFill>
              <a:latin typeface="Century Gothic" panose="020B0502020202020204" pitchFamily="34" charset="0"/>
            </a:endParaRPr>
          </a:p>
          <a:p>
            <a:pPr marL="342900" lvl="0" indent="-342900">
              <a:buFont typeface="Arial" panose="020B0604020202020204" pitchFamily="34" charset="0"/>
              <a:buChar char="•"/>
            </a:pPr>
            <a:r>
              <a:rPr lang="en-GB" sz="2000" dirty="0" smtClean="0">
                <a:solidFill>
                  <a:schemeClr val="accent5"/>
                </a:solidFill>
                <a:latin typeface="Century Gothic" panose="020B0502020202020204" pitchFamily="34" charset="0"/>
              </a:rPr>
              <a:t>Past and present transport, including new innovations.</a:t>
            </a:r>
          </a:p>
          <a:p>
            <a:pPr marL="342900" lvl="0" indent="-342900">
              <a:buFont typeface="Arial" panose="020B0604020202020204" pitchFamily="34" charset="0"/>
              <a:buChar char="•"/>
            </a:pPr>
            <a:r>
              <a:rPr lang="en-GB" sz="2000" dirty="0" smtClean="0">
                <a:solidFill>
                  <a:schemeClr val="accent5"/>
                </a:solidFill>
                <a:latin typeface="Century Gothic" panose="020B0502020202020204" pitchFamily="34" charset="0"/>
              </a:rPr>
              <a:t>A significant place in their locality, Queen’s Park, including work on </a:t>
            </a:r>
          </a:p>
          <a:p>
            <a:pPr lvl="0"/>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Queen Victoria and the Victorian era.</a:t>
            </a:r>
          </a:p>
          <a:p>
            <a:pPr lvl="0"/>
            <a:endParaRPr lang="en-GB" dirty="0" smtClean="0"/>
          </a:p>
          <a:p>
            <a:pPr lvl="0"/>
            <a:r>
              <a:rPr lang="en-GB" sz="2000" dirty="0" smtClean="0">
                <a:solidFill>
                  <a:schemeClr val="accent5"/>
                </a:solidFill>
                <a:latin typeface="Century Gothic" panose="020B0502020202020204" pitchFamily="34" charset="0"/>
              </a:rPr>
              <a:t>The history </a:t>
            </a:r>
            <a:r>
              <a:rPr lang="en-GB" sz="2000" dirty="0">
                <a:solidFill>
                  <a:schemeClr val="accent5"/>
                </a:solidFill>
                <a:latin typeface="Century Gothic" panose="020B0502020202020204" pitchFamily="34" charset="0"/>
              </a:rPr>
              <a:t>curriculum </a:t>
            </a:r>
            <a:r>
              <a:rPr lang="en-GB" sz="2000" dirty="0" smtClean="0">
                <a:solidFill>
                  <a:schemeClr val="accent5"/>
                </a:solidFill>
                <a:latin typeface="Century Gothic" panose="020B0502020202020204" pitchFamily="34" charset="0"/>
              </a:rPr>
              <a:t>is enhanced through a visit to Blackburn Rovers.</a:t>
            </a:r>
          </a:p>
        </p:txBody>
      </p:sp>
      <p:sp>
        <p:nvSpPr>
          <p:cNvPr id="5" name="TextBox 4"/>
          <p:cNvSpPr txBox="1"/>
          <p:nvPr/>
        </p:nvSpPr>
        <p:spPr>
          <a:xfrm>
            <a:off x="222069" y="2171325"/>
            <a:ext cx="11782697" cy="1323439"/>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We </a:t>
            </a:r>
            <a:r>
              <a:rPr lang="en-GB" sz="2000" dirty="0">
                <a:solidFill>
                  <a:schemeClr val="accent5"/>
                </a:solidFill>
                <a:latin typeface="Century Gothic" panose="020B0502020202020204" pitchFamily="34" charset="0"/>
              </a:rPr>
              <a:t>aim to inspire children’s curiosity about exploring people and events from the past. We want to teach children how to ask and answer questions about the past, develop their inquisitive minds and help them love learning </a:t>
            </a:r>
            <a:r>
              <a:rPr lang="en-GB" sz="2000" dirty="0" smtClean="0">
                <a:solidFill>
                  <a:schemeClr val="accent5"/>
                </a:solidFill>
                <a:latin typeface="Century Gothic" panose="020B0502020202020204" pitchFamily="34" charset="0"/>
              </a:rPr>
              <a:t>about history. Year 1 children will use a variety of artefacts to help them to ask and answer questions.</a:t>
            </a:r>
            <a:endParaRPr lang="en-GB" sz="2000" dirty="0" smtClean="0">
              <a:solidFill>
                <a:schemeClr val="accent5"/>
              </a:solidFill>
              <a:effectLst/>
              <a:latin typeface="Century Gothic" panose="020B0502020202020204" pitchFamily="34" charset="0"/>
            </a:endParaRPr>
          </a:p>
        </p:txBody>
      </p:sp>
      <p:pic>
        <p:nvPicPr>
          <p:cNvPr id="8" name="Picture 7" descr="T:\year 1\Blackburn Rovers Photos 2018 1JT\Blackburn Rovers Photos 1PM\IMG_1723.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8752501" y="3613899"/>
            <a:ext cx="3241402" cy="2505481"/>
          </a:xfrm>
          <a:prstGeom prst="rect">
            <a:avLst/>
          </a:prstGeom>
          <a:noFill/>
          <a:ln>
            <a:noFill/>
          </a:ln>
        </p:spPr>
      </p:pic>
      <p:pic>
        <p:nvPicPr>
          <p:cNvPr id="9" name="Picture 8" descr="Boat House, Queens Park © Alexander P Kapp :: Geograph Britain and Ireland"/>
          <p:cNvPicPr/>
          <p:nvPr/>
        </p:nvPicPr>
        <p:blipFill>
          <a:blip r:embed="rId4">
            <a:extLst>
              <a:ext uri="{28A0092B-C50C-407E-A947-70E740481C1C}">
                <a14:useLocalDpi xmlns:a14="http://schemas.microsoft.com/office/drawing/2010/main" val="0"/>
              </a:ext>
            </a:extLst>
          </a:blip>
          <a:srcRect/>
          <a:stretch>
            <a:fillRect/>
          </a:stretch>
        </p:blipFill>
        <p:spPr bwMode="auto">
          <a:xfrm>
            <a:off x="9287691" y="140675"/>
            <a:ext cx="2717075" cy="1688124"/>
          </a:xfrm>
          <a:prstGeom prst="rect">
            <a:avLst/>
          </a:prstGeom>
          <a:noFill/>
          <a:ln>
            <a:noFill/>
          </a:ln>
        </p:spPr>
      </p:pic>
    </p:spTree>
    <p:extLst>
      <p:ext uri="{BB962C8B-B14F-4D97-AF65-F5344CB8AC3E}">
        <p14:creationId xmlns:p14="http://schemas.microsoft.com/office/powerpoint/2010/main" val="691850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754" y="169817"/>
            <a:ext cx="1688122" cy="1688122"/>
          </a:xfrm>
          <a:prstGeom prst="rect">
            <a:avLst/>
          </a:prstGeom>
          <a:solidFill>
            <a:srgbClr val="92D050"/>
          </a:solidFill>
        </p:spPr>
      </p:pic>
      <p:sp>
        <p:nvSpPr>
          <p:cNvPr id="3" name="TextBox 2"/>
          <p:cNvSpPr txBox="1"/>
          <p:nvPr/>
        </p:nvSpPr>
        <p:spPr>
          <a:xfrm>
            <a:off x="156754" y="169817"/>
            <a:ext cx="11743509" cy="2123658"/>
          </a:xfrm>
          <a:prstGeom prst="rect">
            <a:avLst/>
          </a:prstGeom>
          <a:noFill/>
        </p:spPr>
        <p:txBody>
          <a:bodyPr wrap="square" rtlCol="0">
            <a:spAutoFit/>
          </a:bodyPr>
          <a:lstStyle/>
          <a:p>
            <a:r>
              <a:rPr lang="en-GB" dirty="0" smtClean="0"/>
              <a:t>					</a:t>
            </a:r>
            <a:r>
              <a:rPr lang="en-GB" sz="2000" b="1" u="sng" dirty="0" smtClean="0">
                <a:solidFill>
                  <a:schemeClr val="accent5"/>
                </a:solidFill>
                <a:latin typeface="Century Gothic" panose="020B0502020202020204" pitchFamily="34" charset="0"/>
              </a:rPr>
              <a:t>Geography</a:t>
            </a:r>
            <a:endParaRPr lang="en-GB" b="1" dirty="0" smtClean="0"/>
          </a:p>
          <a:p>
            <a:endParaRPr lang="en-GB" sz="1200" dirty="0"/>
          </a:p>
          <a:p>
            <a:r>
              <a:rPr lang="en-GB" sz="2000" dirty="0" smtClean="0">
                <a:solidFill>
                  <a:schemeClr val="accent5"/>
                </a:solidFill>
                <a:latin typeface="Century Gothic" panose="020B0502020202020204" pitchFamily="34" charset="0"/>
              </a:rPr>
              <a:t>	           At Audley, </a:t>
            </a:r>
            <a:r>
              <a:rPr lang="en-GB" sz="2000" dirty="0">
                <a:solidFill>
                  <a:schemeClr val="accent5"/>
                </a:solidFill>
                <a:latin typeface="Century Gothic" panose="020B0502020202020204" pitchFamily="34" charset="0"/>
              </a:rPr>
              <a:t>we believe that Geography helps our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children </a:t>
            </a:r>
            <a:r>
              <a:rPr lang="en-GB" sz="2000" dirty="0">
                <a:solidFill>
                  <a:schemeClr val="accent5"/>
                </a:solidFill>
                <a:latin typeface="Century Gothic" panose="020B0502020202020204" pitchFamily="34" charset="0"/>
              </a:rPr>
              <a:t>to ask </a:t>
            </a:r>
            <a:r>
              <a:rPr lang="en-GB" sz="2000" dirty="0" smtClean="0">
                <a:solidFill>
                  <a:schemeClr val="accent5"/>
                </a:solidFill>
                <a:latin typeface="Century Gothic" panose="020B0502020202020204" pitchFamily="34" charset="0"/>
              </a:rPr>
              <a:t>and </a:t>
            </a:r>
            <a:r>
              <a:rPr lang="en-GB" sz="2000" dirty="0">
                <a:solidFill>
                  <a:schemeClr val="accent5"/>
                </a:solidFill>
                <a:latin typeface="Century Gothic" panose="020B0502020202020204" pitchFamily="34" charset="0"/>
              </a:rPr>
              <a:t>answer </a:t>
            </a:r>
            <a:r>
              <a:rPr lang="en-GB" sz="2000" dirty="0" smtClean="0">
                <a:solidFill>
                  <a:schemeClr val="accent5"/>
                </a:solidFill>
                <a:latin typeface="Century Gothic" panose="020B0502020202020204" pitchFamily="34" charset="0"/>
              </a:rPr>
              <a:t>questions </a:t>
            </a:r>
            <a:r>
              <a:rPr lang="en-GB" sz="2000" dirty="0">
                <a:solidFill>
                  <a:schemeClr val="accent5"/>
                </a:solidFill>
                <a:latin typeface="Century Gothic" panose="020B0502020202020204" pitchFamily="34" charset="0"/>
              </a:rPr>
              <a:t>about the </a:t>
            </a:r>
            <a:endParaRPr lang="en-GB" sz="2000" dirty="0" smtClean="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natural </a:t>
            </a:r>
            <a:r>
              <a:rPr lang="en-GB" sz="2000" dirty="0">
                <a:solidFill>
                  <a:schemeClr val="accent5"/>
                </a:solidFill>
                <a:latin typeface="Century Gothic" panose="020B0502020202020204" pitchFamily="34" charset="0"/>
              </a:rPr>
              <a:t>and human world. Geography </a:t>
            </a:r>
            <a:r>
              <a:rPr lang="en-GB" sz="2000" dirty="0" smtClean="0">
                <a:solidFill>
                  <a:schemeClr val="accent5"/>
                </a:solidFill>
                <a:latin typeface="Century Gothic" panose="020B0502020202020204" pitchFamily="34" charset="0"/>
              </a:rPr>
              <a:t>promotes </a:t>
            </a:r>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children’s </a:t>
            </a:r>
            <a:r>
              <a:rPr lang="en-GB" sz="2000" dirty="0">
                <a:solidFill>
                  <a:schemeClr val="accent5"/>
                </a:solidFill>
                <a:latin typeface="Century Gothic" panose="020B0502020202020204" pitchFamily="34" charset="0"/>
              </a:rPr>
              <a:t>curiosity, interest and understanding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about </a:t>
            </a:r>
            <a:r>
              <a:rPr lang="en-GB" sz="2000" dirty="0">
                <a:solidFill>
                  <a:schemeClr val="accent5"/>
                </a:solidFill>
                <a:latin typeface="Century Gothic" panose="020B0502020202020204" pitchFamily="34" charset="0"/>
              </a:rPr>
              <a:t>places, </a:t>
            </a:r>
            <a:r>
              <a:rPr lang="en-GB" sz="2000" dirty="0" smtClean="0">
                <a:solidFill>
                  <a:schemeClr val="accent5"/>
                </a:solidFill>
                <a:latin typeface="Century Gothic" panose="020B0502020202020204" pitchFamily="34" charset="0"/>
              </a:rPr>
              <a:t>people and environment.</a:t>
            </a:r>
            <a:endParaRPr lang="en-GB" dirty="0"/>
          </a:p>
        </p:txBody>
      </p:sp>
      <p:sp>
        <p:nvSpPr>
          <p:cNvPr id="4" name="TextBox 3"/>
          <p:cNvSpPr txBox="1"/>
          <p:nvPr/>
        </p:nvSpPr>
        <p:spPr>
          <a:xfrm>
            <a:off x="195943" y="2385808"/>
            <a:ext cx="11848011" cy="5355312"/>
          </a:xfrm>
          <a:prstGeom prst="rect">
            <a:avLst/>
          </a:prstGeom>
          <a:noFill/>
        </p:spPr>
        <p:txBody>
          <a:bodyPr wrap="square" rtlCol="0">
            <a:spAutoFit/>
          </a:bodyPr>
          <a:lstStyle/>
          <a:p>
            <a:pPr fontAlgn="t"/>
            <a:r>
              <a:rPr lang="en-GB" sz="2000" dirty="0">
                <a:solidFill>
                  <a:schemeClr val="accent5"/>
                </a:solidFill>
                <a:latin typeface="Century Gothic" panose="020B0502020202020204" pitchFamily="34" charset="0"/>
              </a:rPr>
              <a:t>Year </a:t>
            </a:r>
            <a:r>
              <a:rPr lang="en-GB" sz="2000" dirty="0" smtClean="0">
                <a:solidFill>
                  <a:schemeClr val="accent5"/>
                </a:solidFill>
                <a:latin typeface="Century Gothic" panose="020B0502020202020204" pitchFamily="34" charset="0"/>
              </a:rPr>
              <a:t>1 </a:t>
            </a:r>
            <a:r>
              <a:rPr lang="en-GB" sz="2000" dirty="0">
                <a:solidFill>
                  <a:schemeClr val="accent5"/>
                </a:solidFill>
                <a:latin typeface="Century Gothic" panose="020B0502020202020204" pitchFamily="34" charset="0"/>
              </a:rPr>
              <a:t>children </a:t>
            </a:r>
            <a:r>
              <a:rPr lang="en-GB" sz="2000" dirty="0" smtClean="0">
                <a:solidFill>
                  <a:schemeClr val="accent5"/>
                </a:solidFill>
                <a:latin typeface="Century Gothic" panose="020B0502020202020204" pitchFamily="34" charset="0"/>
              </a:rPr>
              <a:t>will:</a:t>
            </a:r>
          </a:p>
          <a:p>
            <a:pPr fontAlgn="t"/>
            <a:endParaRPr lang="en-GB" sz="1600" dirty="0" smtClean="0">
              <a:solidFill>
                <a:schemeClr val="accent5"/>
              </a:solidFill>
              <a:latin typeface="Century Gothic" panose="020B0502020202020204" pitchFamily="34" charset="0"/>
            </a:endParaRPr>
          </a:p>
          <a:p>
            <a:pPr marL="285750" indent="-285750" fontAlgn="t">
              <a:buFont typeface="Arial" panose="020B0604020202020204" pitchFamily="34" charset="0"/>
              <a:buChar char="•"/>
            </a:pPr>
            <a:r>
              <a:rPr lang="en-GB" sz="2000" dirty="0" smtClean="0">
                <a:solidFill>
                  <a:schemeClr val="accent5"/>
                </a:solidFill>
                <a:latin typeface="Century Gothic" panose="020B0502020202020204" pitchFamily="34" charset="0"/>
              </a:rPr>
              <a:t>Name 7 </a:t>
            </a:r>
            <a:r>
              <a:rPr lang="en-GB" sz="2000" dirty="0">
                <a:solidFill>
                  <a:schemeClr val="accent5"/>
                </a:solidFill>
                <a:latin typeface="Century Gothic" panose="020B0502020202020204" pitchFamily="34" charset="0"/>
              </a:rPr>
              <a:t>continents and 5 oceans of the world using world maps, atlases and globes</a:t>
            </a:r>
            <a:r>
              <a:rPr lang="en-GB" sz="2000" dirty="0" smtClean="0">
                <a:solidFill>
                  <a:schemeClr val="accent5"/>
                </a:solidFill>
                <a:latin typeface="Century Gothic" panose="020B0502020202020204" pitchFamily="34" charset="0"/>
              </a:rPr>
              <a:t>.</a:t>
            </a:r>
          </a:p>
          <a:p>
            <a:pPr marL="285750" indent="-285750" fontAlgn="t">
              <a:buFont typeface="Arial" panose="020B0604020202020204" pitchFamily="34" charset="0"/>
              <a:buChar char="•"/>
            </a:pPr>
            <a:r>
              <a:rPr lang="en-GB" sz="2000" dirty="0">
                <a:solidFill>
                  <a:schemeClr val="accent1">
                    <a:lumMod val="75000"/>
                  </a:schemeClr>
                </a:solidFill>
                <a:latin typeface="Century Gothic" panose="020B0502020202020204" pitchFamily="34" charset="0"/>
              </a:rPr>
              <a:t>Identify seasonal and daily weather patterns in the UK and the location of hot and cold areas of the world in relation to the equator and the North and South Poles.</a:t>
            </a:r>
            <a:endParaRPr lang="en-GB" sz="2000" dirty="0" smtClean="0">
              <a:solidFill>
                <a:schemeClr val="accent1">
                  <a:lumMod val="75000"/>
                </a:schemeClr>
              </a:solidFill>
              <a:latin typeface="Century Gothic" panose="020B0502020202020204" pitchFamily="34" charset="0"/>
            </a:endParaRPr>
          </a:p>
          <a:p>
            <a:pPr marL="285750" indent="-285750" fontAlgn="t">
              <a:buFont typeface="Arial" panose="020B0604020202020204" pitchFamily="34" charset="0"/>
              <a:buChar char="•"/>
            </a:pPr>
            <a:r>
              <a:rPr lang="en-GB" sz="2000" dirty="0" smtClean="0">
                <a:solidFill>
                  <a:schemeClr val="accent5"/>
                </a:solidFill>
                <a:latin typeface="Century Gothic" panose="020B0502020202020204" pitchFamily="34" charset="0"/>
              </a:rPr>
              <a:t>Learn simple compass directions and directional language to describe the location of features and routes on a map</a:t>
            </a:r>
          </a:p>
          <a:p>
            <a:pPr marL="285750" indent="-285750" fontAlgn="t">
              <a:buFont typeface="Arial" panose="020B0604020202020204" pitchFamily="34" charset="0"/>
              <a:buChar char="•"/>
            </a:pPr>
            <a:r>
              <a:rPr lang="en-GB" sz="2000" dirty="0" smtClean="0">
                <a:solidFill>
                  <a:schemeClr val="accent5"/>
                </a:solidFill>
                <a:latin typeface="Century Gothic" panose="020B0502020202020204" pitchFamily="34" charset="0"/>
              </a:rPr>
              <a:t>Use aerial photographs of the local area, locating their home, familiar landmarks, buildings and features within the local environment. </a:t>
            </a:r>
          </a:p>
          <a:p>
            <a:pPr marL="285750" indent="-285750" fontAlgn="t">
              <a:buFont typeface="Arial" panose="020B0604020202020204" pitchFamily="34" charset="0"/>
              <a:buChar char="•"/>
            </a:pPr>
            <a:r>
              <a:rPr lang="en-GB" sz="2000" dirty="0" smtClean="0">
                <a:solidFill>
                  <a:schemeClr val="accent5"/>
                </a:solidFill>
                <a:latin typeface="Century Gothic" panose="020B0502020202020204" pitchFamily="34" charset="0"/>
              </a:rPr>
              <a:t>Use observational skills during simple fieldwork to describe and record physical and human features of their environment (Queen’s Park)</a:t>
            </a:r>
          </a:p>
          <a:p>
            <a:pPr marL="285750" indent="-285750" fontAlgn="t">
              <a:buFont typeface="Arial" panose="020B0604020202020204" pitchFamily="34" charset="0"/>
              <a:buChar char="•"/>
            </a:pPr>
            <a:r>
              <a:rPr lang="en-GB" sz="2000" dirty="0" smtClean="0">
                <a:solidFill>
                  <a:schemeClr val="accent5"/>
                </a:solidFill>
                <a:latin typeface="Century Gothic" panose="020B0502020202020204" pitchFamily="34" charset="0"/>
              </a:rPr>
              <a:t>Devising a simple map for our school including a key using basic symbols. </a:t>
            </a:r>
            <a:endParaRPr lang="en-GB" sz="2000" dirty="0" smtClean="0">
              <a:solidFill>
                <a:schemeClr val="accent5"/>
              </a:solidFill>
              <a:effectLst/>
              <a:latin typeface="Century Gothic" panose="020B0502020202020204" pitchFamily="34" charset="0"/>
            </a:endParaRPr>
          </a:p>
          <a:p>
            <a:pPr fontAlgn="t"/>
            <a:endParaRPr lang="en-GB" sz="1600" dirty="0" smtClean="0">
              <a:solidFill>
                <a:schemeClr val="accent5"/>
              </a:solidFill>
              <a:effectLst/>
              <a:latin typeface="Century Gothic" panose="020B0502020202020204" pitchFamily="34" charset="0"/>
            </a:endParaRPr>
          </a:p>
          <a:p>
            <a:endParaRPr lang="en-GB" dirty="0" smtClean="0">
              <a:effectLst/>
            </a:endParaRPr>
          </a:p>
          <a:p>
            <a:r>
              <a:rPr lang="en-GB" b="1" dirty="0"/>
              <a:t> </a:t>
            </a:r>
            <a:endParaRPr lang="en-GB" dirty="0"/>
          </a:p>
          <a:p>
            <a:r>
              <a:rPr lang="en-GB" b="1" dirty="0"/>
              <a:t> </a:t>
            </a:r>
            <a:endParaRPr lang="en-GB" dirty="0"/>
          </a:p>
          <a:p>
            <a:r>
              <a:rPr lang="en-GB" b="1" dirty="0"/>
              <a:t> </a:t>
            </a:r>
            <a:endParaRPr lang="en-GB" dirty="0"/>
          </a:p>
          <a:p>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6354" y="169817"/>
            <a:ext cx="3657600" cy="2057400"/>
          </a:xfrm>
          <a:prstGeom prst="rect">
            <a:avLst/>
          </a:prstGeom>
        </p:spPr>
      </p:pic>
    </p:spTree>
    <p:extLst>
      <p:ext uri="{BB962C8B-B14F-4D97-AF65-F5344CB8AC3E}">
        <p14:creationId xmlns:p14="http://schemas.microsoft.com/office/powerpoint/2010/main" val="31909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3" name="TextBox 2"/>
          <p:cNvSpPr txBox="1"/>
          <p:nvPr/>
        </p:nvSpPr>
        <p:spPr>
          <a:xfrm>
            <a:off x="2181497" y="140678"/>
            <a:ext cx="9901646" cy="2862322"/>
          </a:xfrm>
          <a:prstGeom prst="rect">
            <a:avLst/>
          </a:prstGeom>
          <a:noFill/>
        </p:spPr>
        <p:txBody>
          <a:bodyPr wrap="square" rtlCol="0">
            <a:spAutoFit/>
          </a:bodyPr>
          <a:lstStyle/>
          <a:p>
            <a:pPr algn="ctr"/>
            <a:endParaRPr lang="en-GB" sz="2000" u="sng" dirty="0" smtClean="0">
              <a:solidFill>
                <a:schemeClr val="accent5"/>
              </a:solidFill>
              <a:latin typeface="Century Gothic" panose="020B0502020202020204" pitchFamily="34" charset="0"/>
            </a:endParaRPr>
          </a:p>
          <a:p>
            <a:pPr algn="ctr"/>
            <a:r>
              <a:rPr lang="en-GB" sz="2000" b="1" u="sng" dirty="0" smtClean="0">
                <a:solidFill>
                  <a:schemeClr val="accent5"/>
                </a:solidFill>
                <a:latin typeface="Century Gothic" panose="020B0502020202020204" pitchFamily="34" charset="0"/>
              </a:rPr>
              <a:t>Art</a:t>
            </a:r>
          </a:p>
          <a:p>
            <a:endParaRPr lang="en-GB" sz="2000" dirty="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The </a:t>
            </a:r>
            <a:r>
              <a:rPr lang="en-GB" sz="2000" dirty="0">
                <a:solidFill>
                  <a:schemeClr val="accent5"/>
                </a:solidFill>
                <a:latin typeface="Century Gothic" panose="020B0502020202020204" pitchFamily="34" charset="0"/>
              </a:rPr>
              <a:t>children at Audley infants love art lessons, </a:t>
            </a:r>
            <a:r>
              <a:rPr lang="en-GB" sz="2000" dirty="0" smtClean="0">
                <a:solidFill>
                  <a:schemeClr val="accent5"/>
                </a:solidFill>
                <a:latin typeface="Century Gothic" panose="020B0502020202020204" pitchFamily="34" charset="0"/>
              </a:rPr>
              <a:t>it gives them the opportunity </a:t>
            </a:r>
            <a:r>
              <a:rPr lang="en-GB" sz="2000" dirty="0">
                <a:solidFill>
                  <a:schemeClr val="accent5"/>
                </a:solidFill>
                <a:latin typeface="Century Gothic" panose="020B0502020202020204" pitchFamily="34" charset="0"/>
              </a:rPr>
              <a:t>to express their individual interests, thoughts and ideas. </a:t>
            </a:r>
            <a:r>
              <a:rPr lang="en-GB" sz="2000" dirty="0" smtClean="0">
                <a:solidFill>
                  <a:schemeClr val="accent5"/>
                </a:solidFill>
                <a:latin typeface="Century Gothic" panose="020B0502020202020204" pitchFamily="34" charset="0"/>
              </a:rPr>
              <a:t>The </a:t>
            </a:r>
            <a:r>
              <a:rPr lang="en-GB" sz="2000" dirty="0">
                <a:solidFill>
                  <a:schemeClr val="accent5"/>
                </a:solidFill>
                <a:latin typeface="Century Gothic" panose="020B0502020202020204" pitchFamily="34" charset="0"/>
              </a:rPr>
              <a:t>art we cover introduces our children to cultures from around the world and to a variety of artists. </a:t>
            </a:r>
            <a:r>
              <a:rPr lang="en-GB" sz="2000" dirty="0" smtClean="0">
                <a:solidFill>
                  <a:schemeClr val="accent5"/>
                </a:solidFill>
                <a:latin typeface="Century Gothic" panose="020B0502020202020204" pitchFamily="34" charset="0"/>
              </a:rPr>
              <a:t>As </a:t>
            </a:r>
            <a:r>
              <a:rPr lang="en-GB" sz="2000" dirty="0">
                <a:solidFill>
                  <a:schemeClr val="accent5"/>
                </a:solidFill>
                <a:latin typeface="Century Gothic" panose="020B0502020202020204" pitchFamily="34" charset="0"/>
              </a:rPr>
              <a:t>pupils develop their own artwork, they will be challenged to think critically and creatively. </a:t>
            </a:r>
          </a:p>
        </p:txBody>
      </p:sp>
      <p:sp>
        <p:nvSpPr>
          <p:cNvPr id="4" name="TextBox 3"/>
          <p:cNvSpPr txBox="1"/>
          <p:nvPr/>
        </p:nvSpPr>
        <p:spPr>
          <a:xfrm>
            <a:off x="2053884" y="3081297"/>
            <a:ext cx="9300754" cy="1938992"/>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Children in year 1 are </a:t>
            </a:r>
            <a:r>
              <a:rPr lang="en-GB" sz="2000" dirty="0">
                <a:solidFill>
                  <a:schemeClr val="accent5"/>
                </a:solidFill>
                <a:latin typeface="Century Gothic" panose="020B0502020202020204" pitchFamily="34" charset="0"/>
              </a:rPr>
              <a:t>taught art through topic based learning lessons. </a:t>
            </a:r>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They study the work of Frida Kahlo, Vincent Van Gogh and Picasso</a:t>
            </a:r>
          </a:p>
          <a:p>
            <a:r>
              <a:rPr lang="en-GB" sz="2000" dirty="0" smtClean="0">
                <a:solidFill>
                  <a:schemeClr val="accent5"/>
                </a:solidFill>
                <a:latin typeface="Century Gothic" panose="020B0502020202020204" pitchFamily="34" charset="0"/>
              </a:rPr>
              <a:t>Before using </a:t>
            </a:r>
            <a:r>
              <a:rPr lang="en-GB" sz="2000" dirty="0">
                <a:solidFill>
                  <a:schemeClr val="accent5"/>
                </a:solidFill>
                <a:latin typeface="Century Gothic" panose="020B0502020202020204" pitchFamily="34" charset="0"/>
              </a:rPr>
              <a:t>sketching </a:t>
            </a:r>
            <a:r>
              <a:rPr lang="en-GB" sz="2000" dirty="0" smtClean="0">
                <a:solidFill>
                  <a:schemeClr val="accent5"/>
                </a:solidFill>
                <a:latin typeface="Century Gothic" panose="020B0502020202020204" pitchFamily="34" charset="0"/>
              </a:rPr>
              <a:t>pencils, pastels and pastels </a:t>
            </a:r>
            <a:r>
              <a:rPr lang="en-GB" sz="2000" dirty="0">
                <a:solidFill>
                  <a:schemeClr val="accent5"/>
                </a:solidFill>
                <a:latin typeface="Century Gothic" panose="020B0502020202020204" pitchFamily="34" charset="0"/>
              </a:rPr>
              <a:t>to create </a:t>
            </a:r>
            <a:r>
              <a:rPr lang="en-GB" sz="2000" dirty="0" smtClean="0">
                <a:solidFill>
                  <a:schemeClr val="accent5"/>
                </a:solidFill>
                <a:latin typeface="Century Gothic" panose="020B0502020202020204" pitchFamily="34" charset="0"/>
              </a:rPr>
              <a:t>a </a:t>
            </a:r>
          </a:p>
          <a:p>
            <a:r>
              <a:rPr lang="en-GB" sz="2000" dirty="0" smtClean="0">
                <a:solidFill>
                  <a:schemeClr val="accent5"/>
                </a:solidFill>
                <a:latin typeface="Century Gothic" panose="020B0502020202020204" pitchFamily="34" charset="0"/>
              </a:rPr>
              <a:t>self portrait, </a:t>
            </a:r>
          </a:p>
          <a:p>
            <a:endParaRPr lang="en-GB" sz="2000" dirty="0">
              <a:solidFill>
                <a:schemeClr val="accent5"/>
              </a:solidFill>
              <a:latin typeface="Century Gothic" panose="020B050202020202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62" y="2013228"/>
            <a:ext cx="1765663" cy="2207079"/>
          </a:xfrm>
          <a:prstGeom prst="rect">
            <a:avLst/>
          </a:prstGeom>
        </p:spPr>
      </p:pic>
      <p:pic>
        <p:nvPicPr>
          <p:cNvPr id="7" name="Picture 6" descr="C:\Users\l.houghton\AppData\Local\Microsoft\Windows\INetCache\Content.MSO\9F5FEF6E.tmp"/>
          <p:cNvPicPr/>
          <p:nvPr/>
        </p:nvPicPr>
        <p:blipFill>
          <a:blip r:embed="rId4">
            <a:extLst>
              <a:ext uri="{28A0092B-C50C-407E-A947-70E740481C1C}">
                <a14:useLocalDpi xmlns:a14="http://schemas.microsoft.com/office/drawing/2010/main" val="0"/>
              </a:ext>
            </a:extLst>
          </a:blip>
          <a:srcRect/>
          <a:stretch>
            <a:fillRect/>
          </a:stretch>
        </p:blipFill>
        <p:spPr bwMode="auto">
          <a:xfrm>
            <a:off x="10751070" y="3003000"/>
            <a:ext cx="1207135" cy="1647825"/>
          </a:xfrm>
          <a:prstGeom prst="rect">
            <a:avLst/>
          </a:prstGeom>
          <a:noFill/>
          <a:ln>
            <a:noFill/>
          </a:ln>
        </p:spPr>
      </p:pic>
      <p:pic>
        <p:nvPicPr>
          <p:cNvPr id="8" name="Picture 7" descr="Van Gogh self-portrait (1889) - Wikipedia"/>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88569" y="4478410"/>
            <a:ext cx="1245235" cy="1514475"/>
          </a:xfrm>
          <a:prstGeom prst="rect">
            <a:avLst/>
          </a:prstGeom>
          <a:noFill/>
          <a:ln>
            <a:noFill/>
          </a:ln>
        </p:spPr>
      </p:pic>
      <p:pic>
        <p:nvPicPr>
          <p:cNvPr id="9" name="Picture 8" descr="Picasso's portrait of dying love promises to fetch a high price | Apollo  Magazin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27985" y="5069984"/>
            <a:ext cx="1336040" cy="1590675"/>
          </a:xfrm>
          <a:prstGeom prst="rect">
            <a:avLst/>
          </a:prstGeom>
          <a:noFill/>
          <a:ln>
            <a:noFill/>
          </a:ln>
        </p:spPr>
      </p:pic>
    </p:spTree>
    <p:extLst>
      <p:ext uri="{BB962C8B-B14F-4D97-AF65-F5344CB8AC3E}">
        <p14:creationId xmlns:p14="http://schemas.microsoft.com/office/powerpoint/2010/main" val="4009537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42"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3" name="TextBox 2"/>
          <p:cNvSpPr txBox="1"/>
          <p:nvPr/>
        </p:nvSpPr>
        <p:spPr>
          <a:xfrm>
            <a:off x="365762" y="140677"/>
            <a:ext cx="8412479" cy="1938992"/>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		Year </a:t>
            </a:r>
            <a:r>
              <a:rPr lang="en-GB" sz="2000" dirty="0">
                <a:solidFill>
                  <a:schemeClr val="accent5"/>
                </a:solidFill>
                <a:latin typeface="Century Gothic" panose="020B0502020202020204" pitchFamily="34" charset="0"/>
              </a:rPr>
              <a:t>1</a:t>
            </a:r>
            <a:r>
              <a:rPr lang="en-GB" sz="2000" dirty="0" smtClean="0">
                <a:solidFill>
                  <a:schemeClr val="accent5"/>
                </a:solidFill>
                <a:latin typeface="Century Gothic" panose="020B0502020202020204" pitchFamily="34" charset="0"/>
              </a:rPr>
              <a:t> experiment with colour mixing when they 		study the work of Andy Goldsworthy. They create 		different shades of natural colours. We use our 		extensive school grounds to collect natural 			materials and use these to create a piece of 		transient art. </a:t>
            </a:r>
          </a:p>
        </p:txBody>
      </p:sp>
      <p:sp>
        <p:nvSpPr>
          <p:cNvPr id="5" name="TextBox 4"/>
          <p:cNvSpPr txBox="1"/>
          <p:nvPr/>
        </p:nvSpPr>
        <p:spPr>
          <a:xfrm>
            <a:off x="177857" y="2627536"/>
            <a:ext cx="9293438" cy="1631216"/>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During spring Year 1 look at the work of </a:t>
            </a:r>
            <a:r>
              <a:rPr lang="en-GB" sz="2000" dirty="0" err="1" smtClean="0">
                <a:solidFill>
                  <a:schemeClr val="accent5"/>
                </a:solidFill>
                <a:latin typeface="Century Gothic" panose="020B0502020202020204" pitchFamily="34" charset="0"/>
              </a:rPr>
              <a:t>Hundertwasser</a:t>
            </a:r>
            <a:r>
              <a:rPr lang="en-GB" sz="2000" dirty="0" smtClean="0">
                <a:solidFill>
                  <a:schemeClr val="accent5"/>
                </a:solidFill>
                <a:latin typeface="Century Gothic" panose="020B0502020202020204" pitchFamily="34" charset="0"/>
              </a:rPr>
              <a:t>, exploring his work on buildings, they investigate his use of lines and techniques when producing their own pieces of work. We learn about adding texture to paint and the effect this has, the children use a range of products including washing powder, sawdust, rice, sand etc.</a:t>
            </a:r>
            <a:endParaRPr lang="en-GB" sz="2000" dirty="0">
              <a:solidFill>
                <a:schemeClr val="accent5"/>
              </a:solidFill>
              <a:latin typeface="Century Gothic" panose="020B0502020202020204" pitchFamily="34" charset="0"/>
            </a:endParaRPr>
          </a:p>
        </p:txBody>
      </p:sp>
      <p:sp>
        <p:nvSpPr>
          <p:cNvPr id="11" name="TextBox 10"/>
          <p:cNvSpPr txBox="1"/>
          <p:nvPr/>
        </p:nvSpPr>
        <p:spPr>
          <a:xfrm>
            <a:off x="880438" y="3030622"/>
            <a:ext cx="8454681" cy="584775"/>
          </a:xfrm>
          <a:prstGeom prst="rect">
            <a:avLst/>
          </a:prstGeom>
          <a:noFill/>
        </p:spPr>
        <p:txBody>
          <a:bodyPr wrap="square" rtlCol="0">
            <a:spAutoFit/>
          </a:bodyPr>
          <a:lstStyle/>
          <a:p>
            <a:endParaRPr lang="en-GB" sz="1400" dirty="0" smtClean="0">
              <a:solidFill>
                <a:schemeClr val="accent5"/>
              </a:solidFill>
              <a:latin typeface="Century Gothic" panose="020B0502020202020204" pitchFamily="34" charset="0"/>
            </a:endParaRPr>
          </a:p>
          <a:p>
            <a:endParaRPr lang="en-GB" dirty="0"/>
          </a:p>
        </p:txBody>
      </p:sp>
      <p:pic>
        <p:nvPicPr>
          <p:cNvPr id="12" name="Picture 11" descr="C:\Users\l.houghton\AppData\Local\Microsoft\Windows\INetCache\Content.MSO\5C846DC4.tmp"/>
          <p:cNvPicPr/>
          <p:nvPr/>
        </p:nvPicPr>
        <p:blipFill>
          <a:blip r:embed="rId3">
            <a:extLst>
              <a:ext uri="{28A0092B-C50C-407E-A947-70E740481C1C}">
                <a14:useLocalDpi xmlns:a14="http://schemas.microsoft.com/office/drawing/2010/main" val="0"/>
              </a:ext>
            </a:extLst>
          </a:blip>
          <a:srcRect/>
          <a:stretch>
            <a:fillRect/>
          </a:stretch>
        </p:blipFill>
        <p:spPr bwMode="auto">
          <a:xfrm>
            <a:off x="120585" y="4367349"/>
            <a:ext cx="2487749" cy="2229394"/>
          </a:xfrm>
          <a:prstGeom prst="rect">
            <a:avLst/>
          </a:prstGeom>
          <a:noFill/>
          <a:ln>
            <a:noFill/>
          </a:ln>
        </p:spPr>
      </p:pic>
      <p:pic>
        <p:nvPicPr>
          <p:cNvPr id="9" name="Picture 8" descr="More transient Art by P4a and P4b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78241" y="83771"/>
            <a:ext cx="2233748" cy="1745028"/>
          </a:xfrm>
          <a:prstGeom prst="rect">
            <a:avLst/>
          </a:prstGeom>
          <a:noFill/>
          <a:ln>
            <a:noFill/>
          </a:ln>
        </p:spPr>
      </p:pic>
      <p:pic>
        <p:nvPicPr>
          <p:cNvPr id="10" name="Picture 9" descr="transient art Archives ⋆ Louise KirbyLouise Kirby"/>
          <p:cNvPicPr/>
          <p:nvPr/>
        </p:nvPicPr>
        <p:blipFill>
          <a:blip r:embed="rId5">
            <a:extLst>
              <a:ext uri="{28A0092B-C50C-407E-A947-70E740481C1C}">
                <a14:useLocalDpi xmlns:a14="http://schemas.microsoft.com/office/drawing/2010/main" val="0"/>
              </a:ext>
            </a:extLst>
          </a:blip>
          <a:srcRect/>
          <a:stretch>
            <a:fillRect/>
          </a:stretch>
        </p:blipFill>
        <p:spPr bwMode="auto">
          <a:xfrm>
            <a:off x="10321426" y="1534481"/>
            <a:ext cx="1730566" cy="1696142"/>
          </a:xfrm>
          <a:prstGeom prst="rect">
            <a:avLst/>
          </a:prstGeom>
          <a:noFill/>
          <a:ln>
            <a:noFill/>
          </a:ln>
        </p:spPr>
      </p:pic>
      <p:pic>
        <p:nvPicPr>
          <p:cNvPr id="15" name="Picture 14" descr="Amazingly Curvy Buildings Created by Hundertwasser"/>
          <p:cNvPicPr/>
          <p:nvPr/>
        </p:nvPicPr>
        <p:blipFill>
          <a:blip r:embed="rId6">
            <a:extLst>
              <a:ext uri="{28A0092B-C50C-407E-A947-70E740481C1C}">
                <a14:useLocalDpi xmlns:a14="http://schemas.microsoft.com/office/drawing/2010/main" val="0"/>
              </a:ext>
            </a:extLst>
          </a:blip>
          <a:srcRect/>
          <a:stretch>
            <a:fillRect/>
          </a:stretch>
        </p:blipFill>
        <p:spPr bwMode="auto">
          <a:xfrm>
            <a:off x="7564573" y="4367349"/>
            <a:ext cx="3447416" cy="2229394"/>
          </a:xfrm>
          <a:prstGeom prst="rect">
            <a:avLst/>
          </a:prstGeom>
          <a:noFill/>
          <a:ln>
            <a:noFill/>
          </a:ln>
        </p:spPr>
      </p:pic>
      <p:pic>
        <p:nvPicPr>
          <p:cNvPr id="16" name="Picture 15" descr="The Colourful Artist-Architect: Friedensreich Hundertwasser (1928-2000) –  Colour/ &quot;Chroma&quot;"/>
          <p:cNvPicPr/>
          <p:nvPr/>
        </p:nvPicPr>
        <p:blipFill>
          <a:blip r:embed="rId7">
            <a:extLst>
              <a:ext uri="{28A0092B-C50C-407E-A947-70E740481C1C}">
                <a14:useLocalDpi xmlns:a14="http://schemas.microsoft.com/office/drawing/2010/main" val="0"/>
              </a:ext>
            </a:extLst>
          </a:blip>
          <a:srcRect/>
          <a:stretch>
            <a:fillRect/>
          </a:stretch>
        </p:blipFill>
        <p:spPr bwMode="auto">
          <a:xfrm>
            <a:off x="3405188" y="4367349"/>
            <a:ext cx="3139303" cy="2229394"/>
          </a:xfrm>
          <a:prstGeom prst="rect">
            <a:avLst/>
          </a:prstGeom>
          <a:noFill/>
          <a:ln>
            <a:noFill/>
          </a:ln>
        </p:spPr>
      </p:pic>
    </p:spTree>
    <p:extLst>
      <p:ext uri="{BB962C8B-B14F-4D97-AF65-F5344CB8AC3E}">
        <p14:creationId xmlns:p14="http://schemas.microsoft.com/office/powerpoint/2010/main" val="166875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4" name="TextBox 3"/>
          <p:cNvSpPr txBox="1"/>
          <p:nvPr/>
        </p:nvSpPr>
        <p:spPr>
          <a:xfrm>
            <a:off x="2657520" y="337849"/>
            <a:ext cx="7761844" cy="2308324"/>
          </a:xfrm>
          <a:prstGeom prst="rect">
            <a:avLst/>
          </a:prstGeom>
          <a:noFill/>
        </p:spPr>
        <p:txBody>
          <a:bodyPr wrap="square" rtlCol="0">
            <a:spAutoFit/>
          </a:bodyPr>
          <a:lstStyle/>
          <a:p>
            <a:endParaRPr lang="en-GB" dirty="0" smtClean="0">
              <a:solidFill>
                <a:schemeClr val="accent5"/>
              </a:solidFill>
              <a:latin typeface="Century Gothic" panose="020B0502020202020204" pitchFamily="34" charset="0"/>
            </a:endParaRPr>
          </a:p>
          <a:p>
            <a:endParaRPr lang="en-GB" dirty="0" smtClean="0">
              <a:solidFill>
                <a:schemeClr val="accent5"/>
              </a:solidFill>
              <a:latin typeface="Century Gothic" panose="020B0502020202020204" pitchFamily="34" charset="0"/>
            </a:endParaRPr>
          </a:p>
          <a:p>
            <a:r>
              <a:rPr lang="en-GB" dirty="0" smtClean="0">
                <a:solidFill>
                  <a:schemeClr val="accent5"/>
                </a:solidFill>
                <a:latin typeface="Century Gothic" panose="020B0502020202020204" pitchFamily="34" charset="0"/>
              </a:rPr>
              <a:t>In the summer term Year 1 study the work of Wassily Kandinsky. They create hot and cold colours and produce a painting in the style of Kandinsky’s concentric circles. They use different media to </a:t>
            </a:r>
          </a:p>
          <a:p>
            <a:r>
              <a:rPr lang="en-GB" dirty="0" smtClean="0">
                <a:solidFill>
                  <a:schemeClr val="accent5"/>
                </a:solidFill>
                <a:latin typeface="Century Gothic" panose="020B0502020202020204" pitchFamily="34" charset="0"/>
              </a:rPr>
              <a:t>create their piece including pastels, chalks, paint and </a:t>
            </a:r>
          </a:p>
          <a:p>
            <a:r>
              <a:rPr lang="en-GB" dirty="0" smtClean="0">
                <a:solidFill>
                  <a:schemeClr val="accent5"/>
                </a:solidFill>
                <a:latin typeface="Century Gothic" panose="020B0502020202020204" pitchFamily="34" charset="0"/>
              </a:rPr>
              <a:t>crayons.</a:t>
            </a:r>
            <a:endParaRPr lang="en-GB" dirty="0">
              <a:solidFill>
                <a:schemeClr val="accent5"/>
              </a:solidFill>
              <a:latin typeface="Century Gothic" panose="020B0502020202020204" pitchFamily="34" charset="0"/>
            </a:endParaRPr>
          </a:p>
          <a:p>
            <a:endParaRPr lang="en-GB" dirty="0">
              <a:solidFill>
                <a:schemeClr val="accent5"/>
              </a:solidFill>
              <a:latin typeface="Century Gothic" panose="020B0502020202020204" pitchFamily="34" charset="0"/>
            </a:endParaRPr>
          </a:p>
        </p:txBody>
      </p:sp>
      <p:sp>
        <p:nvSpPr>
          <p:cNvPr id="8" name="TextBox 7"/>
          <p:cNvSpPr txBox="1"/>
          <p:nvPr/>
        </p:nvSpPr>
        <p:spPr>
          <a:xfrm>
            <a:off x="365762" y="4619228"/>
            <a:ext cx="5242767" cy="3354765"/>
          </a:xfrm>
          <a:prstGeom prst="rect">
            <a:avLst/>
          </a:prstGeom>
          <a:noFill/>
        </p:spPr>
        <p:txBody>
          <a:bodyPr wrap="square" rtlCol="0">
            <a:spAutoFit/>
          </a:bodyPr>
          <a:lstStyle/>
          <a:p>
            <a:endParaRPr lang="en-GB"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Our children’s creativity is extended with opportunities of visiting artists hosting children’s workshops and producing some beautiful art that is displayed in school. </a:t>
            </a:r>
          </a:p>
          <a:p>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endParaRPr lang="en-GB" dirty="0" smtClean="0">
              <a:solidFill>
                <a:schemeClr val="accent5"/>
              </a:solidFill>
              <a:latin typeface="Century Gothic" panose="020B0502020202020204" pitchFamily="34" charset="0"/>
            </a:endParaRPr>
          </a:p>
          <a:p>
            <a:endParaRPr lang="en-GB" dirty="0">
              <a:solidFill>
                <a:schemeClr val="accent5"/>
              </a:solidFill>
              <a:latin typeface="Century Gothic" panose="020B0502020202020204" pitchFamily="34" charset="0"/>
            </a:endParaRPr>
          </a:p>
          <a:p>
            <a:endParaRPr lang="en-GB" dirty="0">
              <a:solidFill>
                <a:schemeClr val="accent5"/>
              </a:solidFill>
              <a:latin typeface="Century Gothic" panose="020B0502020202020204" pitchFamily="34" charset="0"/>
            </a:endParaRPr>
          </a:p>
        </p:txBody>
      </p:sp>
      <p:pic>
        <p:nvPicPr>
          <p:cNvPr id="10" name="Picture 9" descr="Kandinsky | Teaching Resources"/>
          <p:cNvPicPr/>
          <p:nvPr/>
        </p:nvPicPr>
        <p:blipFill>
          <a:blip r:embed="rId3">
            <a:extLst>
              <a:ext uri="{28A0092B-C50C-407E-A947-70E740481C1C}">
                <a14:useLocalDpi xmlns:a14="http://schemas.microsoft.com/office/drawing/2010/main" val="0"/>
              </a:ext>
            </a:extLst>
          </a:blip>
          <a:srcRect/>
          <a:stretch>
            <a:fillRect/>
          </a:stretch>
        </p:blipFill>
        <p:spPr bwMode="auto">
          <a:xfrm>
            <a:off x="8410344" y="2646172"/>
            <a:ext cx="3228662" cy="2383027"/>
          </a:xfrm>
          <a:prstGeom prst="rect">
            <a:avLst/>
          </a:prstGeom>
          <a:noFill/>
          <a:ln>
            <a:noFill/>
          </a:ln>
        </p:spPr>
      </p:pic>
      <p:pic>
        <p:nvPicPr>
          <p:cNvPr id="11" name="Picture 10" descr="Peter Hills Primary on Twitter: &quot;#littleartists #kandinsky #ks1… &quot;"/>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08529" y="2899955"/>
            <a:ext cx="2315745" cy="3286332"/>
          </a:xfrm>
          <a:prstGeom prst="rect">
            <a:avLst/>
          </a:prstGeom>
          <a:noFill/>
          <a:ln>
            <a:noFill/>
          </a:ln>
        </p:spPr>
      </p:pic>
      <p:pic>
        <p:nvPicPr>
          <p:cNvPr id="12" name="Picture 11" descr="C:\Users\l.houghton\AppData\Local\Microsoft\Windows\INetCache\Content.MSO\F1A6FB68.tmp"/>
          <p:cNvPicPr/>
          <p:nvPr/>
        </p:nvPicPr>
        <p:blipFill>
          <a:blip r:embed="rId5">
            <a:extLst>
              <a:ext uri="{28A0092B-C50C-407E-A947-70E740481C1C}">
                <a14:useLocalDpi xmlns:a14="http://schemas.microsoft.com/office/drawing/2010/main" val="0"/>
              </a:ext>
            </a:extLst>
          </a:blip>
          <a:srcRect/>
          <a:stretch>
            <a:fillRect/>
          </a:stretch>
        </p:blipFill>
        <p:spPr bwMode="auto">
          <a:xfrm>
            <a:off x="514758" y="2782390"/>
            <a:ext cx="2855459" cy="1965940"/>
          </a:xfrm>
          <a:prstGeom prst="rect">
            <a:avLst/>
          </a:prstGeom>
          <a:noFill/>
          <a:ln>
            <a:noFill/>
          </a:ln>
        </p:spPr>
      </p:pic>
    </p:spTree>
    <p:extLst>
      <p:ext uri="{BB962C8B-B14F-4D97-AF65-F5344CB8AC3E}">
        <p14:creationId xmlns:p14="http://schemas.microsoft.com/office/powerpoint/2010/main" val="19134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4" name="TextBox 3"/>
          <p:cNvSpPr txBox="1"/>
          <p:nvPr/>
        </p:nvSpPr>
        <p:spPr>
          <a:xfrm>
            <a:off x="301282" y="140677"/>
            <a:ext cx="11754730" cy="2831544"/>
          </a:xfrm>
          <a:prstGeom prst="rect">
            <a:avLst/>
          </a:prstGeom>
          <a:noFill/>
        </p:spPr>
        <p:txBody>
          <a:bodyPr wrap="square" rtlCol="0">
            <a:spAutoFit/>
          </a:bodyPr>
          <a:lstStyle/>
          <a:p>
            <a:pPr algn="ctr"/>
            <a:r>
              <a:rPr lang="en-GB" sz="2000" b="1" u="sng" dirty="0" smtClean="0">
                <a:solidFill>
                  <a:schemeClr val="accent5"/>
                </a:solidFill>
                <a:latin typeface="Century Gothic" panose="020B0502020202020204" pitchFamily="34" charset="0"/>
              </a:rPr>
              <a:t>DT</a:t>
            </a:r>
          </a:p>
          <a:p>
            <a:endParaRPr lang="en-GB"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At Audley, we provide opportunities for all children </a:t>
            </a:r>
            <a:r>
              <a:rPr lang="en-GB" sz="2000" dirty="0">
                <a:solidFill>
                  <a:schemeClr val="accent5"/>
                </a:solidFill>
                <a:latin typeface="Century Gothic" panose="020B0502020202020204" pitchFamily="34" charset="0"/>
              </a:rPr>
              <a:t>to use creativity and </a:t>
            </a:r>
            <a:r>
              <a:rPr lang="en-GB" sz="2000" dirty="0" smtClean="0">
                <a:solidFill>
                  <a:schemeClr val="accent5"/>
                </a:solidFill>
                <a:latin typeface="Century Gothic" panose="020B0502020202020204" pitchFamily="34" charset="0"/>
              </a:rPr>
              <a:t>			imagination </a:t>
            </a:r>
            <a:r>
              <a:rPr lang="en-GB" sz="2000" dirty="0">
                <a:solidFill>
                  <a:schemeClr val="accent5"/>
                </a:solidFill>
                <a:latin typeface="Century Gothic" panose="020B0502020202020204" pitchFamily="34" charset="0"/>
              </a:rPr>
              <a:t>to design and make products that solve problems, thinking about </a:t>
            </a:r>
            <a:r>
              <a:rPr lang="en-GB" sz="2000" dirty="0" smtClean="0">
                <a:solidFill>
                  <a:schemeClr val="accent5"/>
                </a:solidFill>
                <a:latin typeface="Century Gothic" panose="020B0502020202020204" pitchFamily="34" charset="0"/>
              </a:rPr>
              <a:t>		their </a:t>
            </a:r>
            <a:r>
              <a:rPr lang="en-GB" sz="2000" dirty="0">
                <a:solidFill>
                  <a:schemeClr val="accent5"/>
                </a:solidFill>
                <a:latin typeface="Century Gothic" panose="020B0502020202020204" pitchFamily="34" charset="0"/>
              </a:rPr>
              <a:t>own and others’ ideas. We want to inspire them to be the designers and </a:t>
            </a:r>
            <a:r>
              <a:rPr lang="en-GB" sz="2000" dirty="0" smtClean="0">
                <a:solidFill>
                  <a:schemeClr val="accent5"/>
                </a:solidFill>
                <a:latin typeface="Century Gothic" panose="020B0502020202020204" pitchFamily="34" charset="0"/>
              </a:rPr>
              <a:t>		makers </a:t>
            </a:r>
            <a:r>
              <a:rPr lang="en-GB" sz="2000" dirty="0">
                <a:solidFill>
                  <a:schemeClr val="accent5"/>
                </a:solidFill>
                <a:latin typeface="Century Gothic" panose="020B0502020202020204" pitchFamily="34" charset="0"/>
              </a:rPr>
              <a:t>of our future.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Year </a:t>
            </a:r>
            <a:r>
              <a:rPr lang="en-GB" sz="2000" dirty="0">
                <a:solidFill>
                  <a:schemeClr val="accent5"/>
                </a:solidFill>
                <a:latin typeface="Century Gothic" panose="020B0502020202020204" pitchFamily="34" charset="0"/>
              </a:rPr>
              <a:t>1</a:t>
            </a:r>
            <a:r>
              <a:rPr lang="en-GB" sz="2000" dirty="0" smtClean="0">
                <a:solidFill>
                  <a:schemeClr val="accent5"/>
                </a:solidFill>
                <a:latin typeface="Century Gothic" panose="020B0502020202020204" pitchFamily="34" charset="0"/>
              </a:rPr>
              <a:t> study: </a:t>
            </a:r>
            <a:r>
              <a:rPr lang="en-GB" sz="2000" dirty="0">
                <a:solidFill>
                  <a:schemeClr val="accent5"/>
                </a:solidFill>
                <a:latin typeface="Century Gothic" panose="020B0502020202020204" pitchFamily="34" charset="0"/>
              </a:rPr>
              <a:t>food technology, mechanisms </a:t>
            </a:r>
            <a:r>
              <a:rPr lang="en-GB" sz="2000" dirty="0" smtClean="0">
                <a:solidFill>
                  <a:schemeClr val="accent5"/>
                </a:solidFill>
                <a:latin typeface="Century Gothic" panose="020B0502020202020204" pitchFamily="34" charset="0"/>
              </a:rPr>
              <a:t>and structure. </a:t>
            </a:r>
            <a:endParaRPr lang="en-GB" dirty="0"/>
          </a:p>
        </p:txBody>
      </p:sp>
      <p:sp>
        <p:nvSpPr>
          <p:cNvPr id="12" name="TextBox 11"/>
          <p:cNvSpPr txBox="1"/>
          <p:nvPr/>
        </p:nvSpPr>
        <p:spPr>
          <a:xfrm>
            <a:off x="2489982" y="2191041"/>
            <a:ext cx="6316393" cy="5078313"/>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endParaRPr lang="en-GB" sz="2400" dirty="0">
              <a:solidFill>
                <a:schemeClr val="accent5"/>
              </a:solidFill>
              <a:latin typeface="Century Gothic" panose="020B0502020202020204" pitchFamily="34" charset="0"/>
            </a:endParaRP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In the spring term, </a:t>
            </a:r>
            <a:r>
              <a:rPr lang="en-GB" sz="2000" dirty="0">
                <a:solidFill>
                  <a:schemeClr val="accent5"/>
                </a:solidFill>
                <a:latin typeface="Century Gothic" panose="020B0502020202020204" pitchFamily="34" charset="0"/>
              </a:rPr>
              <a:t>year </a:t>
            </a:r>
            <a:r>
              <a:rPr lang="en-GB" sz="2000" dirty="0" smtClean="0">
                <a:solidFill>
                  <a:schemeClr val="accent5"/>
                </a:solidFill>
                <a:latin typeface="Century Gothic" panose="020B0502020202020204" pitchFamily="34" charset="0"/>
              </a:rPr>
              <a:t>1 children learn how to create a lever to make a moving picture. </a:t>
            </a: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They link the unit of work to the traditional tales</a:t>
            </a:r>
          </a:p>
          <a:p>
            <a:r>
              <a:rPr lang="en-GB" sz="2000" dirty="0" smtClean="0">
                <a:solidFill>
                  <a:schemeClr val="accent5"/>
                </a:solidFill>
                <a:latin typeface="Century Gothic" panose="020B0502020202020204" pitchFamily="34" charset="0"/>
              </a:rPr>
              <a:t>They have heard in class.</a:t>
            </a: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Year 1 explore different moving books to inspire their own ideas. They learn how to create a lever to allow their picture to move. Finally they design their moving picture, create it and evaluate how well it worked.</a:t>
            </a: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a:t>
            </a:r>
            <a:endParaRPr lang="en-GB" dirty="0"/>
          </a:p>
        </p:txBody>
      </p:sp>
      <p:pic>
        <p:nvPicPr>
          <p:cNvPr id="8" name="Picture 7" descr="https://www.conwayprimaryschool.co.uk/_site/data/files/images/year%201%202016/5743288774E42CDAB5D026594153C8AC.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60970" y="1828799"/>
            <a:ext cx="2787113" cy="1933304"/>
          </a:xfrm>
          <a:prstGeom prst="rect">
            <a:avLst/>
          </a:prstGeom>
          <a:noFill/>
          <a:ln>
            <a:noFill/>
          </a:ln>
        </p:spPr>
      </p:pic>
      <p:pic>
        <p:nvPicPr>
          <p:cNvPr id="13" name="Picture 12" descr="https://www.conwayprimaryschool.co.uk/_site/data/files/images/year%201%202016/01999F57F0C45644855BB5AA6180B3AA.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32" y="3595959"/>
            <a:ext cx="2279382" cy="2486025"/>
          </a:xfrm>
          <a:prstGeom prst="rect">
            <a:avLst/>
          </a:prstGeom>
          <a:noFill/>
          <a:ln>
            <a:noFill/>
          </a:ln>
        </p:spPr>
      </p:pic>
      <p:pic>
        <p:nvPicPr>
          <p:cNvPr id="14" name="Picture 13" descr="https://swinemoorprimary.org.uk/wp-content/uploads/2017/10/Key-Subject-Objective-Design-and-Technology-Mechanisms-Year-1-300x264.png"/>
          <p:cNvPicPr/>
          <p:nvPr/>
        </p:nvPicPr>
        <p:blipFill>
          <a:blip r:embed="rId5">
            <a:extLst>
              <a:ext uri="{28A0092B-C50C-407E-A947-70E740481C1C}">
                <a14:useLocalDpi xmlns:a14="http://schemas.microsoft.com/office/drawing/2010/main" val="0"/>
              </a:ext>
            </a:extLst>
          </a:blip>
          <a:srcRect/>
          <a:stretch>
            <a:fillRect/>
          </a:stretch>
        </p:blipFill>
        <p:spPr bwMode="auto">
          <a:xfrm>
            <a:off x="9078686" y="4176439"/>
            <a:ext cx="2269397" cy="2002291"/>
          </a:xfrm>
          <a:prstGeom prst="rect">
            <a:avLst/>
          </a:prstGeom>
          <a:noFill/>
          <a:ln>
            <a:noFill/>
          </a:ln>
        </p:spPr>
      </p:pic>
    </p:spTree>
    <p:extLst>
      <p:ext uri="{BB962C8B-B14F-4D97-AF65-F5344CB8AC3E}">
        <p14:creationId xmlns:p14="http://schemas.microsoft.com/office/powerpoint/2010/main" val="30260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6" name="TextBox 5"/>
          <p:cNvSpPr txBox="1"/>
          <p:nvPr/>
        </p:nvSpPr>
        <p:spPr>
          <a:xfrm>
            <a:off x="365763" y="245011"/>
            <a:ext cx="5289450" cy="4708981"/>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		</a:t>
            </a:r>
          </a:p>
          <a:p>
            <a:r>
              <a:rPr lang="en-GB" sz="2000" dirty="0" smtClean="0">
                <a:solidFill>
                  <a:schemeClr val="accent5"/>
                </a:solidFill>
                <a:latin typeface="Century Gothic" panose="020B0502020202020204" pitchFamily="34" charset="0"/>
              </a:rPr>
              <a:t>		In the spring year 1 study 		food. They learn the 			names of different 			vegetables and find out where they grow. 	</a:t>
            </a:r>
          </a:p>
          <a:p>
            <a:r>
              <a:rPr lang="en-GB" sz="2000" dirty="0" smtClean="0">
                <a:solidFill>
                  <a:schemeClr val="accent5"/>
                </a:solidFill>
                <a:latin typeface="Century Gothic" panose="020B0502020202020204" pitchFamily="34" charset="0"/>
              </a:rPr>
              <a:t>The children choose their favourite root vegetables and prepare a salad using them. </a:t>
            </a:r>
          </a:p>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Later in the unit the children </a:t>
            </a:r>
          </a:p>
          <a:p>
            <a:r>
              <a:rPr lang="en-GB" sz="2000" dirty="0" smtClean="0">
                <a:solidFill>
                  <a:schemeClr val="accent5"/>
                </a:solidFill>
                <a:latin typeface="Century Gothic" panose="020B0502020202020204" pitchFamily="34" charset="0"/>
              </a:rPr>
              <a:t>Have the opportunity to taste </a:t>
            </a:r>
          </a:p>
          <a:p>
            <a:r>
              <a:rPr lang="en-GB" sz="2000" dirty="0">
                <a:solidFill>
                  <a:schemeClr val="accent5"/>
                </a:solidFill>
                <a:latin typeface="Century Gothic" panose="020B0502020202020204" pitchFamily="34" charset="0"/>
              </a:rPr>
              <a:t>d</a:t>
            </a:r>
            <a:r>
              <a:rPr lang="en-GB" sz="2000" dirty="0" smtClean="0">
                <a:solidFill>
                  <a:schemeClr val="accent5"/>
                </a:solidFill>
                <a:latin typeface="Century Gothic" panose="020B0502020202020204" pitchFamily="34" charset="0"/>
              </a:rPr>
              <a:t>ifferent fruits and use their</a:t>
            </a:r>
          </a:p>
          <a:p>
            <a:r>
              <a:rPr lang="en-GB" sz="2000" dirty="0">
                <a:solidFill>
                  <a:schemeClr val="accent5"/>
                </a:solidFill>
                <a:latin typeface="Century Gothic" panose="020B0502020202020204" pitchFamily="34" charset="0"/>
              </a:rPr>
              <a:t>f</a:t>
            </a:r>
            <a:r>
              <a:rPr lang="en-GB" sz="2000" dirty="0" smtClean="0">
                <a:solidFill>
                  <a:schemeClr val="accent5"/>
                </a:solidFill>
                <a:latin typeface="Century Gothic" panose="020B0502020202020204" pitchFamily="34" charset="0"/>
              </a:rPr>
              <a:t>avourites to design a fruit </a:t>
            </a:r>
          </a:p>
          <a:p>
            <a:r>
              <a:rPr lang="en-GB" sz="2000" dirty="0" smtClean="0">
                <a:solidFill>
                  <a:schemeClr val="accent5"/>
                </a:solidFill>
                <a:latin typeface="Century Gothic" panose="020B0502020202020204" pitchFamily="34" charset="0"/>
              </a:rPr>
              <a:t>Salad.</a:t>
            </a:r>
            <a:endParaRPr lang="en-GB" sz="2000" dirty="0">
              <a:solidFill>
                <a:schemeClr val="accent5"/>
              </a:solidFill>
              <a:latin typeface="Century Gothic" panose="020B0502020202020204" pitchFamily="34" charset="0"/>
            </a:endParaRPr>
          </a:p>
        </p:txBody>
      </p:sp>
      <p:sp>
        <p:nvSpPr>
          <p:cNvPr id="11" name="TextBox 10"/>
          <p:cNvSpPr txBox="1"/>
          <p:nvPr/>
        </p:nvSpPr>
        <p:spPr>
          <a:xfrm>
            <a:off x="4130357" y="2671157"/>
            <a:ext cx="7731833" cy="3754874"/>
          </a:xfrm>
          <a:prstGeom prst="rect">
            <a:avLst/>
          </a:prstGeom>
          <a:noFill/>
        </p:spPr>
        <p:txBody>
          <a:bodyPr wrap="square" rtlCol="0">
            <a:spAutoFit/>
          </a:bodyPr>
          <a:lstStyle/>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During the structures unit the children plan                    		and design a beach hut. </a:t>
            </a:r>
          </a:p>
          <a:p>
            <a:endParaRPr lang="en-GB" sz="2000" dirty="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We </a:t>
            </a:r>
            <a:r>
              <a:rPr lang="en-GB" sz="2000" dirty="0">
                <a:solidFill>
                  <a:schemeClr val="accent5"/>
                </a:solidFill>
                <a:latin typeface="Century Gothic" panose="020B0502020202020204" pitchFamily="34" charset="0"/>
              </a:rPr>
              <a:t>link </a:t>
            </a:r>
            <a:r>
              <a:rPr lang="en-GB" sz="2000" dirty="0" smtClean="0">
                <a:solidFill>
                  <a:schemeClr val="accent5"/>
                </a:solidFill>
                <a:latin typeface="Century Gothic" panose="020B0502020202020204" pitchFamily="34" charset="0"/>
              </a:rPr>
              <a:t>this to our trip to St </a:t>
            </a:r>
            <a:r>
              <a:rPr lang="en-GB" sz="2000" dirty="0" err="1" smtClean="0">
                <a:solidFill>
                  <a:schemeClr val="accent5"/>
                </a:solidFill>
                <a:latin typeface="Century Gothic" panose="020B0502020202020204" pitchFamily="34" charset="0"/>
              </a:rPr>
              <a:t>Annes</a:t>
            </a:r>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where </a:t>
            </a:r>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the children explore the beach huts there, 		     	evaluate them and understand their 	</a:t>
            </a:r>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purpose. </a:t>
            </a: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a:t>
            </a: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The </a:t>
            </a:r>
            <a:r>
              <a:rPr lang="en-GB" sz="2000" dirty="0">
                <a:solidFill>
                  <a:schemeClr val="accent5"/>
                </a:solidFill>
                <a:latin typeface="Century Gothic" panose="020B0502020202020204" pitchFamily="34" charset="0"/>
              </a:rPr>
              <a:t>children </a:t>
            </a:r>
            <a:r>
              <a:rPr lang="en-GB" sz="2000" dirty="0" smtClean="0">
                <a:solidFill>
                  <a:schemeClr val="accent5"/>
                </a:solidFill>
                <a:latin typeface="Century Gothic" panose="020B0502020202020204" pitchFamily="34" charset="0"/>
              </a:rPr>
              <a:t>explore structures </a:t>
            </a: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using construction kits before designing and 			making their own. </a:t>
            </a:r>
            <a:endParaRPr lang="en-GB" sz="2000" dirty="0">
              <a:solidFill>
                <a:schemeClr val="accent5"/>
              </a:solidFill>
              <a:latin typeface="Century Gothic" panose="020B0502020202020204" pitchFamily="34" charset="0"/>
            </a:endParaRPr>
          </a:p>
          <a:p>
            <a:endParaRPr lang="en-GB" dirty="0"/>
          </a:p>
        </p:txBody>
      </p:sp>
      <p:pic>
        <p:nvPicPr>
          <p:cNvPr id="12" name="Picture 11" descr="C:\Users\l.houghton\AppData\Local\Microsoft\Windows\INetCache\Content.MSO\3040C85B.tmp"/>
          <p:cNvPicPr/>
          <p:nvPr/>
        </p:nvPicPr>
        <p:blipFill>
          <a:blip r:embed="rId3">
            <a:extLst>
              <a:ext uri="{28A0092B-C50C-407E-A947-70E740481C1C}">
                <a14:useLocalDpi xmlns:a14="http://schemas.microsoft.com/office/drawing/2010/main" val="0"/>
              </a:ext>
            </a:extLst>
          </a:blip>
          <a:srcRect/>
          <a:stretch>
            <a:fillRect/>
          </a:stretch>
        </p:blipFill>
        <p:spPr bwMode="auto">
          <a:xfrm>
            <a:off x="10265698" y="140677"/>
            <a:ext cx="1725000" cy="2598737"/>
          </a:xfrm>
          <a:prstGeom prst="rect">
            <a:avLst/>
          </a:prstGeom>
          <a:noFill/>
          <a:ln>
            <a:noFill/>
          </a:ln>
        </p:spPr>
      </p:pic>
      <p:pic>
        <p:nvPicPr>
          <p:cNvPr id="14" name="Picture 13" descr="C:\Users\l.houghton\AppData\Local\Microsoft\Windows\INetCache\Content.MSO\23C65E21.tmp"/>
          <p:cNvPicPr/>
          <p:nvPr/>
        </p:nvPicPr>
        <p:blipFill>
          <a:blip r:embed="rId4">
            <a:extLst>
              <a:ext uri="{28A0092B-C50C-407E-A947-70E740481C1C}">
                <a14:useLocalDpi xmlns:a14="http://schemas.microsoft.com/office/drawing/2010/main" val="0"/>
              </a:ext>
            </a:extLst>
          </a:blip>
          <a:srcRect/>
          <a:stretch>
            <a:fillRect/>
          </a:stretch>
        </p:blipFill>
        <p:spPr bwMode="auto">
          <a:xfrm>
            <a:off x="7041680" y="412713"/>
            <a:ext cx="2434922" cy="1574969"/>
          </a:xfrm>
          <a:prstGeom prst="rect">
            <a:avLst/>
          </a:prstGeom>
          <a:noFill/>
          <a:ln>
            <a:noFill/>
          </a:ln>
        </p:spPr>
      </p:pic>
      <p:pic>
        <p:nvPicPr>
          <p:cNvPr id="15" name="Picture 14" descr="Fruit Kebabs | pearlY2princeedward"/>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4472" y="5021355"/>
            <a:ext cx="2245847" cy="1601513"/>
          </a:xfrm>
          <a:prstGeom prst="rect">
            <a:avLst/>
          </a:prstGeom>
          <a:noFill/>
          <a:ln>
            <a:noFill/>
          </a:ln>
        </p:spPr>
      </p:pic>
      <p:pic>
        <p:nvPicPr>
          <p:cNvPr id="17" name="Picture 16" descr="Art and Design &amp; Technology | Stratford St Mary Primary School | Suffolk"/>
          <p:cNvPicPr/>
          <p:nvPr/>
        </p:nvPicPr>
        <p:blipFill>
          <a:blip r:embed="rId6">
            <a:extLst>
              <a:ext uri="{28A0092B-C50C-407E-A947-70E740481C1C}">
                <a14:useLocalDpi xmlns:a14="http://schemas.microsoft.com/office/drawing/2010/main" val="0"/>
              </a:ext>
            </a:extLst>
          </a:blip>
          <a:srcRect/>
          <a:stretch>
            <a:fillRect/>
          </a:stretch>
        </p:blipFill>
        <p:spPr bwMode="auto">
          <a:xfrm>
            <a:off x="2834640" y="4904173"/>
            <a:ext cx="2820573" cy="1835876"/>
          </a:xfrm>
          <a:prstGeom prst="rect">
            <a:avLst/>
          </a:prstGeom>
          <a:noFill/>
          <a:ln>
            <a:noFill/>
          </a:ln>
        </p:spPr>
      </p:pic>
    </p:spTree>
    <p:extLst>
      <p:ext uri="{BB962C8B-B14F-4D97-AF65-F5344CB8AC3E}">
        <p14:creationId xmlns:p14="http://schemas.microsoft.com/office/powerpoint/2010/main" val="1287239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11">
                                            <p:txEl>
                                              <p:pRg st="2" end="2"/>
                                            </p:txEl>
                                          </p:spTgt>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11">
                                            <p:txEl>
                                              <p:pRg st="3" end="3"/>
                                            </p:txEl>
                                          </p:spTgt>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1">
                                            <p:txEl>
                                              <p:pRg st="4" end="4"/>
                                            </p:txEl>
                                          </p:spTgt>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3" name="TextBox 2"/>
          <p:cNvSpPr txBox="1"/>
          <p:nvPr/>
        </p:nvSpPr>
        <p:spPr>
          <a:xfrm>
            <a:off x="365760" y="126609"/>
            <a:ext cx="11826240" cy="1938992"/>
          </a:xfrm>
          <a:prstGeom prst="rect">
            <a:avLst/>
          </a:prstGeom>
          <a:noFill/>
        </p:spPr>
        <p:txBody>
          <a:bodyPr wrap="square" rtlCol="0">
            <a:spAutoFit/>
          </a:bodyPr>
          <a:lstStyle/>
          <a:p>
            <a:pPr algn="ctr"/>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a:t>
            </a:r>
            <a:r>
              <a:rPr lang="en-GB" sz="2000" b="1" u="sng" dirty="0" smtClean="0">
                <a:solidFill>
                  <a:schemeClr val="accent5"/>
                </a:solidFill>
                <a:latin typeface="Century Gothic" panose="020B0502020202020204" pitchFamily="34" charset="0"/>
              </a:rPr>
              <a:t>RE</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Through </a:t>
            </a:r>
            <a:r>
              <a:rPr lang="en-GB" sz="2000" dirty="0">
                <a:solidFill>
                  <a:schemeClr val="accent5"/>
                </a:solidFill>
                <a:latin typeface="Century Gothic" panose="020B0502020202020204" pitchFamily="34" charset="0"/>
              </a:rPr>
              <a:t>our RE curriculum we aim for all our children to have a voice and be </a:t>
            </a:r>
            <a:r>
              <a:rPr lang="en-GB" sz="2000" dirty="0" smtClean="0">
                <a:solidFill>
                  <a:schemeClr val="accent5"/>
                </a:solidFill>
                <a:latin typeface="Century Gothic" panose="020B0502020202020204" pitchFamily="34" charset="0"/>
              </a:rPr>
              <a:t>		able </a:t>
            </a:r>
            <a:r>
              <a:rPr lang="en-GB" sz="2000" dirty="0">
                <a:solidFill>
                  <a:schemeClr val="accent5"/>
                </a:solidFill>
                <a:latin typeface="Century Gothic" panose="020B0502020202020204" pitchFamily="34" charset="0"/>
              </a:rPr>
              <a:t>to show tolerance and mutual respect for others whilst celebrating </a:t>
            </a:r>
            <a:r>
              <a:rPr lang="en-GB" sz="2000" dirty="0" smtClean="0">
                <a:solidFill>
                  <a:schemeClr val="accent5"/>
                </a:solidFill>
                <a:latin typeface="Century Gothic" panose="020B0502020202020204" pitchFamily="34" charset="0"/>
              </a:rPr>
              <a:t>			diversity </a:t>
            </a:r>
            <a:r>
              <a:rPr lang="en-GB" sz="2000" dirty="0">
                <a:solidFill>
                  <a:schemeClr val="accent5"/>
                </a:solidFill>
                <a:latin typeface="Century Gothic" panose="020B0502020202020204" pitchFamily="34" charset="0"/>
              </a:rPr>
              <a:t>and nurturing strong relationships. </a:t>
            </a:r>
            <a:r>
              <a:rPr lang="en-GB" sz="2000" dirty="0" smtClean="0">
                <a:solidFill>
                  <a:schemeClr val="accent5"/>
                </a:solidFill>
                <a:latin typeface="Century Gothic" panose="020B0502020202020204" pitchFamily="34" charset="0"/>
              </a:rPr>
              <a:t>At Audley, RE provides </a:t>
            </a:r>
            <a:r>
              <a:rPr lang="en-GB" sz="2000" dirty="0">
                <a:solidFill>
                  <a:schemeClr val="accent5"/>
                </a:solidFill>
                <a:latin typeface="Century Gothic" panose="020B0502020202020204" pitchFamily="34" charset="0"/>
              </a:rPr>
              <a:t>opportunities </a:t>
            </a:r>
            <a:r>
              <a:rPr lang="en-GB" sz="2000" dirty="0" smtClean="0">
                <a:solidFill>
                  <a:schemeClr val="accent5"/>
                </a:solidFill>
                <a:latin typeface="Century Gothic" panose="020B0502020202020204" pitchFamily="34" charset="0"/>
              </a:rPr>
              <a:t>		to </a:t>
            </a:r>
            <a:r>
              <a:rPr lang="en-GB" sz="2000" dirty="0">
                <a:solidFill>
                  <a:schemeClr val="accent5"/>
                </a:solidFill>
                <a:latin typeface="Century Gothic" panose="020B0502020202020204" pitchFamily="34" charset="0"/>
              </a:rPr>
              <a:t>develop children’s knowledge and understanding of world </a:t>
            </a:r>
            <a:r>
              <a:rPr lang="en-GB" sz="2000" dirty="0" smtClean="0">
                <a:solidFill>
                  <a:schemeClr val="accent5"/>
                </a:solidFill>
                <a:latin typeface="Century Gothic" panose="020B0502020202020204" pitchFamily="34" charset="0"/>
              </a:rPr>
              <a:t>religions.</a:t>
            </a:r>
            <a:endParaRPr lang="en-GB" dirty="0"/>
          </a:p>
        </p:txBody>
      </p:sp>
      <p:sp>
        <p:nvSpPr>
          <p:cNvPr id="4" name="TextBox 3"/>
          <p:cNvSpPr txBox="1"/>
          <p:nvPr/>
        </p:nvSpPr>
        <p:spPr>
          <a:xfrm>
            <a:off x="365760" y="2065601"/>
            <a:ext cx="11493305" cy="2862322"/>
          </a:xfrm>
          <a:prstGeom prst="rect">
            <a:avLst/>
          </a:prstGeom>
          <a:noFill/>
        </p:spPr>
        <p:txBody>
          <a:bodyPr wrap="square" rtlCol="0">
            <a:spAutoFit/>
          </a:bodyPr>
          <a:lstStyle/>
          <a:p>
            <a:r>
              <a:rPr lang="en-GB" sz="2000" dirty="0">
                <a:solidFill>
                  <a:schemeClr val="accent5"/>
                </a:solidFill>
                <a:latin typeface="Century Gothic" panose="020B0502020202020204" pitchFamily="34" charset="0"/>
              </a:rPr>
              <a:t>In year 2 children </a:t>
            </a:r>
            <a:r>
              <a:rPr lang="en-GB" sz="2000" dirty="0" smtClean="0">
                <a:solidFill>
                  <a:schemeClr val="accent5"/>
                </a:solidFill>
                <a:latin typeface="Century Gothic" panose="020B0502020202020204" pitchFamily="34" charset="0"/>
              </a:rPr>
              <a:t>focus </a:t>
            </a:r>
            <a:r>
              <a:rPr lang="en-GB" sz="2000" dirty="0">
                <a:solidFill>
                  <a:schemeClr val="accent5"/>
                </a:solidFill>
                <a:latin typeface="Century Gothic" panose="020B0502020202020204" pitchFamily="34" charset="0"/>
              </a:rPr>
              <a:t>on the Christian and Jewish faith. They </a:t>
            </a:r>
            <a:r>
              <a:rPr lang="en-GB" sz="2000" dirty="0" smtClean="0">
                <a:solidFill>
                  <a:schemeClr val="accent5"/>
                </a:solidFill>
                <a:latin typeface="Century Gothic" panose="020B0502020202020204" pitchFamily="34" charset="0"/>
              </a:rPr>
              <a:t>learn </a:t>
            </a:r>
            <a:r>
              <a:rPr lang="en-GB" sz="2000" dirty="0">
                <a:solidFill>
                  <a:schemeClr val="accent5"/>
                </a:solidFill>
                <a:latin typeface="Century Gothic" panose="020B0502020202020204" pitchFamily="34" charset="0"/>
              </a:rPr>
              <a:t>what people following these faiths believe, how they express their faith and how their lives reflect their </a:t>
            </a:r>
            <a:r>
              <a:rPr lang="en-GB" sz="2000" dirty="0" smtClean="0">
                <a:solidFill>
                  <a:schemeClr val="accent5"/>
                </a:solidFill>
                <a:latin typeface="Century Gothic" panose="020B0502020202020204" pitchFamily="34" charset="0"/>
              </a:rPr>
              <a:t>religion.</a:t>
            </a: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The </a:t>
            </a:r>
            <a:r>
              <a:rPr lang="en-GB" sz="2000" dirty="0">
                <a:solidFill>
                  <a:schemeClr val="accent5"/>
                </a:solidFill>
                <a:latin typeface="Century Gothic" panose="020B0502020202020204" pitchFamily="34" charset="0"/>
              </a:rPr>
              <a:t>key questions taught in year </a:t>
            </a:r>
            <a:r>
              <a:rPr lang="en-GB" sz="2000" dirty="0" smtClean="0">
                <a:solidFill>
                  <a:schemeClr val="accent5"/>
                </a:solidFill>
                <a:latin typeface="Century Gothic" panose="020B0502020202020204" pitchFamily="34" charset="0"/>
              </a:rPr>
              <a:t>1 are:</a:t>
            </a:r>
            <a:endParaRPr lang="en-GB" sz="2000" dirty="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endParaRPr lang="en-GB" sz="2000" dirty="0" smtClean="0">
              <a:solidFill>
                <a:schemeClr val="accent5"/>
              </a:solidFill>
              <a:latin typeface="Century Gothic" panose="020B0502020202020204" pitchFamily="34" charset="0"/>
            </a:endParaRPr>
          </a:p>
          <a:p>
            <a:r>
              <a:rPr lang="en-GB" sz="2000" dirty="0">
                <a:solidFill>
                  <a:schemeClr val="accent1">
                    <a:lumMod val="75000"/>
                  </a:schemeClr>
                </a:solidFill>
                <a:latin typeface="Century Gothic" panose="020B0502020202020204" pitchFamily="34" charset="0"/>
              </a:rPr>
              <a:t>What does it mean to belong to a faith community</a:t>
            </a:r>
            <a:r>
              <a:rPr lang="en-GB" sz="2000" dirty="0" smtClean="0">
                <a:solidFill>
                  <a:schemeClr val="accent1">
                    <a:lumMod val="75000"/>
                  </a:schemeClr>
                </a:solidFill>
                <a:latin typeface="Century Gothic" panose="020B0502020202020204" pitchFamily="34" charset="0"/>
              </a:rPr>
              <a:t>?</a:t>
            </a:r>
          </a:p>
          <a:p>
            <a:r>
              <a:rPr lang="en-GB" sz="2000" dirty="0">
                <a:solidFill>
                  <a:schemeClr val="accent1">
                    <a:lumMod val="75000"/>
                  </a:schemeClr>
                </a:solidFill>
                <a:latin typeface="Century Gothic" panose="020B0502020202020204" pitchFamily="34" charset="0"/>
              </a:rPr>
              <a:t>How and why do we celebrate sacred and special times</a:t>
            </a:r>
            <a:r>
              <a:rPr lang="en-GB" sz="2000" dirty="0" smtClean="0">
                <a:solidFill>
                  <a:schemeClr val="accent1">
                    <a:lumMod val="75000"/>
                  </a:schemeClr>
                </a:solidFill>
                <a:latin typeface="Century Gothic" panose="020B0502020202020204" pitchFamily="34" charset="0"/>
              </a:rPr>
              <a:t>?</a:t>
            </a:r>
          </a:p>
          <a:p>
            <a:r>
              <a:rPr lang="en-GB" sz="2000" dirty="0">
                <a:solidFill>
                  <a:schemeClr val="accent1">
                    <a:lumMod val="75000"/>
                  </a:schemeClr>
                </a:solidFill>
                <a:latin typeface="Century Gothic" panose="020B0502020202020204" pitchFamily="34" charset="0"/>
              </a:rPr>
              <a:t>Who is Christian and what do they believe</a:t>
            </a:r>
            <a:r>
              <a:rPr lang="en-GB" sz="2000" dirty="0" smtClean="0">
                <a:solidFill>
                  <a:schemeClr val="accent1">
                    <a:lumMod val="75000"/>
                  </a:schemeClr>
                </a:solidFill>
                <a:latin typeface="Century Gothic" panose="020B0502020202020204" pitchFamily="34" charset="0"/>
              </a:rPr>
              <a:t>?</a:t>
            </a:r>
          </a:p>
          <a:p>
            <a:r>
              <a:rPr lang="en-GB" sz="2000" dirty="0">
                <a:solidFill>
                  <a:schemeClr val="accent1">
                    <a:lumMod val="75000"/>
                  </a:schemeClr>
                </a:solidFill>
                <a:latin typeface="Century Gothic" panose="020B0502020202020204" pitchFamily="34" charset="0"/>
              </a:rPr>
              <a:t>What makes some places sacred?</a:t>
            </a:r>
            <a:endParaRPr lang="en-GB" sz="2400" dirty="0">
              <a:solidFill>
                <a:schemeClr val="accent1">
                  <a:lumMod val="75000"/>
                </a:schemeClr>
              </a:solidFill>
              <a:latin typeface="Century Gothic" panose="020B0502020202020204" pitchFamily="34" charset="0"/>
            </a:endParaRPr>
          </a:p>
        </p:txBody>
      </p:sp>
      <p:sp>
        <p:nvSpPr>
          <p:cNvPr id="5" name="TextBox 4"/>
          <p:cNvSpPr txBox="1"/>
          <p:nvPr/>
        </p:nvSpPr>
        <p:spPr>
          <a:xfrm>
            <a:off x="365760" y="5235700"/>
            <a:ext cx="11493305" cy="1323439"/>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RE </a:t>
            </a:r>
            <a:r>
              <a:rPr lang="en-GB" sz="2000" dirty="0">
                <a:solidFill>
                  <a:schemeClr val="accent5"/>
                </a:solidFill>
                <a:latin typeface="Century Gothic" panose="020B0502020202020204" pitchFamily="34" charset="0"/>
              </a:rPr>
              <a:t>at </a:t>
            </a:r>
            <a:r>
              <a:rPr lang="en-GB" sz="2000" dirty="0" smtClean="0">
                <a:solidFill>
                  <a:schemeClr val="accent5"/>
                </a:solidFill>
                <a:latin typeface="Century Gothic" panose="020B0502020202020204" pitchFamily="34" charset="0"/>
              </a:rPr>
              <a:t>Audley School </a:t>
            </a:r>
            <a:r>
              <a:rPr lang="en-GB" sz="2000" dirty="0">
                <a:solidFill>
                  <a:schemeClr val="accent5"/>
                </a:solidFill>
                <a:latin typeface="Century Gothic" panose="020B0502020202020204" pitchFamily="34" charset="0"/>
              </a:rPr>
              <a:t>is designed to celebrate all religions, faiths and communities and promote tolerance and respect preparing our pupils for life in our ever growing, diverse local community and world. </a:t>
            </a:r>
          </a:p>
        </p:txBody>
      </p:sp>
      <p:pic>
        <p:nvPicPr>
          <p:cNvPr id="9" name="Picture 44" descr="http://downloads.clipart.com/20926379.jpg?t=1458638774&amp;h=8d69847048c500ccc5c18ca721070325&amp;u=SaveTeachersSunday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9217" y="2824751"/>
            <a:ext cx="1637716" cy="1344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http://downloads.clipart.com/20473704.jpg?t=1458563746&amp;h=47487699d90e53a89571f6ed90916ba4&amp;u=SaveTeachersSunday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29229" y="3230209"/>
            <a:ext cx="1250542" cy="1548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descr="http://downloads.clipart.com/20388158.jpg?t=1458560258&amp;h=0af6c8d814debb674a888e9de745e79e&amp;u=SaveTeachersSunday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3885" y="3482442"/>
            <a:ext cx="1273036" cy="155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 descr="It's Just Me: Eid At Nazira"/>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275985" y="4260545"/>
            <a:ext cx="1332538" cy="1334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6030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4" name="TextBox 3"/>
          <p:cNvSpPr txBox="1"/>
          <p:nvPr/>
        </p:nvSpPr>
        <p:spPr>
          <a:xfrm>
            <a:off x="2208628" y="0"/>
            <a:ext cx="9664504" cy="1846659"/>
          </a:xfrm>
          <a:prstGeom prst="rect">
            <a:avLst/>
          </a:prstGeom>
          <a:noFill/>
        </p:spPr>
        <p:txBody>
          <a:bodyPr wrap="square" rtlCol="0">
            <a:spAutoFit/>
          </a:bodyPr>
          <a:lstStyle/>
          <a:p>
            <a:pPr algn="ctr"/>
            <a:r>
              <a:rPr lang="en-GB" sz="2000" b="1" u="sng" dirty="0" smtClean="0">
                <a:solidFill>
                  <a:schemeClr val="accent5"/>
                </a:solidFill>
                <a:latin typeface="Century Gothic" panose="020B0502020202020204" pitchFamily="34" charset="0"/>
              </a:rPr>
              <a:t>PE</a:t>
            </a:r>
            <a:endParaRPr lang="en-GB" sz="2000" b="1" u="sng" dirty="0">
              <a:solidFill>
                <a:schemeClr val="accent5"/>
              </a:solidFill>
              <a:latin typeface="Century Gothic" panose="020B0502020202020204" pitchFamily="34" charset="0"/>
            </a:endParaRPr>
          </a:p>
          <a:p>
            <a:endParaRPr lang="en-GB" sz="14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Our aim in PE </a:t>
            </a:r>
            <a:r>
              <a:rPr lang="en-GB" sz="2000" dirty="0">
                <a:solidFill>
                  <a:schemeClr val="accent5"/>
                </a:solidFill>
                <a:latin typeface="Century Gothic" panose="020B0502020202020204" pitchFamily="34" charset="0"/>
              </a:rPr>
              <a:t>to develop pupils who will be physically active and can flourish in a range of different physical activities and sports. We have created a varied curriculum so children have the opportunity to learn a range of sports and play different games. PE at Audley is inclusive and engages all pupils. </a:t>
            </a:r>
          </a:p>
        </p:txBody>
      </p:sp>
      <p:sp>
        <p:nvSpPr>
          <p:cNvPr id="6" name="TextBox 5"/>
          <p:cNvSpPr txBox="1"/>
          <p:nvPr/>
        </p:nvSpPr>
        <p:spPr>
          <a:xfrm>
            <a:off x="365762" y="1938992"/>
            <a:ext cx="11408896" cy="3754874"/>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PE </a:t>
            </a:r>
            <a:r>
              <a:rPr lang="en-GB" sz="2000" dirty="0">
                <a:solidFill>
                  <a:schemeClr val="accent5"/>
                </a:solidFill>
                <a:latin typeface="Century Gothic" panose="020B0502020202020204" pitchFamily="34" charset="0"/>
              </a:rPr>
              <a:t>covers 4 </a:t>
            </a:r>
            <a:r>
              <a:rPr lang="en-GB" sz="2000" dirty="0" smtClean="0">
                <a:solidFill>
                  <a:schemeClr val="accent5"/>
                </a:solidFill>
                <a:latin typeface="Century Gothic" panose="020B0502020202020204" pitchFamily="34" charset="0"/>
              </a:rPr>
              <a:t>areas: </a:t>
            </a:r>
            <a:r>
              <a:rPr lang="en-GB" sz="2000" dirty="0">
                <a:solidFill>
                  <a:schemeClr val="accent5"/>
                </a:solidFill>
                <a:latin typeface="Century Gothic" panose="020B0502020202020204" pitchFamily="34" charset="0"/>
              </a:rPr>
              <a:t>dance, gymnastics, fundamentals and team </a:t>
            </a:r>
            <a:r>
              <a:rPr lang="en-GB" sz="2000" dirty="0" smtClean="0">
                <a:solidFill>
                  <a:schemeClr val="accent5"/>
                </a:solidFill>
                <a:latin typeface="Century Gothic" panose="020B0502020202020204" pitchFamily="34" charset="0"/>
              </a:rPr>
              <a:t>games and </a:t>
            </a:r>
            <a:r>
              <a:rPr lang="en-GB" sz="2000" dirty="0">
                <a:solidFill>
                  <a:schemeClr val="accent5"/>
                </a:solidFill>
                <a:latin typeface="Century Gothic" panose="020B0502020202020204" pitchFamily="34" charset="0"/>
              </a:rPr>
              <a:t>athletics.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Through dance year </a:t>
            </a:r>
            <a:r>
              <a:rPr lang="en-GB" sz="2000" dirty="0" smtClean="0">
                <a:solidFill>
                  <a:schemeClr val="accent5"/>
                </a:solidFill>
                <a:latin typeface="Century Gothic" panose="020B0502020202020204" pitchFamily="34" charset="0"/>
              </a:rPr>
              <a:t>1 </a:t>
            </a:r>
            <a:r>
              <a:rPr lang="en-GB" sz="2000" dirty="0">
                <a:solidFill>
                  <a:schemeClr val="accent5"/>
                </a:solidFill>
                <a:latin typeface="Century Gothic" panose="020B0502020202020204" pitchFamily="34" charset="0"/>
              </a:rPr>
              <a:t>will </a:t>
            </a:r>
            <a:r>
              <a:rPr lang="en-GB" sz="2000" dirty="0" smtClean="0">
                <a:solidFill>
                  <a:schemeClr val="accent5"/>
                </a:solidFill>
                <a:latin typeface="Century Gothic" panose="020B0502020202020204" pitchFamily="34" charset="0"/>
              </a:rPr>
              <a:t>move to different music, performing their </a:t>
            </a:r>
          </a:p>
          <a:p>
            <a:pPr marL="342900" indent="-342900">
              <a:buFont typeface="Arial" panose="020B0604020202020204" pitchFamily="34" charset="0"/>
              <a:buChar char="•"/>
            </a:pPr>
            <a:r>
              <a:rPr lang="en-GB" sz="2000" dirty="0" smtClean="0">
                <a:solidFill>
                  <a:schemeClr val="accent5"/>
                </a:solidFill>
                <a:latin typeface="Century Gothic" panose="020B0502020202020204" pitchFamily="34" charset="0"/>
              </a:rPr>
              <a:t>own short dance. </a:t>
            </a:r>
          </a:p>
          <a:p>
            <a:pPr marL="342900" indent="-342900">
              <a:buFont typeface="Arial" panose="020B0604020202020204" pitchFamily="34" charset="0"/>
              <a:buChar char="•"/>
            </a:pPr>
            <a:r>
              <a:rPr lang="en-GB" sz="2000" dirty="0" smtClean="0">
                <a:solidFill>
                  <a:schemeClr val="accent5"/>
                </a:solidFill>
                <a:latin typeface="Century Gothic" panose="020B0502020202020204" pitchFamily="34" charset="0"/>
              </a:rPr>
              <a:t>Athletics </a:t>
            </a:r>
            <a:r>
              <a:rPr lang="en-GB" sz="2000" dirty="0">
                <a:solidFill>
                  <a:schemeClr val="accent5"/>
                </a:solidFill>
                <a:latin typeface="Century Gothic" panose="020B0502020202020204" pitchFamily="34" charset="0"/>
              </a:rPr>
              <a:t>will focus on speed and direction and accurately throwing </a:t>
            </a:r>
          </a:p>
          <a:p>
            <a:r>
              <a:rPr lang="en-GB" sz="2000" dirty="0" smtClean="0">
                <a:solidFill>
                  <a:schemeClr val="accent5"/>
                </a:solidFill>
                <a:latin typeface="Century Gothic" panose="020B0502020202020204" pitchFamily="34" charset="0"/>
              </a:rPr>
              <a:t>     in a variety of ways.</a:t>
            </a:r>
            <a:endParaRPr lang="en-GB" sz="2000" dirty="0">
              <a:solidFill>
                <a:schemeClr val="accent5"/>
              </a:solidFill>
              <a:latin typeface="Century Gothic" panose="020B0502020202020204" pitchFamily="34" charset="0"/>
            </a:endParaRP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Gymnastics will allow the children </a:t>
            </a:r>
            <a:r>
              <a:rPr lang="en-GB" sz="2000" dirty="0" smtClean="0">
                <a:solidFill>
                  <a:schemeClr val="accent5"/>
                </a:solidFill>
                <a:latin typeface="Century Gothic" panose="020B0502020202020204" pitchFamily="34" charset="0"/>
              </a:rPr>
              <a:t>to build a short sequence </a:t>
            </a:r>
          </a:p>
          <a:p>
            <a:r>
              <a:rPr lang="en-GB" sz="2000" dirty="0" smtClean="0">
                <a:solidFill>
                  <a:schemeClr val="accent5"/>
                </a:solidFill>
                <a:latin typeface="Century Gothic" panose="020B0502020202020204" pitchFamily="34" charset="0"/>
              </a:rPr>
              <a:t>     containing different travels and rolls. </a:t>
            </a:r>
            <a:endParaRPr lang="en-GB" sz="2000" dirty="0">
              <a:solidFill>
                <a:schemeClr val="accent5"/>
              </a:solidFill>
              <a:latin typeface="Century Gothic" panose="020B0502020202020204" pitchFamily="34" charset="0"/>
            </a:endParaRP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Fundamentals and team games will allow them to play simple </a:t>
            </a:r>
            <a:endParaRPr lang="en-GB" sz="2000" dirty="0" smtClean="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team </a:t>
            </a:r>
            <a:r>
              <a:rPr lang="en-GB" sz="2000" dirty="0">
                <a:solidFill>
                  <a:schemeClr val="accent5"/>
                </a:solidFill>
                <a:latin typeface="Century Gothic" panose="020B0502020202020204" pitchFamily="34" charset="0"/>
              </a:rPr>
              <a:t>games and develop their understanding of the specific </a:t>
            </a:r>
            <a:endParaRPr lang="en-GB" sz="2000" dirty="0" smtClean="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skill </a:t>
            </a:r>
            <a:r>
              <a:rPr lang="en-GB" sz="2000" dirty="0">
                <a:solidFill>
                  <a:schemeClr val="accent5"/>
                </a:solidFill>
                <a:latin typeface="Century Gothic" panose="020B0502020202020204" pitchFamily="34" charset="0"/>
              </a:rPr>
              <a:t>needed to </a:t>
            </a:r>
            <a:r>
              <a:rPr lang="en-GB" sz="2000" dirty="0" smtClean="0">
                <a:solidFill>
                  <a:schemeClr val="accent5"/>
                </a:solidFill>
                <a:latin typeface="Century Gothic" panose="020B0502020202020204" pitchFamily="34" charset="0"/>
              </a:rPr>
              <a:t>play. </a:t>
            </a:r>
            <a:endParaRPr lang="en-GB" sz="2000" dirty="0">
              <a:solidFill>
                <a:schemeClr val="accent5"/>
              </a:solidFill>
              <a:latin typeface="Century Gothic" panose="020B0502020202020204" pitchFamily="34" charset="0"/>
            </a:endParaRPr>
          </a:p>
          <a:p>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78" y="5050888"/>
            <a:ext cx="2316480" cy="1737360"/>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2001" y="2253861"/>
            <a:ext cx="2553968" cy="170264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7976" y="3816429"/>
            <a:ext cx="2650195" cy="14841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46197" y="5050888"/>
            <a:ext cx="2409483" cy="1807112"/>
          </a:xfrm>
          <a:prstGeom prst="rect">
            <a:avLst/>
          </a:prstGeom>
        </p:spPr>
      </p:pic>
    </p:spTree>
    <p:extLst>
      <p:ext uri="{BB962C8B-B14F-4D97-AF65-F5344CB8AC3E}">
        <p14:creationId xmlns:p14="http://schemas.microsoft.com/office/powerpoint/2010/main" val="244657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000"/>
                                        <p:tgtEl>
                                          <p:spTgt spid="9"/>
                                        </p:tgtEl>
                                      </p:cBhvr>
                                    </p:animEffect>
                                    <p:anim calcmode="lin" valueType="num">
                                      <p:cBhvr>
                                        <p:cTn id="52" dur="1000" fill="hold"/>
                                        <p:tgtEl>
                                          <p:spTgt spid="9"/>
                                        </p:tgtEl>
                                        <p:attrNameLst>
                                          <p:attrName>ppt_x</p:attrName>
                                        </p:attrNameLst>
                                      </p:cBhvr>
                                      <p:tavLst>
                                        <p:tav tm="0">
                                          <p:val>
                                            <p:strVal val="#ppt_x"/>
                                          </p:val>
                                        </p:tav>
                                        <p:tav tm="100000">
                                          <p:val>
                                            <p:strVal val="#ppt_x"/>
                                          </p:val>
                                        </p:tav>
                                      </p:tavLst>
                                    </p:anim>
                                    <p:anim calcmode="lin" valueType="num">
                                      <p:cBhvr>
                                        <p:cTn id="5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6">
                                            <p:txEl>
                                              <p:pRg st="8" end="8"/>
                                            </p:txEl>
                                          </p:spTgt>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6">
                                            <p:txEl>
                                              <p:pRg st="9" end="9"/>
                                            </p:txEl>
                                          </p:spTgt>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1000"/>
                                        <p:tgtEl>
                                          <p:spTgt spid="7"/>
                                        </p:tgtEl>
                                      </p:cBhvr>
                                    </p:animEffect>
                                    <p:anim calcmode="lin" valueType="num">
                                      <p:cBhvr>
                                        <p:cTn id="67" dur="1000" fill="hold"/>
                                        <p:tgtEl>
                                          <p:spTgt spid="7"/>
                                        </p:tgtEl>
                                        <p:attrNameLst>
                                          <p:attrName>ppt_x</p:attrName>
                                        </p:attrNameLst>
                                      </p:cBhvr>
                                      <p:tavLst>
                                        <p:tav tm="0">
                                          <p:val>
                                            <p:strVal val="#ppt_x"/>
                                          </p:val>
                                        </p:tav>
                                        <p:tav tm="100000">
                                          <p:val>
                                            <p:strVal val="#ppt_x"/>
                                          </p:val>
                                        </p:tav>
                                      </p:tavLst>
                                    </p:anim>
                                    <p:anim calcmode="lin" valueType="num">
                                      <p:cBhvr>
                                        <p:cTn id="6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2" y="140677"/>
            <a:ext cx="1688122" cy="1688122"/>
          </a:xfrm>
          <a:prstGeom prst="rect">
            <a:avLst/>
          </a:prstGeom>
          <a:solidFill>
            <a:srgbClr val="92D050"/>
          </a:solidFill>
        </p:spPr>
      </p:pic>
      <p:sp>
        <p:nvSpPr>
          <p:cNvPr id="3" name="TextBox 2"/>
          <p:cNvSpPr txBox="1"/>
          <p:nvPr/>
        </p:nvSpPr>
        <p:spPr>
          <a:xfrm>
            <a:off x="323557" y="126609"/>
            <a:ext cx="11746523" cy="1938992"/>
          </a:xfrm>
          <a:prstGeom prst="rect">
            <a:avLst/>
          </a:prstGeom>
          <a:noFill/>
        </p:spPr>
        <p:txBody>
          <a:bodyPr wrap="square" rtlCol="0">
            <a:spAutoFit/>
          </a:bodyPr>
          <a:lstStyle/>
          <a:p>
            <a:pPr algn="ctr"/>
            <a:r>
              <a:rPr lang="en-GB" sz="2000" dirty="0" smtClean="0">
                <a:solidFill>
                  <a:schemeClr val="accent5"/>
                </a:solidFill>
                <a:latin typeface="Century Gothic" panose="020B0502020202020204" pitchFamily="34" charset="0"/>
              </a:rPr>
              <a:t>		</a:t>
            </a:r>
            <a:r>
              <a:rPr lang="en-GB" sz="2000" b="1" u="sng" dirty="0" smtClean="0">
                <a:solidFill>
                  <a:schemeClr val="accent5"/>
                </a:solidFill>
                <a:latin typeface="Century Gothic" panose="020B0502020202020204" pitchFamily="34" charset="0"/>
              </a:rPr>
              <a:t>Computing</a:t>
            </a:r>
            <a:r>
              <a:rPr lang="en-GB" sz="2000" dirty="0" smtClean="0">
                <a:solidFill>
                  <a:schemeClr val="accent5"/>
                </a:solidFill>
                <a:latin typeface="Century Gothic" panose="020B0502020202020204" pitchFamily="34" charset="0"/>
              </a:rPr>
              <a:t>		</a:t>
            </a: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We </a:t>
            </a:r>
            <a:r>
              <a:rPr lang="en-GB" sz="2000" dirty="0">
                <a:solidFill>
                  <a:schemeClr val="accent5"/>
                </a:solidFill>
                <a:latin typeface="Century Gothic" panose="020B0502020202020204" pitchFamily="34" charset="0"/>
              </a:rPr>
              <a:t>want to equip the children of Audley with the skills, knowledge and </a:t>
            </a:r>
            <a:r>
              <a:rPr lang="en-GB" sz="2000" dirty="0" smtClean="0">
                <a:solidFill>
                  <a:schemeClr val="accent5"/>
                </a:solidFill>
                <a:latin typeface="Century Gothic" panose="020B0502020202020204" pitchFamily="34" charset="0"/>
              </a:rPr>
              <a:t>			understanding </a:t>
            </a:r>
            <a:r>
              <a:rPr lang="en-GB" sz="2000" dirty="0">
                <a:solidFill>
                  <a:schemeClr val="accent5"/>
                </a:solidFill>
                <a:latin typeface="Century Gothic" panose="020B0502020202020204" pitchFamily="34" charset="0"/>
              </a:rPr>
              <a:t>to participate in a rapidly changing world of technology. Our </a:t>
            </a:r>
            <a:r>
              <a:rPr lang="en-GB" sz="2000" dirty="0" smtClean="0">
                <a:solidFill>
                  <a:schemeClr val="accent5"/>
                </a:solidFill>
                <a:latin typeface="Century Gothic" panose="020B0502020202020204" pitchFamily="34" charset="0"/>
              </a:rPr>
              <a:t>		intention </a:t>
            </a:r>
            <a:r>
              <a:rPr lang="en-GB" sz="2000" dirty="0">
                <a:solidFill>
                  <a:schemeClr val="accent5"/>
                </a:solidFill>
                <a:latin typeface="Century Gothic" panose="020B0502020202020204" pitchFamily="34" charset="0"/>
              </a:rPr>
              <a:t>is to develop their skills to use technology effectively and become </a:t>
            </a:r>
            <a:r>
              <a:rPr lang="en-GB" sz="2000" dirty="0" smtClean="0">
                <a:solidFill>
                  <a:schemeClr val="accent5"/>
                </a:solidFill>
                <a:latin typeface="Century Gothic" panose="020B0502020202020204" pitchFamily="34" charset="0"/>
              </a:rPr>
              <a:t>		independent </a:t>
            </a:r>
            <a:r>
              <a:rPr lang="en-GB" sz="2000" dirty="0">
                <a:solidFill>
                  <a:schemeClr val="accent5"/>
                </a:solidFill>
                <a:latin typeface="Century Gothic" panose="020B0502020202020204" pitchFamily="34" charset="0"/>
              </a:rPr>
              <a:t>in their learning. </a:t>
            </a:r>
          </a:p>
        </p:txBody>
      </p:sp>
      <p:sp>
        <p:nvSpPr>
          <p:cNvPr id="4" name="TextBox 3"/>
          <p:cNvSpPr txBox="1"/>
          <p:nvPr/>
        </p:nvSpPr>
        <p:spPr>
          <a:xfrm>
            <a:off x="478304" y="2675986"/>
            <a:ext cx="11591776" cy="3447098"/>
          </a:xfrm>
          <a:prstGeom prst="rect">
            <a:avLst/>
          </a:prstGeom>
          <a:noFill/>
        </p:spPr>
        <p:txBody>
          <a:bodyPr wrap="square" rtlCol="0">
            <a:spAutoFit/>
          </a:bodyPr>
          <a:lstStyle/>
          <a:p>
            <a:r>
              <a:rPr lang="en-GB" sz="2000" dirty="0" smtClean="0">
                <a:solidFill>
                  <a:schemeClr val="accent5"/>
                </a:solidFill>
                <a:latin typeface="Century Gothic" panose="020B0502020202020204" pitchFamily="34" charset="0"/>
              </a:rPr>
              <a:t>At the forefront of teaching computing in Audley Infant school is online safety. Children are taught how to stay safe whilst using technology and what they should do if they come across something they don’t </a:t>
            </a:r>
            <a:r>
              <a:rPr lang="en-GB" sz="2000" dirty="0">
                <a:solidFill>
                  <a:schemeClr val="accent5"/>
                </a:solidFill>
                <a:latin typeface="Century Gothic" panose="020B0502020202020204" pitchFamily="34" charset="0"/>
              </a:rPr>
              <a:t>like. </a:t>
            </a:r>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		</a:t>
            </a: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a:t>
            </a: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They </a:t>
            </a:r>
            <a:r>
              <a:rPr lang="en-GB" sz="2000" dirty="0">
                <a:solidFill>
                  <a:schemeClr val="accent5"/>
                </a:solidFill>
                <a:latin typeface="Century Gothic" panose="020B0502020202020204" pitchFamily="34" charset="0"/>
              </a:rPr>
              <a:t>are educated in the importance of keeping </a:t>
            </a:r>
          </a:p>
          <a:p>
            <a:r>
              <a:rPr lang="en-GB" sz="2000" dirty="0" smtClean="0">
                <a:solidFill>
                  <a:schemeClr val="accent5"/>
                </a:solidFill>
                <a:latin typeface="Century Gothic" panose="020B0502020202020204" pitchFamily="34" charset="0"/>
              </a:rPr>
              <a:t>		         passwords and personal </a:t>
            </a:r>
            <a:r>
              <a:rPr lang="en-GB" sz="2000" dirty="0">
                <a:solidFill>
                  <a:schemeClr val="accent5"/>
                </a:solidFill>
                <a:latin typeface="Century Gothic" panose="020B0502020202020204" pitchFamily="34" charset="0"/>
              </a:rPr>
              <a:t>information private and </a:t>
            </a:r>
            <a:endParaRPr lang="en-GB" sz="2000" dirty="0" smtClean="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know </a:t>
            </a:r>
            <a:r>
              <a:rPr lang="en-GB" sz="2000" dirty="0">
                <a:solidFill>
                  <a:schemeClr val="accent5"/>
                </a:solidFill>
                <a:latin typeface="Century Gothic" panose="020B0502020202020204" pitchFamily="34" charset="0"/>
              </a:rPr>
              <a:t>who they can talk to if they </a:t>
            </a:r>
            <a:r>
              <a:rPr lang="en-GB" sz="2000" dirty="0" smtClean="0">
                <a:solidFill>
                  <a:schemeClr val="accent5"/>
                </a:solidFill>
                <a:latin typeface="Century Gothic" panose="020B0502020202020204" pitchFamily="34" charset="0"/>
              </a:rPr>
              <a:t>are concerned </a:t>
            </a: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or </a:t>
            </a:r>
            <a:r>
              <a:rPr lang="en-GB" sz="2000" dirty="0">
                <a:solidFill>
                  <a:schemeClr val="accent5"/>
                </a:solidFill>
                <a:latin typeface="Century Gothic" panose="020B0502020202020204" pitchFamily="34" charset="0"/>
              </a:rPr>
              <a:t>upset. </a:t>
            </a:r>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992" y="4060798"/>
            <a:ext cx="2599228" cy="254197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29278" y="4060798"/>
            <a:ext cx="2840802" cy="2640187"/>
          </a:xfrm>
          <a:prstGeom prst="rect">
            <a:avLst/>
          </a:prstGeom>
        </p:spPr>
      </p:pic>
    </p:spTree>
    <p:extLst>
      <p:ext uri="{BB962C8B-B14F-4D97-AF65-F5344CB8AC3E}">
        <p14:creationId xmlns:p14="http://schemas.microsoft.com/office/powerpoint/2010/main" val="1199459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0503" y="253218"/>
            <a:ext cx="2482680" cy="185972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11" y="126609"/>
            <a:ext cx="1688122" cy="1688122"/>
          </a:xfrm>
          <a:prstGeom prst="rect">
            <a:avLst/>
          </a:prstGeom>
          <a:solidFill>
            <a:srgbClr val="92D050"/>
          </a:solidFill>
        </p:spPr>
      </p:pic>
      <p:sp>
        <p:nvSpPr>
          <p:cNvPr id="3" name="TextBox 2"/>
          <p:cNvSpPr txBox="1"/>
          <p:nvPr/>
        </p:nvSpPr>
        <p:spPr>
          <a:xfrm>
            <a:off x="1983545" y="126609"/>
            <a:ext cx="9622301" cy="4401205"/>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endParaRPr lang="en-GB" sz="2000" dirty="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During </a:t>
            </a:r>
            <a:r>
              <a:rPr lang="en-GB" sz="2000" dirty="0">
                <a:solidFill>
                  <a:schemeClr val="accent5"/>
                </a:solidFill>
                <a:latin typeface="Century Gothic" panose="020B0502020202020204" pitchFamily="34" charset="0"/>
              </a:rPr>
              <a:t>year </a:t>
            </a:r>
            <a:r>
              <a:rPr lang="en-GB" sz="2000" dirty="0" smtClean="0">
                <a:solidFill>
                  <a:schemeClr val="accent5"/>
                </a:solidFill>
                <a:latin typeface="Century Gothic" panose="020B0502020202020204" pitchFamily="34" charset="0"/>
              </a:rPr>
              <a:t>1 </a:t>
            </a:r>
            <a:r>
              <a:rPr lang="en-GB" sz="2000" dirty="0">
                <a:solidFill>
                  <a:schemeClr val="accent5"/>
                </a:solidFill>
                <a:latin typeface="Century Gothic" panose="020B0502020202020204" pitchFamily="34" charset="0"/>
              </a:rPr>
              <a:t>children </a:t>
            </a:r>
            <a:r>
              <a:rPr lang="en-GB" sz="2000" dirty="0" smtClean="0">
                <a:solidFill>
                  <a:schemeClr val="accent5"/>
                </a:solidFill>
                <a:latin typeface="Century Gothic" panose="020B0502020202020204" pitchFamily="34" charset="0"/>
              </a:rPr>
              <a:t>will:</a:t>
            </a:r>
          </a:p>
          <a:p>
            <a:endParaRPr lang="en-GB" sz="2000" dirty="0">
              <a:solidFill>
                <a:schemeClr val="accent5"/>
              </a:solidFill>
              <a:latin typeface="Century Gothic" panose="020B0502020202020204" pitchFamily="34" charset="0"/>
            </a:endParaRP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C</a:t>
            </a:r>
            <a:r>
              <a:rPr lang="en-GB" sz="2000" dirty="0" smtClean="0">
                <a:solidFill>
                  <a:schemeClr val="accent5"/>
                </a:solidFill>
                <a:latin typeface="Century Gothic" panose="020B0502020202020204" pitchFamily="34" charset="0"/>
              </a:rPr>
              <a:t>ollect </a:t>
            </a:r>
            <a:r>
              <a:rPr lang="en-GB" sz="2000" dirty="0">
                <a:solidFill>
                  <a:schemeClr val="accent5"/>
                </a:solidFill>
                <a:latin typeface="Century Gothic" panose="020B0502020202020204" pitchFamily="34" charset="0"/>
              </a:rPr>
              <a:t>data relating to the topic being studied and learn </a:t>
            </a:r>
            <a:endParaRPr lang="en-GB" sz="2000" dirty="0" smtClean="0">
              <a:solidFill>
                <a:schemeClr val="accent5"/>
              </a:solidFill>
              <a:latin typeface="Century Gothic" panose="020B0502020202020204" pitchFamily="34" charset="0"/>
            </a:endParaRPr>
          </a:p>
          <a:p>
            <a:r>
              <a:rPr lang="en-GB" sz="2000" dirty="0">
                <a:solidFill>
                  <a:schemeClr val="accent5"/>
                </a:solidFill>
                <a:latin typeface="Century Gothic" panose="020B0502020202020204" pitchFamily="34" charset="0"/>
              </a:rPr>
              <a:t> </a:t>
            </a:r>
            <a:r>
              <a:rPr lang="en-GB" sz="2000" dirty="0" smtClean="0">
                <a:solidFill>
                  <a:schemeClr val="accent5"/>
                </a:solidFill>
                <a:latin typeface="Century Gothic" panose="020B0502020202020204" pitchFamily="34" charset="0"/>
              </a:rPr>
              <a:t>    how </a:t>
            </a:r>
            <a:r>
              <a:rPr lang="en-GB" sz="2000" dirty="0">
                <a:solidFill>
                  <a:schemeClr val="accent5"/>
                </a:solidFill>
                <a:latin typeface="Century Gothic" panose="020B0502020202020204" pitchFamily="34" charset="0"/>
              </a:rPr>
              <a:t>they represent this in a variety of ways using </a:t>
            </a:r>
            <a:r>
              <a:rPr lang="en-GB" sz="2000" dirty="0" smtClean="0">
                <a:solidFill>
                  <a:schemeClr val="accent5"/>
                </a:solidFill>
                <a:latin typeface="Century Gothic" panose="020B0502020202020204" pitchFamily="34" charset="0"/>
              </a:rPr>
              <a:t>charts.</a:t>
            </a:r>
            <a:endParaRPr lang="en-GB" sz="2000" dirty="0">
              <a:solidFill>
                <a:schemeClr val="accent5"/>
              </a:solidFill>
              <a:latin typeface="Century Gothic" panose="020B0502020202020204" pitchFamily="34" charset="0"/>
            </a:endParaRPr>
          </a:p>
          <a:p>
            <a:pPr marL="342900" indent="-342900">
              <a:buFont typeface="Arial" panose="020B0604020202020204" pitchFamily="34" charset="0"/>
              <a:buChar char="•"/>
            </a:pPr>
            <a:endParaRPr lang="en-GB" sz="2000" dirty="0" smtClean="0">
              <a:solidFill>
                <a:schemeClr val="accent5"/>
              </a:solidFill>
              <a:latin typeface="Century Gothic" panose="020B0502020202020204" pitchFamily="34" charset="0"/>
            </a:endParaRPr>
          </a:p>
          <a:p>
            <a:pPr marL="342900" indent="-342900">
              <a:buFont typeface="Arial" panose="020B0604020202020204" pitchFamily="34" charset="0"/>
              <a:buChar char="•"/>
            </a:pPr>
            <a:r>
              <a:rPr lang="en-GB" sz="2000" dirty="0" smtClean="0">
                <a:solidFill>
                  <a:schemeClr val="accent5"/>
                </a:solidFill>
                <a:latin typeface="Century Gothic" panose="020B0502020202020204" pitchFamily="34" charset="0"/>
              </a:rPr>
              <a:t>Learn </a:t>
            </a:r>
            <a:r>
              <a:rPr lang="en-GB" sz="2000" dirty="0">
                <a:solidFill>
                  <a:schemeClr val="accent5"/>
                </a:solidFill>
                <a:latin typeface="Century Gothic" panose="020B0502020202020204" pitchFamily="34" charset="0"/>
              </a:rPr>
              <a:t>how to locate specific websites and send electronic mail</a:t>
            </a:r>
          </a:p>
          <a:p>
            <a:pPr marL="342900" indent="-342900">
              <a:buFont typeface="Arial" panose="020B0604020202020204" pitchFamily="34" charset="0"/>
              <a:buChar char="•"/>
            </a:pPr>
            <a:endParaRPr lang="en-GB" sz="2000" dirty="0" smtClean="0">
              <a:solidFill>
                <a:schemeClr val="accent5"/>
              </a:solidFill>
              <a:latin typeface="Century Gothic" panose="020B0502020202020204" pitchFamily="34" charset="0"/>
            </a:endParaRPr>
          </a:p>
          <a:p>
            <a:pPr marL="342900" indent="-342900">
              <a:buFont typeface="Arial" panose="020B0604020202020204" pitchFamily="34" charset="0"/>
              <a:buChar char="•"/>
            </a:pPr>
            <a:r>
              <a:rPr lang="en-GB" sz="2000" dirty="0" smtClean="0">
                <a:solidFill>
                  <a:schemeClr val="accent5"/>
                </a:solidFill>
                <a:latin typeface="Century Gothic" panose="020B0502020202020204" pitchFamily="34" charset="0"/>
              </a:rPr>
              <a:t>Use </a:t>
            </a:r>
            <a:r>
              <a:rPr lang="en-GB" sz="2000" dirty="0">
                <a:solidFill>
                  <a:schemeClr val="accent5"/>
                </a:solidFill>
                <a:latin typeface="Century Gothic" panose="020B0502020202020204" pitchFamily="34" charset="0"/>
              </a:rPr>
              <a:t>graphics software to recreate different styles of art, exploring tools that change the size and colour of lines and </a:t>
            </a:r>
            <a:r>
              <a:rPr lang="en-GB" sz="2000" dirty="0" smtClean="0">
                <a:solidFill>
                  <a:schemeClr val="accent5"/>
                </a:solidFill>
                <a:latin typeface="Century Gothic" panose="020B0502020202020204" pitchFamily="34" charset="0"/>
              </a:rPr>
              <a:t>shapes.</a:t>
            </a:r>
          </a:p>
          <a:p>
            <a:pPr marL="342900" indent="-342900">
              <a:buFont typeface="Arial" panose="020B0604020202020204" pitchFamily="34" charset="0"/>
              <a:buChar char="•"/>
            </a:pPr>
            <a:endParaRPr lang="en-GB" sz="2000" dirty="0" smtClean="0">
              <a:solidFill>
                <a:schemeClr val="accent5"/>
              </a:solidFill>
              <a:latin typeface="Century Gothic" panose="020B0502020202020204" pitchFamily="34" charset="0"/>
            </a:endParaRPr>
          </a:p>
          <a:p>
            <a:pPr marL="342900" indent="-342900">
              <a:buFont typeface="Arial" panose="020B0604020202020204" pitchFamily="34" charset="0"/>
              <a:buChar char="•"/>
            </a:pPr>
            <a:r>
              <a:rPr lang="en-GB" sz="2000" dirty="0">
                <a:solidFill>
                  <a:schemeClr val="accent5"/>
                </a:solidFill>
                <a:latin typeface="Century Gothic" panose="020B0502020202020204" pitchFamily="34" charset="0"/>
              </a:rPr>
              <a:t>B</a:t>
            </a:r>
            <a:r>
              <a:rPr lang="en-GB" sz="2000" dirty="0" smtClean="0">
                <a:solidFill>
                  <a:schemeClr val="accent5"/>
                </a:solidFill>
                <a:latin typeface="Century Gothic" panose="020B0502020202020204" pitchFamily="34" charset="0"/>
              </a:rPr>
              <a:t>ecome </a:t>
            </a:r>
            <a:r>
              <a:rPr lang="en-GB" sz="2000" dirty="0">
                <a:solidFill>
                  <a:schemeClr val="accent5"/>
                </a:solidFill>
                <a:latin typeface="Century Gothic" panose="020B0502020202020204" pitchFamily="34" charset="0"/>
              </a:rPr>
              <a:t>computer programmers, </a:t>
            </a:r>
            <a:r>
              <a:rPr lang="en-GB" sz="2000" dirty="0" smtClean="0">
                <a:solidFill>
                  <a:schemeClr val="accent5"/>
                </a:solidFill>
                <a:latin typeface="Century Gothic" panose="020B0502020202020204" pitchFamily="34" charset="0"/>
              </a:rPr>
              <a:t>through the use of a simple floor robot, implementing </a:t>
            </a:r>
            <a:r>
              <a:rPr lang="en-GB" sz="2000" dirty="0">
                <a:solidFill>
                  <a:schemeClr val="accent5"/>
                </a:solidFill>
                <a:latin typeface="Century Gothic" panose="020B0502020202020204" pitchFamily="34" charset="0"/>
              </a:rPr>
              <a:t>algorithms (a series of instructions</a:t>
            </a:r>
            <a:r>
              <a:rPr lang="en-GB" sz="2000" dirty="0" smtClean="0">
                <a:solidFill>
                  <a:schemeClr val="accent5"/>
                </a:solidFill>
                <a:latin typeface="Century Gothic" panose="020B0502020202020204" pitchFamily="34" charset="0"/>
              </a:rPr>
              <a:t>). 	</a:t>
            </a:r>
            <a:endParaRPr lang="en-GB"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407" y="2757268"/>
            <a:ext cx="1948375" cy="1948375"/>
          </a:xfrm>
          <a:prstGeom prst="rect">
            <a:avLst/>
          </a:prstGeom>
        </p:spPr>
      </p:pic>
      <p:pic>
        <p:nvPicPr>
          <p:cNvPr id="6" name="Picture 5">
            <a:hlinkClick r:id="rId5"/>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61120" y="5142311"/>
            <a:ext cx="3114853" cy="1516270"/>
          </a:xfrm>
          <a:prstGeom prst="rect">
            <a:avLst/>
          </a:prstGeom>
        </p:spPr>
      </p:pic>
      <p:pic>
        <p:nvPicPr>
          <p:cNvPr id="7" name="Picture 6">
            <a:hlinkClick r:id="rId7"/>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6611" y="5142311"/>
            <a:ext cx="2615565" cy="1516270"/>
          </a:xfrm>
          <a:prstGeom prst="rect">
            <a:avLst/>
          </a:prstGeom>
        </p:spPr>
      </p:pic>
      <p:sp>
        <p:nvSpPr>
          <p:cNvPr id="8" name="TextBox 7"/>
          <p:cNvSpPr txBox="1"/>
          <p:nvPr/>
        </p:nvSpPr>
        <p:spPr>
          <a:xfrm>
            <a:off x="2954215" y="5143367"/>
            <a:ext cx="5838093" cy="1631216"/>
          </a:xfrm>
          <a:prstGeom prst="rect">
            <a:avLst/>
          </a:prstGeom>
          <a:noFill/>
        </p:spPr>
        <p:txBody>
          <a:bodyPr wrap="square" rtlCol="0">
            <a:spAutoFit/>
          </a:bodyPr>
          <a:lstStyle/>
          <a:p>
            <a:endParaRPr lang="en-GB" sz="2000" dirty="0" smtClean="0">
              <a:solidFill>
                <a:schemeClr val="accent5"/>
              </a:solidFill>
              <a:latin typeface="Century Gothic" panose="020B0502020202020204" pitchFamily="34" charset="0"/>
            </a:endParaRPr>
          </a:p>
          <a:p>
            <a:r>
              <a:rPr lang="en-GB" sz="2000" dirty="0" smtClean="0">
                <a:solidFill>
                  <a:schemeClr val="accent5"/>
                </a:solidFill>
                <a:latin typeface="Century Gothic" panose="020B0502020202020204" pitchFamily="34" charset="0"/>
              </a:rPr>
              <a:t>You </a:t>
            </a:r>
            <a:r>
              <a:rPr lang="en-GB" sz="2000" dirty="0">
                <a:solidFill>
                  <a:schemeClr val="accent5"/>
                </a:solidFill>
                <a:latin typeface="Century Gothic" panose="020B0502020202020204" pitchFamily="34" charset="0"/>
              </a:rPr>
              <a:t>can support your child at home using the purple mash and education city log ins which have a wealth of games, ideas and resources linked to all areas of the curriculum. </a:t>
            </a:r>
          </a:p>
        </p:txBody>
      </p:sp>
    </p:spTree>
    <p:extLst>
      <p:ext uri="{BB962C8B-B14F-4D97-AF65-F5344CB8AC3E}">
        <p14:creationId xmlns:p14="http://schemas.microsoft.com/office/powerpoint/2010/main" val="521665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anim calcmode="lin" valueType="num">
                                      <p:cBhvr>
                                        <p:cTn id="45" dur="1000" fill="hold"/>
                                        <p:tgtEl>
                                          <p:spTgt spid="7"/>
                                        </p:tgtEl>
                                        <p:attrNameLst>
                                          <p:attrName>ppt_x</p:attrName>
                                        </p:attrNameLst>
                                      </p:cBhvr>
                                      <p:tavLst>
                                        <p:tav tm="0">
                                          <p:val>
                                            <p:strVal val="#ppt_x"/>
                                          </p:val>
                                        </p:tav>
                                        <p:tav tm="100000">
                                          <p:val>
                                            <p:strVal val="#ppt_x"/>
                                          </p:val>
                                        </p:tav>
                                      </p:tavLst>
                                    </p:anim>
                                    <p:anim calcmode="lin" valueType="num">
                                      <p:cBhvr>
                                        <p:cTn id="46" dur="1000" fill="hold"/>
                                        <p:tgtEl>
                                          <p:spTgt spid="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780</TotalTime>
  <Words>1461</Words>
  <Application>Microsoft Office PowerPoint</Application>
  <PresentationFormat>Widescreen</PresentationFormat>
  <Paragraphs>264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Houghton</dc:creator>
  <cp:lastModifiedBy>L Houghton</cp:lastModifiedBy>
  <cp:revision>67</cp:revision>
  <dcterms:created xsi:type="dcterms:W3CDTF">2020-07-09T19:36:04Z</dcterms:created>
  <dcterms:modified xsi:type="dcterms:W3CDTF">2021-04-21T12:53:21Z</dcterms:modified>
</cp:coreProperties>
</file>