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20" r:id="rId1"/>
  </p:sldMasterIdLst>
  <p:notesMasterIdLst>
    <p:notesMasterId r:id="rId29"/>
  </p:notesMasterIdLst>
  <p:sldIdLst>
    <p:sldId id="256" r:id="rId2"/>
    <p:sldId id="257" r:id="rId3"/>
    <p:sldId id="280" r:id="rId4"/>
    <p:sldId id="285" r:id="rId5"/>
    <p:sldId id="286" r:id="rId6"/>
    <p:sldId id="287" r:id="rId7"/>
    <p:sldId id="288" r:id="rId8"/>
    <p:sldId id="289" r:id="rId9"/>
    <p:sldId id="290" r:id="rId10"/>
    <p:sldId id="292" r:id="rId11"/>
    <p:sldId id="291" r:id="rId12"/>
    <p:sldId id="293" r:id="rId13"/>
    <p:sldId id="294" r:id="rId14"/>
    <p:sldId id="284" r:id="rId15"/>
    <p:sldId id="295" r:id="rId16"/>
    <p:sldId id="282" r:id="rId17"/>
    <p:sldId id="283" r:id="rId18"/>
    <p:sldId id="301" r:id="rId19"/>
    <p:sldId id="302" r:id="rId20"/>
    <p:sldId id="303" r:id="rId21"/>
    <p:sldId id="299" r:id="rId22"/>
    <p:sldId id="262" r:id="rId23"/>
    <p:sldId id="267" r:id="rId24"/>
    <p:sldId id="268" r:id="rId25"/>
    <p:sldId id="269" r:id="rId26"/>
    <p:sldId id="271" r:id="rId27"/>
    <p:sldId id="272"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1" d="100"/>
          <a:sy n="71" d="100"/>
        </p:scale>
        <p:origin x="69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AAEE8C-5195-4CCE-9F9D-9ED0CE34480B}" type="datetimeFigureOut">
              <a:rPr lang="en-GB" smtClean="0"/>
              <a:t>29/10/2024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117873-5D0D-4F2A-9A5F-26ECEBF8BE3A}" type="slidenum">
              <a:rPr lang="en-GB" smtClean="0"/>
              <a:t>‹#›</a:t>
            </a:fld>
            <a:endParaRPr lang="en-GB"/>
          </a:p>
        </p:txBody>
      </p:sp>
    </p:spTree>
    <p:extLst>
      <p:ext uri="{BB962C8B-B14F-4D97-AF65-F5344CB8AC3E}">
        <p14:creationId xmlns:p14="http://schemas.microsoft.com/office/powerpoint/2010/main" val="18753307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smtClean="0"/>
          </a:p>
        </p:txBody>
      </p:sp>
      <p:sp>
        <p:nvSpPr>
          <p:cNvPr id="25604"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43018257-0FDA-42AC-84B7-7881DC4AD7BE}" type="slidenum">
              <a:rPr lang="en-GB" altLang="en-US" smtClean="0">
                <a:latin typeface="Calibri" panose="020F0502020204030204" pitchFamily="34" charset="0"/>
              </a:rPr>
              <a:pPr fontAlgn="base">
                <a:spcBef>
                  <a:spcPct val="0"/>
                </a:spcBef>
                <a:spcAft>
                  <a:spcPct val="0"/>
                </a:spcAft>
              </a:pPr>
              <a:t>16</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39603506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Image Placeholder 1"/>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1" name="Notes Placeholder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US" altLang="en-US" b="1" smtClean="0"/>
              <a:t>Set 1:</a:t>
            </a:r>
            <a:r>
              <a:rPr lang="en-US" altLang="en-US" smtClean="0"/>
              <a:t> s, a, t, p</a:t>
            </a:r>
            <a:br>
              <a:rPr lang="en-US" altLang="en-US" smtClean="0"/>
            </a:br>
            <a:r>
              <a:rPr lang="en-US" altLang="en-US" b="1" smtClean="0"/>
              <a:t>Set 2:</a:t>
            </a:r>
            <a:r>
              <a:rPr lang="en-US" altLang="en-US" smtClean="0"/>
              <a:t> i, n, m, d</a:t>
            </a:r>
            <a:br>
              <a:rPr lang="en-US" altLang="en-US" smtClean="0"/>
            </a:br>
            <a:r>
              <a:rPr lang="en-US" altLang="en-US" b="1" smtClean="0"/>
              <a:t>Set 3:</a:t>
            </a:r>
            <a:r>
              <a:rPr lang="en-US" altLang="en-US" smtClean="0"/>
              <a:t> g, o, c, k</a:t>
            </a:r>
            <a:br>
              <a:rPr lang="en-US" altLang="en-US" smtClean="0"/>
            </a:br>
            <a:r>
              <a:rPr lang="en-US" altLang="en-US" b="1" smtClean="0"/>
              <a:t>Set 4:</a:t>
            </a:r>
            <a:r>
              <a:rPr lang="en-US" altLang="en-US" smtClean="0"/>
              <a:t> ck, e, u, r</a:t>
            </a:r>
            <a:br>
              <a:rPr lang="en-US" altLang="en-US" smtClean="0"/>
            </a:br>
            <a:r>
              <a:rPr lang="en-US" altLang="en-US" b="1" smtClean="0"/>
              <a:t>Set 5:</a:t>
            </a:r>
            <a:r>
              <a:rPr lang="en-US" altLang="en-US" smtClean="0"/>
              <a:t> h, b, f, ff, l, ll, ss</a:t>
            </a:r>
          </a:p>
          <a:p>
            <a:pPr eaLnBrk="1" hangingPunct="1"/>
            <a:endParaRPr lang="en-US" altLang="en-US" smtClean="0"/>
          </a:p>
          <a:p>
            <a:pPr eaLnBrk="1" hangingPunct="1"/>
            <a:r>
              <a:rPr lang="en-US" altLang="en-US" smtClean="0"/>
              <a:t>Phase 2 usually begins when children start their formal education in reception, though some preschools may also begin to teach letter sounds</a:t>
            </a:r>
            <a:endParaRPr lang="en-GB" altLang="en-US" smtClean="0"/>
          </a:p>
        </p:txBody>
      </p:sp>
      <p:sp>
        <p:nvSpPr>
          <p:cNvPr id="27652"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fontAlgn="base">
              <a:spcBef>
                <a:spcPct val="0"/>
              </a:spcBef>
              <a:spcAft>
                <a:spcPct val="0"/>
              </a:spcAft>
            </a:pPr>
            <a:fld id="{517E8BF1-6E64-442A-AABA-DC1412A3A422}" type="slidenum">
              <a:rPr lang="en-GB" altLang="en-US" smtClean="0">
                <a:latin typeface="Calibri" panose="020F0502020204030204" pitchFamily="34" charset="0"/>
              </a:rPr>
              <a:pPr fontAlgn="base">
                <a:spcBef>
                  <a:spcPct val="0"/>
                </a:spcBef>
                <a:spcAft>
                  <a:spcPct val="0"/>
                </a:spcAft>
              </a:pPr>
              <a:t>17</a:t>
            </a:fld>
            <a:endParaRPr lang="en-GB" altLang="en-US" smtClean="0">
              <a:latin typeface="Calibri" panose="020F0502020204030204" pitchFamily="34" charset="0"/>
            </a:endParaRPr>
          </a:p>
        </p:txBody>
      </p:sp>
    </p:spTree>
    <p:extLst>
      <p:ext uri="{BB962C8B-B14F-4D97-AF65-F5344CB8AC3E}">
        <p14:creationId xmlns:p14="http://schemas.microsoft.com/office/powerpoint/2010/main" val="234664807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261392873"/>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731796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smtClean="0"/>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10/29/2024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9436257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10/29/2024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41791558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10/29/2024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8769436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10/29/2024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0502259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smtClean="0"/>
              <a:t>10/29/2024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814480309"/>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smtClean="0"/>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10/29/2024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50948280"/>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10/29/2024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30202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10/29/2024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9294451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10/29/2024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8090922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10/29/2024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6870665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10/29/2024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921676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10/29/2024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1018652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smtClean="0"/>
              <a:pPr/>
              <a:t>10/29/2024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35987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smtClean="0"/>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499165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smtClean="0"/>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10/29/2024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57037070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4">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302801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4">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48166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1.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1">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smtClean="0"/>
              <a:pPr/>
              <a:t>10/29/2024</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6563018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 id="2147483739" r:id="rId18"/>
    <p:sldLayoutId id="2147483740" r:id="rId19"/>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youtube.com/watch?v=V32pB2lposo"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12" Type="http://schemas.openxmlformats.org/officeDocument/2006/relationships/image" Target="../media/image20.pn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_rels/slide17.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19.xml"/><Relationship Id="rId6" Type="http://schemas.openxmlformats.org/officeDocument/2006/relationships/image" Target="../media/image24.png"/><Relationship Id="rId11" Type="http://schemas.openxmlformats.org/officeDocument/2006/relationships/image" Target="../media/image29.png"/><Relationship Id="rId5" Type="http://schemas.openxmlformats.org/officeDocument/2006/relationships/image" Target="../media/image23.png"/><Relationship Id="rId10" Type="http://schemas.openxmlformats.org/officeDocument/2006/relationships/image" Target="../media/image28.png"/><Relationship Id="rId4" Type="http://schemas.openxmlformats.org/officeDocument/2006/relationships/image" Target="../media/image22.png"/><Relationship Id="rId9" Type="http://schemas.openxmlformats.org/officeDocument/2006/relationships/image" Target="../media/image2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9289" y="1475689"/>
            <a:ext cx="9231651" cy="1241754"/>
          </a:xfrm>
        </p:spPr>
        <p:txBody>
          <a:bodyPr>
            <a:noAutofit/>
          </a:bodyPr>
          <a:lstStyle/>
          <a:p>
            <a:r>
              <a:rPr lang="en-GB" sz="7200" b="1" u="sng" cap="none" dirty="0" smtClean="0">
                <a:solidFill>
                  <a:srgbClr val="FF0000"/>
                </a:solidFill>
                <a:latin typeface="Calibri" panose="020F0502020204030204" pitchFamily="34" charset="0"/>
                <a:cs typeface="Calibri" panose="020F0502020204030204" pitchFamily="34" charset="0"/>
              </a:rPr>
              <a:t>Phonics for parents</a:t>
            </a:r>
            <a:endParaRPr lang="en-GB" sz="7200" b="1" u="sng" cap="none" dirty="0">
              <a:solidFill>
                <a:srgbClr val="FF0000"/>
              </a:solidFill>
              <a:latin typeface="Calibri" panose="020F0502020204030204" pitchFamily="34" charset="0"/>
              <a:cs typeface="Calibri" panose="020F0502020204030204" pitchFamily="34" charset="0"/>
            </a:endParaRPr>
          </a:p>
        </p:txBody>
      </p:sp>
      <p:sp>
        <p:nvSpPr>
          <p:cNvPr id="3" name="Subtitle 2"/>
          <p:cNvSpPr>
            <a:spLocks noGrp="1"/>
          </p:cNvSpPr>
          <p:nvPr>
            <p:ph type="subTitle" idx="1"/>
          </p:nvPr>
        </p:nvSpPr>
        <p:spPr>
          <a:xfrm>
            <a:off x="4237150" y="3498296"/>
            <a:ext cx="6490952" cy="1962346"/>
          </a:xfrm>
        </p:spPr>
        <p:txBody>
          <a:bodyPr>
            <a:noAutofit/>
          </a:bodyPr>
          <a:lstStyle/>
          <a:p>
            <a:r>
              <a:rPr lang="en-GB" sz="4400" cap="none" dirty="0" smtClean="0">
                <a:solidFill>
                  <a:schemeClr val="tx1"/>
                </a:solidFill>
                <a:latin typeface="Calibri" panose="020F0502020204030204" pitchFamily="34" charset="0"/>
                <a:cs typeface="Calibri" panose="020F0502020204030204" pitchFamily="34" charset="0"/>
              </a:rPr>
              <a:t>A guide to helping your child learn phonics</a:t>
            </a:r>
            <a:endParaRPr lang="en-GB" sz="4400" cap="none" dirty="0">
              <a:solidFill>
                <a:schemeClr val="tx1"/>
              </a:solidFill>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43934" y="3034550"/>
            <a:ext cx="2425789" cy="3234385"/>
          </a:xfrm>
          <a:prstGeom prst="rect">
            <a:avLst/>
          </a:prstGeom>
        </p:spPr>
      </p:pic>
    </p:spTree>
    <p:extLst>
      <p:ext uri="{BB962C8B-B14F-4D97-AF65-F5344CB8AC3E}">
        <p14:creationId xmlns:p14="http://schemas.microsoft.com/office/powerpoint/2010/main" val="2770921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cap="none" dirty="0" smtClean="0">
                <a:solidFill>
                  <a:srgbClr val="FF0000"/>
                </a:solidFill>
                <a:latin typeface="Calibri" panose="020F0502020204030204" pitchFamily="34" charset="0"/>
                <a:cs typeface="Calibri" panose="020F0502020204030204" pitchFamily="34" charset="0"/>
              </a:rPr>
              <a:t>Why teach phonics</a:t>
            </a:r>
            <a:r>
              <a:rPr lang="en-GB" sz="6000" dirty="0" smtClean="0">
                <a:solidFill>
                  <a:srgbClr val="FF0000"/>
                </a:solidFill>
                <a:latin typeface="Calibri" panose="020F0502020204030204" pitchFamily="34" charset="0"/>
                <a:cs typeface="Calibri" panose="020F0502020204030204" pitchFamily="34" charset="0"/>
              </a:rPr>
              <a:t>?</a:t>
            </a:r>
            <a:endParaRPr lang="en-GB" sz="6000"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1003927" y="2008329"/>
            <a:ext cx="10364451" cy="3362161"/>
          </a:xfrm>
        </p:spPr>
        <p:txBody>
          <a:bodyPr>
            <a:noAutofit/>
          </a:bodyPr>
          <a:lstStyle/>
          <a:p>
            <a:r>
              <a:rPr lang="en-GB" sz="3200" cap="none" dirty="0" smtClean="0">
                <a:latin typeface="Calibri" panose="020F0502020204030204" pitchFamily="34" charset="0"/>
                <a:cs typeface="Calibri" panose="020F0502020204030204" pitchFamily="34" charset="0"/>
              </a:rPr>
              <a:t>The ability to read and write well is a vital skill for all children in order for them to have an enjoyable and successful school experience.</a:t>
            </a:r>
          </a:p>
          <a:p>
            <a:r>
              <a:rPr lang="en-GB" sz="3200" cap="none" dirty="0" smtClean="0">
                <a:latin typeface="Calibri" panose="020F0502020204030204" pitchFamily="34" charset="0"/>
                <a:cs typeface="Calibri" panose="020F0502020204030204" pitchFamily="34" charset="0"/>
              </a:rPr>
              <a:t>Phonics help the children to develop good reading, writing and spelling skills.</a:t>
            </a:r>
          </a:p>
          <a:p>
            <a:r>
              <a:rPr lang="en-GB" sz="3200" cap="none" dirty="0" smtClean="0">
                <a:latin typeface="Calibri" panose="020F0502020204030204" pitchFamily="34" charset="0"/>
                <a:cs typeface="Calibri" panose="020F0502020204030204" pitchFamily="34" charset="0"/>
              </a:rPr>
              <a:t>At school we use a scheme called ‘Red Rose Letters and Sounds’ which forms the basis for our teaching. </a:t>
            </a:r>
            <a:endParaRPr lang="en-GB" sz="3200" cap="none"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16665377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2220" y="270788"/>
            <a:ext cx="10364451" cy="1596177"/>
          </a:xfrm>
        </p:spPr>
        <p:txBody>
          <a:bodyPr>
            <a:normAutofit/>
          </a:bodyPr>
          <a:lstStyle/>
          <a:p>
            <a:r>
              <a:rPr lang="en-GB" sz="6000" cap="none" dirty="0" smtClean="0">
                <a:solidFill>
                  <a:srgbClr val="FF0000"/>
                </a:solidFill>
                <a:latin typeface="Calibri" panose="020F0502020204030204" pitchFamily="34" charset="0"/>
                <a:cs typeface="Calibri" panose="020F0502020204030204" pitchFamily="34" charset="0"/>
              </a:rPr>
              <a:t>Why teach phonics?</a:t>
            </a:r>
            <a:endParaRPr lang="en-GB" sz="60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935329" y="1635145"/>
            <a:ext cx="10321342" cy="3632616"/>
          </a:xfrm>
        </p:spPr>
        <p:txBody>
          <a:bodyPr>
            <a:noAutofit/>
          </a:bodyPr>
          <a:lstStyle/>
          <a:p>
            <a:r>
              <a:rPr lang="en-GB" sz="2800" cap="none" dirty="0" smtClean="0">
                <a:latin typeface="Calibri" panose="020F0502020204030204" pitchFamily="34" charset="0"/>
                <a:cs typeface="Calibri" panose="020F0502020204030204" pitchFamily="34" charset="0"/>
              </a:rPr>
              <a:t>Phonics, taught in a structured way, is generally accepted to be the most effective way to teach reading and writing.</a:t>
            </a:r>
          </a:p>
          <a:p>
            <a:r>
              <a:rPr lang="en-GB" sz="2800" cap="none" dirty="0" smtClean="0">
                <a:latin typeface="Calibri" panose="020F0502020204030204" pitchFamily="34" charset="0"/>
                <a:cs typeface="Calibri" panose="020F0502020204030204" pitchFamily="34" charset="0"/>
              </a:rPr>
              <a:t>Children learn to hear and recognise sounds in words and spell them correctly.</a:t>
            </a:r>
          </a:p>
          <a:p>
            <a:r>
              <a:rPr lang="en-GB" sz="2800" cap="none" dirty="0" smtClean="0">
                <a:latin typeface="Calibri" panose="020F0502020204030204" pitchFamily="34" charset="0"/>
                <a:cs typeface="Calibri" panose="020F0502020204030204" pitchFamily="34" charset="0"/>
              </a:rPr>
              <a:t>This assists with their confidence, accuracy and fluency.</a:t>
            </a:r>
          </a:p>
          <a:p>
            <a:r>
              <a:rPr lang="en-GB" sz="2800" cap="none" dirty="0" smtClean="0">
                <a:latin typeface="Calibri" panose="020F0502020204030204" pitchFamily="34" charset="0"/>
                <a:cs typeface="Calibri" panose="020F0502020204030204" pitchFamily="34" charset="0"/>
              </a:rPr>
              <a:t>Although we teach a daily phonics lesson, we do not teach phonics in isolation – children also need to learn other reading and comprehension skills alongside phonic knowledge.</a:t>
            </a:r>
          </a:p>
          <a:p>
            <a:endParaRPr lang="en-GB" sz="2800" dirty="0">
              <a:latin typeface="SassoonPrimaryInfant" pitchFamily="2" charset="0"/>
            </a:endParaRPr>
          </a:p>
        </p:txBody>
      </p:sp>
    </p:spTree>
    <p:extLst>
      <p:ext uri="{BB962C8B-B14F-4D97-AF65-F5344CB8AC3E}">
        <p14:creationId xmlns:p14="http://schemas.microsoft.com/office/powerpoint/2010/main" val="22552757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222068"/>
            <a:ext cx="9601196" cy="423824"/>
          </a:xfrm>
        </p:spPr>
        <p:txBody>
          <a:bodyPr>
            <a:normAutofit fontScale="90000"/>
          </a:bodyPr>
          <a:lstStyle/>
          <a:p>
            <a:r>
              <a:rPr lang="en-GB" cap="none" dirty="0" smtClean="0">
                <a:solidFill>
                  <a:srgbClr val="FF0000"/>
                </a:solidFill>
                <a:latin typeface="SassoonPrimaryInfant" pitchFamily="2" charset="0"/>
              </a:rPr>
              <a:t/>
            </a:r>
            <a:br>
              <a:rPr lang="en-GB" cap="none" dirty="0" smtClean="0">
                <a:solidFill>
                  <a:srgbClr val="FF0000"/>
                </a:solidFill>
                <a:latin typeface="SassoonPrimaryInfant" pitchFamily="2" charset="0"/>
              </a:rPr>
            </a:br>
            <a:r>
              <a:rPr lang="en-GB" cap="none" dirty="0" smtClean="0">
                <a:solidFill>
                  <a:srgbClr val="FF0000"/>
                </a:solidFill>
                <a:latin typeface="SassoonPrimaryInfant" pitchFamily="2" charset="0"/>
              </a:rPr>
              <a:t> </a:t>
            </a:r>
            <a:r>
              <a:rPr lang="en-GB" sz="5300" cap="none" dirty="0" smtClean="0">
                <a:solidFill>
                  <a:srgbClr val="FF0000"/>
                </a:solidFill>
                <a:latin typeface="Calibri" panose="020F0502020204030204" pitchFamily="34" charset="0"/>
                <a:cs typeface="Calibri" panose="020F0502020204030204" pitchFamily="34" charset="0"/>
              </a:rPr>
              <a:t>Expectations in reading</a:t>
            </a:r>
            <a:endParaRPr lang="en-GB" sz="53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404949" y="878815"/>
            <a:ext cx="11416937" cy="5835494"/>
          </a:xfrm>
        </p:spPr>
        <p:txBody>
          <a:bodyPr>
            <a:noAutofit/>
          </a:bodyPr>
          <a:lstStyle/>
          <a:p>
            <a:pPr marL="0" indent="0">
              <a:buNone/>
            </a:pPr>
            <a:r>
              <a:rPr lang="en-GB" b="1" cap="none" dirty="0" smtClean="0">
                <a:latin typeface="Calibri" panose="020F0502020204030204" pitchFamily="34" charset="0"/>
                <a:cs typeface="Calibri" panose="020F0502020204030204" pitchFamily="34" charset="0"/>
              </a:rPr>
              <a:t>This is the Early </a:t>
            </a:r>
            <a:r>
              <a:rPr lang="en-GB" b="1" cap="none" dirty="0">
                <a:latin typeface="Calibri" panose="020F0502020204030204" pitchFamily="34" charset="0"/>
                <a:cs typeface="Calibri" panose="020F0502020204030204" pitchFamily="34" charset="0"/>
              </a:rPr>
              <a:t>L</a:t>
            </a:r>
            <a:r>
              <a:rPr lang="en-GB" b="1" cap="none" dirty="0" smtClean="0">
                <a:latin typeface="Calibri" panose="020F0502020204030204" pitchFamily="34" charset="0"/>
                <a:cs typeface="Calibri" panose="020F0502020204030204" pitchFamily="34" charset="0"/>
              </a:rPr>
              <a:t>earning </a:t>
            </a:r>
            <a:r>
              <a:rPr lang="en-GB" b="1" cap="none" dirty="0">
                <a:latin typeface="Calibri" panose="020F0502020204030204" pitchFamily="34" charset="0"/>
                <a:cs typeface="Calibri" panose="020F0502020204030204" pitchFamily="34" charset="0"/>
              </a:rPr>
              <a:t>G</a:t>
            </a:r>
            <a:r>
              <a:rPr lang="en-GB" b="1" cap="none" dirty="0" smtClean="0">
                <a:latin typeface="Calibri" panose="020F0502020204030204" pitchFamily="34" charset="0"/>
                <a:cs typeface="Calibri" panose="020F0502020204030204" pitchFamily="34" charset="0"/>
              </a:rPr>
              <a:t>oal in Literacy which the children should achieve by the end of their year in Reception.</a:t>
            </a:r>
          </a:p>
          <a:p>
            <a:pPr marL="0" indent="0" algn="just">
              <a:lnSpc>
                <a:spcPct val="100000"/>
              </a:lnSpc>
              <a:spcBef>
                <a:spcPts val="0"/>
              </a:spcBef>
              <a:buNone/>
            </a:pPr>
            <a:r>
              <a:rPr lang="en-GB" sz="2200" b="1" cap="none" dirty="0">
                <a:solidFill>
                  <a:srgbClr val="7030A0"/>
                </a:solidFill>
                <a:latin typeface="Calibri" panose="020F0502020204030204" pitchFamily="34" charset="0"/>
                <a:cs typeface="Calibri" panose="020F0502020204030204" pitchFamily="34" charset="0"/>
              </a:rPr>
              <a:t>Comprehension</a:t>
            </a:r>
          </a:p>
          <a:p>
            <a:pPr marL="0" indent="0" algn="just">
              <a:lnSpc>
                <a:spcPct val="100000"/>
              </a:lnSpc>
              <a:spcBef>
                <a:spcPts val="0"/>
              </a:spcBef>
              <a:buNone/>
            </a:pPr>
            <a:r>
              <a:rPr lang="en-GB" sz="2200" cap="none" dirty="0">
                <a:solidFill>
                  <a:srgbClr val="7030A0"/>
                </a:solidFill>
                <a:latin typeface="Calibri" panose="020F0502020204030204" pitchFamily="34" charset="0"/>
                <a:cs typeface="Calibri" panose="020F0502020204030204" pitchFamily="34" charset="0"/>
              </a:rPr>
              <a:t>• Demonstrate understanding of what has </a:t>
            </a:r>
            <a:r>
              <a:rPr lang="en-GB" sz="2200" cap="none" dirty="0" smtClean="0">
                <a:solidFill>
                  <a:srgbClr val="7030A0"/>
                </a:solidFill>
                <a:latin typeface="Calibri" panose="020F0502020204030204" pitchFamily="34" charset="0"/>
                <a:cs typeface="Calibri" panose="020F0502020204030204" pitchFamily="34" charset="0"/>
              </a:rPr>
              <a:t>been read </a:t>
            </a:r>
            <a:r>
              <a:rPr lang="en-GB" sz="2200" cap="none" dirty="0">
                <a:solidFill>
                  <a:srgbClr val="7030A0"/>
                </a:solidFill>
                <a:latin typeface="Calibri" panose="020F0502020204030204" pitchFamily="34" charset="0"/>
                <a:cs typeface="Calibri" panose="020F0502020204030204" pitchFamily="34" charset="0"/>
              </a:rPr>
              <a:t>to them by retelling stories and </a:t>
            </a:r>
            <a:r>
              <a:rPr lang="en-GB" sz="2200" cap="none" dirty="0" smtClean="0">
                <a:solidFill>
                  <a:srgbClr val="7030A0"/>
                </a:solidFill>
                <a:latin typeface="Calibri" panose="020F0502020204030204" pitchFamily="34" charset="0"/>
                <a:cs typeface="Calibri" panose="020F0502020204030204" pitchFamily="34" charset="0"/>
              </a:rPr>
              <a:t>narratives using </a:t>
            </a:r>
            <a:r>
              <a:rPr lang="en-GB" sz="2200" cap="none" dirty="0">
                <a:solidFill>
                  <a:srgbClr val="7030A0"/>
                </a:solidFill>
                <a:latin typeface="Calibri" panose="020F0502020204030204" pitchFamily="34" charset="0"/>
                <a:cs typeface="Calibri" panose="020F0502020204030204" pitchFamily="34" charset="0"/>
              </a:rPr>
              <a:t>their own words and recently </a:t>
            </a:r>
            <a:r>
              <a:rPr lang="en-GB" sz="2200" cap="none" dirty="0" smtClean="0">
                <a:solidFill>
                  <a:srgbClr val="7030A0"/>
                </a:solidFill>
                <a:latin typeface="Calibri" panose="020F0502020204030204" pitchFamily="34" charset="0"/>
                <a:cs typeface="Calibri" panose="020F0502020204030204" pitchFamily="34" charset="0"/>
              </a:rPr>
              <a:t>introduced vocabulary</a:t>
            </a:r>
            <a:r>
              <a:rPr lang="en-GB" sz="2200" cap="none" dirty="0">
                <a:solidFill>
                  <a:srgbClr val="7030A0"/>
                </a:solidFill>
                <a:latin typeface="Calibri" panose="020F0502020204030204" pitchFamily="34" charset="0"/>
                <a:cs typeface="Calibri" panose="020F0502020204030204" pitchFamily="34" charset="0"/>
              </a:rPr>
              <a:t>.</a:t>
            </a:r>
          </a:p>
          <a:p>
            <a:pPr marL="0" indent="0" algn="just">
              <a:lnSpc>
                <a:spcPct val="100000"/>
              </a:lnSpc>
              <a:spcBef>
                <a:spcPts val="0"/>
              </a:spcBef>
              <a:buNone/>
            </a:pPr>
            <a:r>
              <a:rPr lang="en-GB" sz="2200" cap="none" dirty="0">
                <a:solidFill>
                  <a:srgbClr val="7030A0"/>
                </a:solidFill>
                <a:latin typeface="Calibri" panose="020F0502020204030204" pitchFamily="34" charset="0"/>
                <a:cs typeface="Calibri" panose="020F0502020204030204" pitchFamily="34" charset="0"/>
              </a:rPr>
              <a:t>• Anticipate (where appropriate) key </a:t>
            </a:r>
            <a:r>
              <a:rPr lang="en-GB" sz="2200" cap="none" dirty="0" smtClean="0">
                <a:solidFill>
                  <a:srgbClr val="7030A0"/>
                </a:solidFill>
                <a:latin typeface="Calibri" panose="020F0502020204030204" pitchFamily="34" charset="0"/>
                <a:cs typeface="Calibri" panose="020F0502020204030204" pitchFamily="34" charset="0"/>
              </a:rPr>
              <a:t>events in </a:t>
            </a:r>
            <a:r>
              <a:rPr lang="en-GB" sz="2200" cap="none" dirty="0">
                <a:solidFill>
                  <a:srgbClr val="7030A0"/>
                </a:solidFill>
                <a:latin typeface="Calibri" panose="020F0502020204030204" pitchFamily="34" charset="0"/>
                <a:cs typeface="Calibri" panose="020F0502020204030204" pitchFamily="34" charset="0"/>
              </a:rPr>
              <a:t>stories.</a:t>
            </a:r>
          </a:p>
          <a:p>
            <a:pPr marL="0" indent="0" algn="just">
              <a:lnSpc>
                <a:spcPct val="100000"/>
              </a:lnSpc>
              <a:spcBef>
                <a:spcPts val="0"/>
              </a:spcBef>
              <a:buNone/>
            </a:pPr>
            <a:r>
              <a:rPr lang="en-GB" sz="2200" cap="none" dirty="0">
                <a:solidFill>
                  <a:srgbClr val="7030A0"/>
                </a:solidFill>
                <a:latin typeface="Calibri" panose="020F0502020204030204" pitchFamily="34" charset="0"/>
                <a:cs typeface="Calibri" panose="020F0502020204030204" pitchFamily="34" charset="0"/>
              </a:rPr>
              <a:t>• Use and understand recently </a:t>
            </a:r>
            <a:r>
              <a:rPr lang="en-GB" sz="2200" cap="none" dirty="0" smtClean="0">
                <a:solidFill>
                  <a:srgbClr val="7030A0"/>
                </a:solidFill>
                <a:latin typeface="Calibri" panose="020F0502020204030204" pitchFamily="34" charset="0"/>
                <a:cs typeface="Calibri" panose="020F0502020204030204" pitchFamily="34" charset="0"/>
              </a:rPr>
              <a:t>introduced vocabulary </a:t>
            </a:r>
            <a:r>
              <a:rPr lang="en-GB" sz="2200" cap="none" dirty="0">
                <a:solidFill>
                  <a:srgbClr val="7030A0"/>
                </a:solidFill>
                <a:latin typeface="Calibri" panose="020F0502020204030204" pitchFamily="34" charset="0"/>
                <a:cs typeface="Calibri" panose="020F0502020204030204" pitchFamily="34" charset="0"/>
              </a:rPr>
              <a:t>during discussions about stories, nonfiction, rhymes and poems and during role play.</a:t>
            </a:r>
          </a:p>
          <a:p>
            <a:pPr marL="0" indent="0" algn="just">
              <a:lnSpc>
                <a:spcPct val="100000"/>
              </a:lnSpc>
              <a:spcBef>
                <a:spcPts val="0"/>
              </a:spcBef>
              <a:buNone/>
            </a:pPr>
            <a:r>
              <a:rPr lang="en-GB" sz="2200" b="1" cap="none" dirty="0">
                <a:solidFill>
                  <a:schemeClr val="accent5">
                    <a:lumMod val="50000"/>
                  </a:schemeClr>
                </a:solidFill>
                <a:latin typeface="Calibri" panose="020F0502020204030204" pitchFamily="34" charset="0"/>
                <a:cs typeface="Calibri" panose="020F0502020204030204" pitchFamily="34" charset="0"/>
              </a:rPr>
              <a:t>Word Reading</a:t>
            </a:r>
          </a:p>
          <a:p>
            <a:pPr marL="0" indent="0" algn="just">
              <a:lnSpc>
                <a:spcPct val="100000"/>
              </a:lnSpc>
              <a:spcBef>
                <a:spcPts val="0"/>
              </a:spcBef>
              <a:buNone/>
            </a:pPr>
            <a:r>
              <a:rPr lang="en-GB" sz="2200" cap="none" dirty="0">
                <a:solidFill>
                  <a:schemeClr val="accent5">
                    <a:lumMod val="50000"/>
                  </a:schemeClr>
                </a:solidFill>
                <a:latin typeface="Calibri" panose="020F0502020204030204" pitchFamily="34" charset="0"/>
                <a:cs typeface="Calibri" panose="020F0502020204030204" pitchFamily="34" charset="0"/>
              </a:rPr>
              <a:t>• Say a sound for each letter in the alphabet and </a:t>
            </a:r>
            <a:r>
              <a:rPr lang="en-GB" sz="2200" cap="none" dirty="0" smtClean="0">
                <a:solidFill>
                  <a:schemeClr val="accent5">
                    <a:lumMod val="50000"/>
                  </a:schemeClr>
                </a:solidFill>
                <a:latin typeface="Calibri" panose="020F0502020204030204" pitchFamily="34" charset="0"/>
                <a:cs typeface="Calibri" panose="020F0502020204030204" pitchFamily="34" charset="0"/>
              </a:rPr>
              <a:t>at least </a:t>
            </a:r>
            <a:r>
              <a:rPr lang="en-GB" sz="2200" cap="none" dirty="0">
                <a:solidFill>
                  <a:schemeClr val="accent5">
                    <a:lumMod val="50000"/>
                  </a:schemeClr>
                </a:solidFill>
                <a:latin typeface="Calibri" panose="020F0502020204030204" pitchFamily="34" charset="0"/>
                <a:cs typeface="Calibri" panose="020F0502020204030204" pitchFamily="34" charset="0"/>
              </a:rPr>
              <a:t>10 digraphs.</a:t>
            </a:r>
          </a:p>
          <a:p>
            <a:pPr marL="0" indent="0" algn="just">
              <a:lnSpc>
                <a:spcPct val="100000"/>
              </a:lnSpc>
              <a:spcBef>
                <a:spcPts val="0"/>
              </a:spcBef>
              <a:buNone/>
            </a:pPr>
            <a:r>
              <a:rPr lang="en-GB" sz="2200" cap="none" dirty="0">
                <a:solidFill>
                  <a:schemeClr val="accent5">
                    <a:lumMod val="50000"/>
                  </a:schemeClr>
                </a:solidFill>
                <a:latin typeface="Calibri" panose="020F0502020204030204" pitchFamily="34" charset="0"/>
                <a:cs typeface="Calibri" panose="020F0502020204030204" pitchFamily="34" charset="0"/>
              </a:rPr>
              <a:t>• Read words consistent with their </a:t>
            </a:r>
            <a:r>
              <a:rPr lang="en-GB" sz="2200" cap="none" dirty="0" smtClean="0">
                <a:solidFill>
                  <a:schemeClr val="accent5">
                    <a:lumMod val="50000"/>
                  </a:schemeClr>
                </a:solidFill>
                <a:latin typeface="Calibri" panose="020F0502020204030204" pitchFamily="34" charset="0"/>
                <a:cs typeface="Calibri" panose="020F0502020204030204" pitchFamily="34" charset="0"/>
              </a:rPr>
              <a:t>phonic knowledge </a:t>
            </a:r>
            <a:r>
              <a:rPr lang="en-GB" sz="2200" cap="none" dirty="0">
                <a:solidFill>
                  <a:schemeClr val="accent5">
                    <a:lumMod val="50000"/>
                  </a:schemeClr>
                </a:solidFill>
                <a:latin typeface="Calibri" panose="020F0502020204030204" pitchFamily="34" charset="0"/>
                <a:cs typeface="Calibri" panose="020F0502020204030204" pitchFamily="34" charset="0"/>
              </a:rPr>
              <a:t>by sound-blending.</a:t>
            </a:r>
          </a:p>
          <a:p>
            <a:pPr marL="0" indent="0" algn="just">
              <a:lnSpc>
                <a:spcPct val="100000"/>
              </a:lnSpc>
              <a:spcBef>
                <a:spcPts val="0"/>
              </a:spcBef>
              <a:buNone/>
            </a:pPr>
            <a:r>
              <a:rPr lang="en-GB" sz="2200" cap="none" dirty="0">
                <a:solidFill>
                  <a:schemeClr val="accent5">
                    <a:lumMod val="50000"/>
                  </a:schemeClr>
                </a:solidFill>
                <a:latin typeface="Calibri" panose="020F0502020204030204" pitchFamily="34" charset="0"/>
                <a:cs typeface="Calibri" panose="020F0502020204030204" pitchFamily="34" charset="0"/>
              </a:rPr>
              <a:t>• Read aloud simple sentences and books that </a:t>
            </a:r>
            <a:r>
              <a:rPr lang="en-GB" sz="2200" cap="none" dirty="0" smtClean="0">
                <a:solidFill>
                  <a:schemeClr val="accent5">
                    <a:lumMod val="50000"/>
                  </a:schemeClr>
                </a:solidFill>
                <a:latin typeface="Calibri" panose="020F0502020204030204" pitchFamily="34" charset="0"/>
                <a:cs typeface="Calibri" panose="020F0502020204030204" pitchFamily="34" charset="0"/>
              </a:rPr>
              <a:t>are consistent </a:t>
            </a:r>
            <a:r>
              <a:rPr lang="en-GB" sz="2200" cap="none" dirty="0">
                <a:solidFill>
                  <a:schemeClr val="accent5">
                    <a:lumMod val="50000"/>
                  </a:schemeClr>
                </a:solidFill>
                <a:latin typeface="Calibri" panose="020F0502020204030204" pitchFamily="34" charset="0"/>
                <a:cs typeface="Calibri" panose="020F0502020204030204" pitchFamily="34" charset="0"/>
              </a:rPr>
              <a:t>with their phonic knowledge, </a:t>
            </a:r>
            <a:r>
              <a:rPr lang="en-GB" sz="2200" cap="none" dirty="0" smtClean="0">
                <a:solidFill>
                  <a:schemeClr val="accent5">
                    <a:lumMod val="50000"/>
                  </a:schemeClr>
                </a:solidFill>
                <a:latin typeface="Calibri" panose="020F0502020204030204" pitchFamily="34" charset="0"/>
                <a:cs typeface="Calibri" panose="020F0502020204030204" pitchFamily="34" charset="0"/>
              </a:rPr>
              <a:t>including some </a:t>
            </a:r>
            <a:r>
              <a:rPr lang="en-GB" sz="2200" cap="none" dirty="0">
                <a:solidFill>
                  <a:schemeClr val="accent5">
                    <a:lumMod val="50000"/>
                  </a:schemeClr>
                </a:solidFill>
                <a:latin typeface="Calibri" panose="020F0502020204030204" pitchFamily="34" charset="0"/>
                <a:cs typeface="Calibri" panose="020F0502020204030204" pitchFamily="34" charset="0"/>
              </a:rPr>
              <a:t>common exception words.</a:t>
            </a:r>
          </a:p>
          <a:p>
            <a:pPr marL="0" indent="0" algn="just">
              <a:lnSpc>
                <a:spcPct val="100000"/>
              </a:lnSpc>
              <a:spcBef>
                <a:spcPts val="0"/>
              </a:spcBef>
              <a:buNone/>
            </a:pPr>
            <a:r>
              <a:rPr lang="en-GB" sz="2200" b="1" cap="none" dirty="0">
                <a:solidFill>
                  <a:schemeClr val="tx2">
                    <a:lumMod val="75000"/>
                  </a:schemeClr>
                </a:solidFill>
                <a:latin typeface="Calibri" panose="020F0502020204030204" pitchFamily="34" charset="0"/>
                <a:cs typeface="Calibri" panose="020F0502020204030204" pitchFamily="34" charset="0"/>
              </a:rPr>
              <a:t>Writing</a:t>
            </a:r>
          </a:p>
          <a:p>
            <a:pPr marL="0" indent="0" algn="just">
              <a:lnSpc>
                <a:spcPct val="100000"/>
              </a:lnSpc>
              <a:spcBef>
                <a:spcPts val="0"/>
              </a:spcBef>
              <a:buNone/>
            </a:pPr>
            <a:r>
              <a:rPr lang="en-GB" sz="2200" cap="none" dirty="0">
                <a:solidFill>
                  <a:schemeClr val="tx2">
                    <a:lumMod val="75000"/>
                  </a:schemeClr>
                </a:solidFill>
                <a:latin typeface="Calibri" panose="020F0502020204030204" pitchFamily="34" charset="0"/>
                <a:cs typeface="Calibri" panose="020F0502020204030204" pitchFamily="34" charset="0"/>
              </a:rPr>
              <a:t>• Write recognisable letters, most of which </a:t>
            </a:r>
            <a:r>
              <a:rPr lang="en-GB" sz="2200" cap="none" dirty="0" smtClean="0">
                <a:solidFill>
                  <a:schemeClr val="tx2">
                    <a:lumMod val="75000"/>
                  </a:schemeClr>
                </a:solidFill>
                <a:latin typeface="Calibri" panose="020F0502020204030204" pitchFamily="34" charset="0"/>
                <a:cs typeface="Calibri" panose="020F0502020204030204" pitchFamily="34" charset="0"/>
              </a:rPr>
              <a:t>are correctly </a:t>
            </a:r>
            <a:r>
              <a:rPr lang="en-GB" sz="2200" cap="none" dirty="0">
                <a:solidFill>
                  <a:schemeClr val="tx2">
                    <a:lumMod val="75000"/>
                  </a:schemeClr>
                </a:solidFill>
                <a:latin typeface="Calibri" panose="020F0502020204030204" pitchFamily="34" charset="0"/>
                <a:cs typeface="Calibri" panose="020F0502020204030204" pitchFamily="34" charset="0"/>
              </a:rPr>
              <a:t>formed.</a:t>
            </a:r>
          </a:p>
          <a:p>
            <a:pPr marL="0" indent="0" algn="just">
              <a:lnSpc>
                <a:spcPct val="100000"/>
              </a:lnSpc>
              <a:spcBef>
                <a:spcPts val="0"/>
              </a:spcBef>
              <a:buNone/>
            </a:pPr>
            <a:r>
              <a:rPr lang="en-GB" sz="2200" cap="none" dirty="0">
                <a:solidFill>
                  <a:schemeClr val="tx2">
                    <a:lumMod val="75000"/>
                  </a:schemeClr>
                </a:solidFill>
                <a:latin typeface="Calibri" panose="020F0502020204030204" pitchFamily="34" charset="0"/>
                <a:cs typeface="Calibri" panose="020F0502020204030204" pitchFamily="34" charset="0"/>
              </a:rPr>
              <a:t>• Spell words by identifying sounds in them </a:t>
            </a:r>
            <a:r>
              <a:rPr lang="en-GB" sz="2200" cap="none" dirty="0" smtClean="0">
                <a:solidFill>
                  <a:schemeClr val="tx2">
                    <a:lumMod val="75000"/>
                  </a:schemeClr>
                </a:solidFill>
                <a:latin typeface="Calibri" panose="020F0502020204030204" pitchFamily="34" charset="0"/>
                <a:cs typeface="Calibri" panose="020F0502020204030204" pitchFamily="34" charset="0"/>
              </a:rPr>
              <a:t>and representing </a:t>
            </a:r>
            <a:r>
              <a:rPr lang="en-GB" sz="2200" cap="none" dirty="0">
                <a:solidFill>
                  <a:schemeClr val="tx2">
                    <a:lumMod val="75000"/>
                  </a:schemeClr>
                </a:solidFill>
                <a:latin typeface="Calibri" panose="020F0502020204030204" pitchFamily="34" charset="0"/>
                <a:cs typeface="Calibri" panose="020F0502020204030204" pitchFamily="34" charset="0"/>
              </a:rPr>
              <a:t>the sounds with a letter or letters.</a:t>
            </a:r>
          </a:p>
          <a:p>
            <a:pPr marL="0" indent="0" algn="just">
              <a:lnSpc>
                <a:spcPct val="100000"/>
              </a:lnSpc>
              <a:spcBef>
                <a:spcPts val="0"/>
              </a:spcBef>
              <a:buNone/>
            </a:pPr>
            <a:r>
              <a:rPr lang="en-GB" sz="2200" cap="none" dirty="0">
                <a:solidFill>
                  <a:schemeClr val="tx2">
                    <a:lumMod val="75000"/>
                  </a:schemeClr>
                </a:solidFill>
                <a:latin typeface="Calibri" panose="020F0502020204030204" pitchFamily="34" charset="0"/>
                <a:cs typeface="Calibri" panose="020F0502020204030204" pitchFamily="34" charset="0"/>
              </a:rPr>
              <a:t>• Write simple phrases and sentences that can </a:t>
            </a:r>
            <a:r>
              <a:rPr lang="en-GB" sz="2200" cap="none" dirty="0" smtClean="0">
                <a:solidFill>
                  <a:schemeClr val="tx2">
                    <a:lumMod val="75000"/>
                  </a:schemeClr>
                </a:solidFill>
                <a:latin typeface="Calibri" panose="020F0502020204030204" pitchFamily="34" charset="0"/>
                <a:cs typeface="Calibri" panose="020F0502020204030204" pitchFamily="34" charset="0"/>
              </a:rPr>
              <a:t>be read </a:t>
            </a:r>
            <a:r>
              <a:rPr lang="en-GB" sz="2200" cap="none" dirty="0">
                <a:solidFill>
                  <a:schemeClr val="tx2">
                    <a:lumMod val="75000"/>
                  </a:schemeClr>
                </a:solidFill>
                <a:latin typeface="Calibri" panose="020F0502020204030204" pitchFamily="34" charset="0"/>
                <a:cs typeface="Calibri" panose="020F0502020204030204" pitchFamily="34" charset="0"/>
              </a:rPr>
              <a:t>by others.</a:t>
            </a:r>
          </a:p>
        </p:txBody>
      </p:sp>
    </p:spTree>
    <p:extLst>
      <p:ext uri="{BB962C8B-B14F-4D97-AF65-F5344CB8AC3E}">
        <p14:creationId xmlns:p14="http://schemas.microsoft.com/office/powerpoint/2010/main" val="41504911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149" y="412455"/>
            <a:ext cx="10364451" cy="1596177"/>
          </a:xfrm>
        </p:spPr>
        <p:txBody>
          <a:bodyPr>
            <a:normAutofit/>
          </a:bodyPr>
          <a:lstStyle/>
          <a:p>
            <a:r>
              <a:rPr lang="en-US" altLang="en-US" sz="6000" cap="none" dirty="0" smtClean="0">
                <a:solidFill>
                  <a:srgbClr val="FF0000"/>
                </a:solidFill>
                <a:latin typeface="Calibri" panose="020F0502020204030204" pitchFamily="34" charset="0"/>
                <a:cs typeface="Calibri" panose="020F0502020204030204" pitchFamily="34" charset="0"/>
              </a:rPr>
              <a:t>Did you know…?</a:t>
            </a:r>
            <a:endParaRPr lang="en-GB" sz="60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913774" y="1893194"/>
            <a:ext cx="10363826" cy="3898005"/>
          </a:xfrm>
        </p:spPr>
        <p:txBody>
          <a:bodyPr>
            <a:normAutofit lnSpcReduction="10000"/>
          </a:bodyPr>
          <a:lstStyle/>
          <a:p>
            <a:pPr marL="0" lvl="0" indent="0" defTabSz="457200">
              <a:lnSpc>
                <a:spcPct val="100000"/>
              </a:lnSpc>
              <a:spcBef>
                <a:spcPct val="0"/>
              </a:spcBef>
              <a:buClrTx/>
              <a:buNone/>
            </a:pPr>
            <a:r>
              <a:rPr lang="en-US" altLang="en-US" sz="3200" cap="none" dirty="0">
                <a:solidFill>
                  <a:prstClr val="black"/>
                </a:solidFill>
                <a:latin typeface="Calibri" panose="020F0502020204030204" pitchFamily="34" charset="0"/>
                <a:cs typeface="Calibri" panose="020F0502020204030204" pitchFamily="34" charset="0"/>
              </a:rPr>
              <a:t>The English language </a:t>
            </a:r>
            <a:r>
              <a:rPr lang="en-US" altLang="en-US" sz="3200" cap="none" dirty="0" smtClean="0">
                <a:solidFill>
                  <a:prstClr val="black"/>
                </a:solidFill>
                <a:latin typeface="Calibri" panose="020F0502020204030204" pitchFamily="34" charset="0"/>
                <a:cs typeface="Calibri" panose="020F0502020204030204" pitchFamily="34" charset="0"/>
              </a:rPr>
              <a:t>has…</a:t>
            </a:r>
          </a:p>
          <a:p>
            <a:pPr marL="0" lvl="0" indent="0" defTabSz="457200">
              <a:lnSpc>
                <a:spcPct val="100000"/>
              </a:lnSpc>
              <a:spcBef>
                <a:spcPct val="0"/>
              </a:spcBef>
              <a:buClrTx/>
              <a:buNone/>
            </a:pPr>
            <a:endParaRPr lang="en-US" altLang="en-US" sz="3200" cap="none" dirty="0" smtClean="0">
              <a:solidFill>
                <a:prstClr val="black"/>
              </a:solidFill>
              <a:latin typeface="Calibri" panose="020F0502020204030204" pitchFamily="34" charset="0"/>
              <a:cs typeface="Calibri" panose="020F0502020204030204" pitchFamily="34" charset="0"/>
            </a:endParaRPr>
          </a:p>
          <a:p>
            <a:pPr defTabSz="457200">
              <a:lnSpc>
                <a:spcPct val="100000"/>
              </a:lnSpc>
              <a:spcBef>
                <a:spcPct val="0"/>
              </a:spcBef>
              <a:buClrTx/>
            </a:pPr>
            <a:r>
              <a:rPr lang="en-US" altLang="en-US" sz="3200" cap="none" dirty="0">
                <a:solidFill>
                  <a:prstClr val="black"/>
                </a:solidFill>
                <a:latin typeface="Calibri" panose="020F0502020204030204" pitchFamily="34" charset="0"/>
                <a:cs typeface="Calibri" panose="020F0502020204030204" pitchFamily="34" charset="0"/>
              </a:rPr>
              <a:t>26 </a:t>
            </a:r>
            <a:r>
              <a:rPr lang="en-US" altLang="en-US" sz="3200" cap="none" dirty="0" smtClean="0">
                <a:solidFill>
                  <a:prstClr val="black"/>
                </a:solidFill>
                <a:latin typeface="Calibri" panose="020F0502020204030204" pitchFamily="34" charset="0"/>
                <a:cs typeface="Calibri" panose="020F0502020204030204" pitchFamily="34" charset="0"/>
              </a:rPr>
              <a:t>letters</a:t>
            </a:r>
          </a:p>
          <a:p>
            <a:pPr defTabSz="457200">
              <a:lnSpc>
                <a:spcPct val="100000"/>
              </a:lnSpc>
              <a:spcBef>
                <a:spcPct val="0"/>
              </a:spcBef>
              <a:buClrTx/>
            </a:pPr>
            <a:r>
              <a:rPr lang="en-US" altLang="en-US" sz="3200" cap="none" dirty="0">
                <a:solidFill>
                  <a:prstClr val="black"/>
                </a:solidFill>
                <a:latin typeface="Calibri" panose="020F0502020204030204" pitchFamily="34" charset="0"/>
                <a:cs typeface="Calibri" panose="020F0502020204030204" pitchFamily="34" charset="0"/>
              </a:rPr>
              <a:t>44 sounds</a:t>
            </a:r>
          </a:p>
          <a:p>
            <a:pPr defTabSz="457200">
              <a:lnSpc>
                <a:spcPct val="100000"/>
              </a:lnSpc>
              <a:spcBef>
                <a:spcPct val="0"/>
              </a:spcBef>
              <a:buClrTx/>
            </a:pPr>
            <a:r>
              <a:rPr lang="en-GB" altLang="en-US" sz="3200" cap="none" dirty="0">
                <a:solidFill>
                  <a:prstClr val="black"/>
                </a:solidFill>
                <a:latin typeface="Calibri" panose="020F0502020204030204" pitchFamily="34" charset="0"/>
                <a:cs typeface="Calibri" panose="020F0502020204030204" pitchFamily="34" charset="0"/>
              </a:rPr>
              <a:t>over 100 ways to spell those sounds</a:t>
            </a:r>
          </a:p>
          <a:p>
            <a:pPr marL="0" lvl="0" indent="0" defTabSz="457200">
              <a:lnSpc>
                <a:spcPct val="100000"/>
              </a:lnSpc>
              <a:spcBef>
                <a:spcPct val="0"/>
              </a:spcBef>
              <a:buClrTx/>
              <a:buNone/>
            </a:pPr>
            <a:endParaRPr lang="en-GB" altLang="en-US" sz="3200" cap="none" dirty="0" smtClean="0">
              <a:solidFill>
                <a:prstClr val="black"/>
              </a:solidFill>
              <a:latin typeface="Calibri" panose="020F0502020204030204" pitchFamily="34" charset="0"/>
              <a:cs typeface="Calibri" panose="020F0502020204030204" pitchFamily="34" charset="0"/>
            </a:endParaRPr>
          </a:p>
          <a:p>
            <a:pPr marL="0" lvl="0" indent="0" defTabSz="457200">
              <a:lnSpc>
                <a:spcPct val="100000"/>
              </a:lnSpc>
              <a:spcBef>
                <a:spcPct val="0"/>
              </a:spcBef>
              <a:buClrTx/>
              <a:buNone/>
            </a:pPr>
            <a:r>
              <a:rPr lang="en-GB" altLang="en-US" sz="3200" cap="none" dirty="0" smtClean="0">
                <a:solidFill>
                  <a:prstClr val="black"/>
                </a:solidFill>
                <a:latin typeface="Calibri" panose="020F0502020204030204" pitchFamily="34" charset="0"/>
                <a:cs typeface="Calibri" panose="020F0502020204030204" pitchFamily="34" charset="0"/>
              </a:rPr>
              <a:t>It </a:t>
            </a:r>
            <a:r>
              <a:rPr lang="en-GB" altLang="en-US" sz="3200" cap="none" dirty="0">
                <a:solidFill>
                  <a:prstClr val="black"/>
                </a:solidFill>
                <a:latin typeface="Calibri" panose="020F0502020204030204" pitchFamily="34" charset="0"/>
                <a:cs typeface="Calibri" panose="020F0502020204030204" pitchFamily="34" charset="0"/>
              </a:rPr>
              <a:t>is one of the most complex languages to learn to read and </a:t>
            </a:r>
            <a:r>
              <a:rPr lang="en-GB" altLang="en-US" sz="3200" cap="none" dirty="0" smtClean="0">
                <a:solidFill>
                  <a:prstClr val="black"/>
                </a:solidFill>
                <a:latin typeface="Calibri" panose="020F0502020204030204" pitchFamily="34" charset="0"/>
                <a:cs typeface="Calibri" panose="020F0502020204030204" pitchFamily="34" charset="0"/>
              </a:rPr>
              <a:t>spell!</a:t>
            </a:r>
            <a:endParaRPr lang="en-GB" altLang="en-US" sz="3200" cap="none" dirty="0">
              <a:solidFill>
                <a:prstClr val="black"/>
              </a:solidFill>
              <a:latin typeface="Calibri" panose="020F0502020204030204" pitchFamily="34" charset="0"/>
              <a:cs typeface="Calibri" panose="020F0502020204030204" pitchFamily="34" charset="0"/>
            </a:endParaRPr>
          </a:p>
          <a:p>
            <a:pPr marL="0" lvl="0" indent="0" defTabSz="457200">
              <a:lnSpc>
                <a:spcPct val="100000"/>
              </a:lnSpc>
              <a:spcBef>
                <a:spcPct val="0"/>
              </a:spcBef>
              <a:buClrTx/>
              <a:buNone/>
            </a:pPr>
            <a:endParaRPr lang="en-US" altLang="en-US" sz="2800" cap="none" dirty="0">
              <a:solidFill>
                <a:prstClr val="black"/>
              </a:solidFill>
              <a:latin typeface="SassoonPrimaryInfant" pitchFamily="2" charset="0"/>
            </a:endParaRPr>
          </a:p>
          <a:p>
            <a:pPr marL="0" lvl="0" indent="0" defTabSz="457200">
              <a:lnSpc>
                <a:spcPct val="100000"/>
              </a:lnSpc>
              <a:spcBef>
                <a:spcPct val="0"/>
              </a:spcBef>
              <a:buClrTx/>
              <a:buNone/>
            </a:pPr>
            <a:endParaRPr lang="en-US" altLang="en-US" sz="2800" cap="none" dirty="0">
              <a:solidFill>
                <a:prstClr val="black"/>
              </a:solidFill>
              <a:latin typeface="SassoonPrimaryInfant" pitchFamily="2" charset="0"/>
            </a:endParaRPr>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8684" y="2186478"/>
            <a:ext cx="2425135" cy="1818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7533" y="5508602"/>
            <a:ext cx="6096000" cy="1095375"/>
          </a:xfrm>
          <a:prstGeom prst="rect">
            <a:avLst/>
          </a:prstGeom>
        </p:spPr>
      </p:pic>
    </p:spTree>
    <p:extLst>
      <p:ext uri="{BB962C8B-B14F-4D97-AF65-F5344CB8AC3E}">
        <p14:creationId xmlns:p14="http://schemas.microsoft.com/office/powerpoint/2010/main" val="274808408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cap="none" dirty="0" smtClean="0">
                <a:solidFill>
                  <a:srgbClr val="FF0000"/>
                </a:solidFill>
                <a:latin typeface="Calibri" panose="020F0502020204030204" pitchFamily="34" charset="0"/>
                <a:cs typeface="Calibri" panose="020F0502020204030204" pitchFamily="34" charset="0"/>
              </a:rPr>
              <a:t>Some definitions!</a:t>
            </a:r>
            <a:endParaRPr lang="en-GB" sz="60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914400" y="2057999"/>
            <a:ext cx="10363826" cy="3424107"/>
          </a:xfrm>
        </p:spPr>
        <p:txBody>
          <a:bodyPr>
            <a:noAutofit/>
          </a:bodyPr>
          <a:lstStyle/>
          <a:p>
            <a:r>
              <a:rPr lang="en-GB" sz="3200" b="1" cap="none" dirty="0" smtClean="0">
                <a:latin typeface="Calibri" panose="020F0502020204030204" pitchFamily="34" charset="0"/>
                <a:cs typeface="Calibri" panose="020F0502020204030204" pitchFamily="34" charset="0"/>
              </a:rPr>
              <a:t>CVC </a:t>
            </a:r>
            <a:r>
              <a:rPr lang="en-GB" sz="3200" cap="none" dirty="0" smtClean="0">
                <a:latin typeface="Calibri" panose="020F0502020204030204" pitchFamily="34" charset="0"/>
                <a:cs typeface="Calibri" panose="020F0502020204030204" pitchFamily="34" charset="0"/>
              </a:rPr>
              <a:t>– Consonant Vowel Consonant (spelling pattern)</a:t>
            </a:r>
            <a:endParaRPr lang="en-GB" sz="3200" b="1" cap="none" dirty="0" smtClean="0">
              <a:latin typeface="Calibri" panose="020F0502020204030204" pitchFamily="34" charset="0"/>
              <a:cs typeface="Calibri" panose="020F0502020204030204" pitchFamily="34" charset="0"/>
            </a:endParaRPr>
          </a:p>
          <a:p>
            <a:r>
              <a:rPr lang="en-GB" sz="3200" b="1" cap="none" dirty="0" smtClean="0">
                <a:latin typeface="Calibri" panose="020F0502020204030204" pitchFamily="34" charset="0"/>
                <a:cs typeface="Calibri" panose="020F0502020204030204" pitchFamily="34" charset="0"/>
              </a:rPr>
              <a:t>Phoneme</a:t>
            </a:r>
            <a:r>
              <a:rPr lang="en-GB" sz="3200" cap="none" dirty="0" smtClean="0">
                <a:latin typeface="Calibri" panose="020F0502020204030204" pitchFamily="34" charset="0"/>
                <a:cs typeface="Calibri" panose="020F0502020204030204" pitchFamily="34" charset="0"/>
              </a:rPr>
              <a:t> – the smallest unit of sound in a word</a:t>
            </a:r>
          </a:p>
          <a:p>
            <a:r>
              <a:rPr lang="en-GB" sz="3200" b="1" cap="none" dirty="0" smtClean="0">
                <a:latin typeface="Calibri" panose="020F0502020204030204" pitchFamily="34" charset="0"/>
                <a:cs typeface="Calibri" panose="020F0502020204030204" pitchFamily="34" charset="0"/>
              </a:rPr>
              <a:t>Grapheme</a:t>
            </a:r>
            <a:r>
              <a:rPr lang="en-GB" sz="3200" cap="none" dirty="0" smtClean="0">
                <a:latin typeface="Calibri" panose="020F0502020204030204" pitchFamily="34" charset="0"/>
                <a:cs typeface="Calibri" panose="020F0502020204030204" pitchFamily="34" charset="0"/>
              </a:rPr>
              <a:t> – the letters that represent the phoneme. The grapheme could be 1 letter, 2 letters or more!</a:t>
            </a:r>
          </a:p>
          <a:p>
            <a:endParaRPr lang="en-GB" sz="1600" cap="none" dirty="0" smtClean="0">
              <a:latin typeface="Calibri" panose="020F0502020204030204" pitchFamily="34" charset="0"/>
              <a:cs typeface="Calibri" panose="020F0502020204030204" pitchFamily="34" charset="0"/>
            </a:endParaRPr>
          </a:p>
          <a:p>
            <a:r>
              <a:rPr lang="en-GB" sz="3200" cap="none" dirty="0" smtClean="0">
                <a:latin typeface="Calibri" panose="020F0502020204030204" pitchFamily="34" charset="0"/>
                <a:cs typeface="Calibri" panose="020F0502020204030204" pitchFamily="34" charset="0"/>
              </a:rPr>
              <a:t>You hear a </a:t>
            </a:r>
            <a:r>
              <a:rPr lang="en-GB" sz="3200" b="1" cap="none" dirty="0" smtClean="0">
                <a:latin typeface="Calibri" panose="020F0502020204030204" pitchFamily="34" charset="0"/>
                <a:cs typeface="Calibri" panose="020F0502020204030204" pitchFamily="34" charset="0"/>
              </a:rPr>
              <a:t>phoneme</a:t>
            </a:r>
          </a:p>
          <a:p>
            <a:r>
              <a:rPr lang="en-GB" sz="3200" cap="none" dirty="0" smtClean="0">
                <a:latin typeface="Calibri" panose="020F0502020204030204" pitchFamily="34" charset="0"/>
                <a:cs typeface="Calibri" panose="020F0502020204030204" pitchFamily="34" charset="0"/>
              </a:rPr>
              <a:t>You see a </a:t>
            </a:r>
            <a:r>
              <a:rPr lang="en-GB" sz="3200" b="1" cap="none" dirty="0" smtClean="0">
                <a:latin typeface="Calibri" panose="020F0502020204030204" pitchFamily="34" charset="0"/>
                <a:cs typeface="Calibri" panose="020F0502020204030204" pitchFamily="34" charset="0"/>
              </a:rPr>
              <a:t>grapheme</a:t>
            </a:r>
            <a:endParaRPr lang="en-GB" sz="3200" b="1" cap="none"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09479" y="5056618"/>
            <a:ext cx="541315" cy="85097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9479" y="5907593"/>
            <a:ext cx="1562637" cy="781319"/>
          </a:xfrm>
          <a:prstGeom prst="rect">
            <a:avLst/>
          </a:prstGeom>
        </p:spPr>
      </p:pic>
    </p:spTree>
    <p:extLst>
      <p:ext uri="{BB962C8B-B14F-4D97-AF65-F5344CB8AC3E}">
        <p14:creationId xmlns:p14="http://schemas.microsoft.com/office/powerpoint/2010/main" val="40825996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cap="none" dirty="0" smtClean="0">
                <a:solidFill>
                  <a:srgbClr val="FF0000"/>
                </a:solidFill>
                <a:latin typeface="Calibri" panose="020F0502020204030204" pitchFamily="34" charset="0"/>
                <a:cs typeface="Calibri" panose="020F0502020204030204" pitchFamily="34" charset="0"/>
              </a:rPr>
              <a:t>Phonics at a glance</a:t>
            </a:r>
            <a:endParaRPr lang="en-GB" sz="60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p:txBody>
          <a:bodyPr>
            <a:noAutofit/>
          </a:bodyPr>
          <a:lstStyle/>
          <a:p>
            <a:pPr marL="0" indent="0" algn="ctr">
              <a:buNone/>
            </a:pPr>
            <a:r>
              <a:rPr lang="en-GB" sz="4000" cap="none" dirty="0" smtClean="0">
                <a:latin typeface="Calibri" panose="020F0502020204030204" pitchFamily="34" charset="0"/>
                <a:cs typeface="Calibri" panose="020F0502020204030204" pitchFamily="34" charset="0"/>
              </a:rPr>
              <a:t>Phonics is…</a:t>
            </a:r>
          </a:p>
          <a:p>
            <a:pPr marL="0" indent="0" algn="ctr">
              <a:buNone/>
            </a:pPr>
            <a:r>
              <a:rPr lang="en-GB" sz="4000" b="1" cap="none" dirty="0" smtClean="0">
                <a:solidFill>
                  <a:srgbClr val="00B0F0"/>
                </a:solidFill>
                <a:latin typeface="Calibri" panose="020F0502020204030204" pitchFamily="34" charset="0"/>
                <a:cs typeface="Calibri" panose="020F0502020204030204" pitchFamily="34" charset="0"/>
              </a:rPr>
              <a:t>Skills of segmentation and blending</a:t>
            </a:r>
          </a:p>
          <a:p>
            <a:pPr marL="0" indent="0" algn="ctr">
              <a:buNone/>
            </a:pPr>
            <a:r>
              <a:rPr lang="en-GB" sz="4000" cap="none" dirty="0">
                <a:latin typeface="Calibri" panose="020F0502020204030204" pitchFamily="34" charset="0"/>
                <a:cs typeface="Calibri" panose="020F0502020204030204" pitchFamily="34" charset="0"/>
              </a:rPr>
              <a:t>a</a:t>
            </a:r>
            <a:r>
              <a:rPr lang="en-GB" sz="4000" cap="none" dirty="0" smtClean="0">
                <a:latin typeface="Calibri" panose="020F0502020204030204" pitchFamily="34" charset="0"/>
                <a:cs typeface="Calibri" panose="020F0502020204030204" pitchFamily="34" charset="0"/>
              </a:rPr>
              <a:t>nd</a:t>
            </a:r>
          </a:p>
          <a:p>
            <a:pPr marL="0" indent="0" algn="ctr">
              <a:buNone/>
            </a:pPr>
            <a:r>
              <a:rPr lang="en-GB" sz="4000" b="1" cap="none" dirty="0" smtClean="0">
                <a:solidFill>
                  <a:srgbClr val="00B0F0"/>
                </a:solidFill>
                <a:latin typeface="Calibri" panose="020F0502020204030204" pitchFamily="34" charset="0"/>
                <a:cs typeface="Calibri" panose="020F0502020204030204" pitchFamily="34" charset="0"/>
              </a:rPr>
              <a:t>Knowledge of the alphabetic code</a:t>
            </a:r>
            <a:endParaRPr lang="en-GB" sz="4000" b="1" cap="none" dirty="0">
              <a:solidFill>
                <a:srgbClr val="00B0F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550200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4" y="351604"/>
            <a:ext cx="10364451" cy="1596177"/>
          </a:xfrm>
        </p:spPr>
        <p:txBody>
          <a:bodyPr>
            <a:normAutofit/>
          </a:bodyPr>
          <a:lstStyle/>
          <a:p>
            <a:r>
              <a:rPr lang="en-GB" sz="6000" cap="none" dirty="0" smtClean="0">
                <a:solidFill>
                  <a:srgbClr val="FF0000"/>
                </a:solidFill>
                <a:latin typeface="Calibri" panose="020F0502020204030204" pitchFamily="34" charset="0"/>
                <a:cs typeface="Calibri" panose="020F0502020204030204" pitchFamily="34" charset="0"/>
              </a:rPr>
              <a:t>Phonics consists of…</a:t>
            </a:r>
            <a:endParaRPr lang="en-GB" sz="60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1043189" y="1947780"/>
            <a:ext cx="10019763" cy="3654529"/>
          </a:xfrm>
        </p:spPr>
        <p:txBody>
          <a:bodyPr>
            <a:noAutofit/>
          </a:bodyPr>
          <a:lstStyle/>
          <a:p>
            <a:r>
              <a:rPr lang="en-GB" sz="3600" cap="none" dirty="0" smtClean="0">
                <a:latin typeface="Calibri" panose="020F0502020204030204" pitchFamily="34" charset="0"/>
                <a:cs typeface="Calibri" panose="020F0502020204030204" pitchFamily="34" charset="0"/>
              </a:rPr>
              <a:t>Identifying sounds in spoken words</a:t>
            </a:r>
          </a:p>
          <a:p>
            <a:r>
              <a:rPr lang="en-GB" sz="3600" cap="none" dirty="0" smtClean="0">
                <a:latin typeface="Calibri" panose="020F0502020204030204" pitchFamily="34" charset="0"/>
                <a:cs typeface="Calibri" panose="020F0502020204030204" pitchFamily="34" charset="0"/>
              </a:rPr>
              <a:t>Recognising the common spelling of each phoneme (sound)</a:t>
            </a:r>
          </a:p>
          <a:p>
            <a:r>
              <a:rPr lang="en-GB" sz="3600" cap="none" dirty="0" smtClean="0">
                <a:latin typeface="Calibri" panose="020F0502020204030204" pitchFamily="34" charset="0"/>
                <a:cs typeface="Calibri" panose="020F0502020204030204" pitchFamily="34" charset="0"/>
              </a:rPr>
              <a:t>Blending phonemes into words for reading</a:t>
            </a:r>
          </a:p>
          <a:p>
            <a:r>
              <a:rPr lang="en-GB" sz="3600" cap="none" dirty="0" smtClean="0">
                <a:latin typeface="Calibri" panose="020F0502020204030204" pitchFamily="34" charset="0"/>
                <a:cs typeface="Calibri" panose="020F0502020204030204" pitchFamily="34" charset="0"/>
              </a:rPr>
              <a:t>Segmenting words into phonemes for spelling</a:t>
            </a:r>
            <a:endParaRPr lang="en-GB" sz="3600" cap="none"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613343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cap="none" dirty="0" smtClean="0">
                <a:solidFill>
                  <a:srgbClr val="FF0000"/>
                </a:solidFill>
                <a:latin typeface="Calibri" panose="020F0502020204030204" pitchFamily="34" charset="0"/>
                <a:cs typeface="Calibri" panose="020F0502020204030204" pitchFamily="34" charset="0"/>
              </a:rPr>
              <a:t>How to say the sounds</a:t>
            </a:r>
            <a:endParaRPr lang="en-GB" sz="60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913774" y="2367092"/>
            <a:ext cx="10363826" cy="3647342"/>
          </a:xfrm>
        </p:spPr>
        <p:txBody>
          <a:bodyPr>
            <a:noAutofit/>
          </a:bodyPr>
          <a:lstStyle/>
          <a:p>
            <a:r>
              <a:rPr lang="en-GB" sz="3600" cap="none" dirty="0" smtClean="0">
                <a:latin typeface="Calibri" panose="020F0502020204030204" pitchFamily="34" charset="0"/>
                <a:cs typeface="Calibri" panose="020F0502020204030204" pitchFamily="34" charset="0"/>
              </a:rPr>
              <a:t>Saying the sounds correctly with your child is extremely important</a:t>
            </a:r>
          </a:p>
          <a:p>
            <a:r>
              <a:rPr lang="en-GB" sz="3600" cap="none" dirty="0" smtClean="0">
                <a:latin typeface="Calibri" panose="020F0502020204030204" pitchFamily="34" charset="0"/>
                <a:cs typeface="Calibri" panose="020F0502020204030204" pitchFamily="34" charset="0"/>
              </a:rPr>
              <a:t>The way we say the sound may well be different from when you were at school!</a:t>
            </a:r>
          </a:p>
          <a:p>
            <a:r>
              <a:rPr lang="en-GB" sz="3600" cap="none" dirty="0" smtClean="0">
                <a:latin typeface="Calibri" panose="020F0502020204030204" pitchFamily="34" charset="0"/>
                <a:cs typeface="Calibri" panose="020F0502020204030204" pitchFamily="34" charset="0"/>
              </a:rPr>
              <a:t>We say the shortest form of the sounds</a:t>
            </a:r>
          </a:p>
          <a:p>
            <a:pPr marL="0" indent="0">
              <a:buNone/>
            </a:pPr>
            <a:r>
              <a:rPr lang="en-GB" cap="none" dirty="0" smtClean="0">
                <a:latin typeface="Calibri" panose="020F0502020204030204" pitchFamily="34" charset="0"/>
                <a:cs typeface="Calibri" panose="020F0502020204030204" pitchFamily="34" charset="0"/>
                <a:hlinkClick r:id="rId2"/>
              </a:rPr>
              <a:t>https://www.youtube.com/watch?v=V32pB2lposo</a:t>
            </a:r>
            <a:endParaRPr lang="en-GB" cap="none" dirty="0">
              <a:latin typeface="Calibri" panose="020F0502020204030204" pitchFamily="34" charset="0"/>
              <a:cs typeface="Calibri" panose="020F0502020204030204" pitchFamily="34" charset="0"/>
            </a:endParaRPr>
          </a:p>
          <a:p>
            <a:endParaRPr lang="en-GB" sz="3600" cap="none"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41953372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268941"/>
            <a:ext cx="10364451" cy="968188"/>
          </a:xfrm>
        </p:spPr>
        <p:txBody>
          <a:bodyPr>
            <a:normAutofit/>
          </a:bodyPr>
          <a:lstStyle/>
          <a:p>
            <a:r>
              <a:rPr lang="en-GB" sz="6000" cap="none" dirty="0" smtClean="0">
                <a:solidFill>
                  <a:srgbClr val="FF0000"/>
                </a:solidFill>
                <a:latin typeface="Calibri" panose="020F0502020204030204" pitchFamily="34" charset="0"/>
                <a:cs typeface="Calibri" panose="020F0502020204030204" pitchFamily="34" charset="0"/>
              </a:rPr>
              <a:t>Blending</a:t>
            </a:r>
            <a:endParaRPr lang="en-GB"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913775" y="1237129"/>
            <a:ext cx="10363826" cy="5002306"/>
          </a:xfrm>
        </p:spPr>
        <p:txBody>
          <a:bodyPr>
            <a:normAutofit lnSpcReduction="10000"/>
          </a:bodyPr>
          <a:lstStyle/>
          <a:p>
            <a:r>
              <a:rPr lang="en-GB" sz="3200" cap="none" dirty="0" smtClean="0">
                <a:latin typeface="Calibri" panose="020F0502020204030204" pitchFamily="34" charset="0"/>
                <a:cs typeface="Calibri" panose="020F0502020204030204" pitchFamily="34" charset="0"/>
              </a:rPr>
              <a:t>This is where we recognise the letter sounds in a written word and merge or ‘blend’ them in the order they are written  to pronounce the word</a:t>
            </a:r>
          </a:p>
          <a:p>
            <a:r>
              <a:rPr lang="en-GB" sz="3200" cap="none" dirty="0">
                <a:latin typeface="Calibri" panose="020F0502020204030204" pitchFamily="34" charset="0"/>
                <a:cs typeface="Calibri" panose="020F0502020204030204" pitchFamily="34" charset="0"/>
              </a:rPr>
              <a:t>We use our ‘blending hands’ to say each sound, bringing our hands together to say the word.</a:t>
            </a:r>
          </a:p>
          <a:p>
            <a:pPr marL="0" indent="0">
              <a:buNone/>
            </a:pPr>
            <a:r>
              <a:rPr lang="en-GB" cap="none" dirty="0">
                <a:latin typeface="Calibri" panose="020F0502020204030204" pitchFamily="34" charset="0"/>
                <a:cs typeface="Calibri" panose="020F0502020204030204" pitchFamily="34" charset="0"/>
              </a:rPr>
              <a:t>https://www.youtube.com/watch?v=3ovJIxTQpsU&amp;t=55sc </a:t>
            </a:r>
            <a:r>
              <a:rPr lang="en-GB" cap="none" dirty="0" smtClean="0">
                <a:latin typeface="Calibri" panose="020F0502020204030204" pitchFamily="34" charset="0"/>
                <a:cs typeface="Calibri" panose="020F0502020204030204" pitchFamily="34" charset="0"/>
              </a:rPr>
              <a:t>– u – p</a:t>
            </a:r>
          </a:p>
          <a:p>
            <a:pPr marL="0" indent="0" algn="ctr">
              <a:buNone/>
            </a:pPr>
            <a:r>
              <a:rPr lang="en-GB" sz="3200" cap="none" dirty="0" smtClean="0">
                <a:latin typeface="Calibri" panose="020F0502020204030204" pitchFamily="34" charset="0"/>
                <a:cs typeface="Calibri" panose="020F0502020204030204" pitchFamily="34" charset="0"/>
              </a:rPr>
              <a:t>d – </a:t>
            </a:r>
            <a:r>
              <a:rPr lang="en-GB" sz="3200" cap="none" dirty="0" err="1" smtClean="0">
                <a:latin typeface="Calibri" panose="020F0502020204030204" pitchFamily="34" charset="0"/>
                <a:cs typeface="Calibri" panose="020F0502020204030204" pitchFamily="34" charset="0"/>
              </a:rPr>
              <a:t>ar</a:t>
            </a:r>
            <a:r>
              <a:rPr lang="en-GB" sz="3200" cap="none" dirty="0" smtClean="0">
                <a:latin typeface="Calibri" panose="020F0502020204030204" pitchFamily="34" charset="0"/>
                <a:cs typeface="Calibri" panose="020F0502020204030204" pitchFamily="34" charset="0"/>
              </a:rPr>
              <a:t> – k </a:t>
            </a:r>
          </a:p>
          <a:p>
            <a:pPr marL="0" indent="0" algn="ctr">
              <a:buNone/>
            </a:pPr>
            <a:r>
              <a:rPr lang="en-GB" sz="3200" cap="none" dirty="0" err="1">
                <a:latin typeface="Calibri" panose="020F0502020204030204" pitchFamily="34" charset="0"/>
                <a:cs typeface="Calibri" panose="020F0502020204030204" pitchFamily="34" charset="0"/>
              </a:rPr>
              <a:t>c</a:t>
            </a:r>
            <a:r>
              <a:rPr lang="en-GB" sz="3200" cap="none" dirty="0" err="1" smtClean="0">
                <a:latin typeface="Calibri" panose="020F0502020204030204" pitchFamily="34" charset="0"/>
                <a:cs typeface="Calibri" panose="020F0502020204030204" pitchFamily="34" charset="0"/>
              </a:rPr>
              <a:t>h</a:t>
            </a:r>
            <a:r>
              <a:rPr lang="en-GB" sz="3200" cap="none" dirty="0" smtClean="0">
                <a:latin typeface="Calibri" panose="020F0502020204030204" pitchFamily="34" charset="0"/>
                <a:cs typeface="Calibri" panose="020F0502020204030204" pitchFamily="34" charset="0"/>
              </a:rPr>
              <a:t> – </a:t>
            </a:r>
            <a:r>
              <a:rPr lang="en-GB" sz="3200" cap="none" dirty="0" err="1" smtClean="0">
                <a:latin typeface="Calibri" panose="020F0502020204030204" pitchFamily="34" charset="0"/>
                <a:cs typeface="Calibri" panose="020F0502020204030204" pitchFamily="34" charset="0"/>
              </a:rPr>
              <a:t>ai</a:t>
            </a:r>
            <a:r>
              <a:rPr lang="en-GB" sz="3200" cap="none" dirty="0" smtClean="0">
                <a:latin typeface="Calibri" panose="020F0502020204030204" pitchFamily="34" charset="0"/>
                <a:cs typeface="Calibri" panose="020F0502020204030204" pitchFamily="34" charset="0"/>
              </a:rPr>
              <a:t> – n </a:t>
            </a:r>
            <a:endParaRPr lang="en-GB" sz="3200" cap="none" dirty="0">
              <a:latin typeface="Calibri" panose="020F0502020204030204" pitchFamily="34" charset="0"/>
              <a:cs typeface="Calibri" panose="020F0502020204030204" pitchFamily="34" charset="0"/>
            </a:endParaRPr>
          </a:p>
        </p:txBody>
      </p:sp>
      <p:pic>
        <p:nvPicPr>
          <p:cNvPr id="3074" name="Picture 2" descr="CVC Words Blending Strips Nursery Worksheets, Sounding Out Words, Phonics Books, Cvc Words, Sight Words, Jolly Phonics, Kindergarten Fun, Reading Intervention, Phonemic Awarene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53928" y="3616748"/>
            <a:ext cx="2123986" cy="27533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08409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403365"/>
            <a:ext cx="10364451" cy="941342"/>
          </a:xfrm>
        </p:spPr>
        <p:txBody>
          <a:bodyPr/>
          <a:lstStyle/>
          <a:p>
            <a:r>
              <a:rPr lang="en-GB" sz="6000" cap="none" dirty="0" smtClean="0">
                <a:solidFill>
                  <a:srgbClr val="FF0000"/>
                </a:solidFill>
                <a:latin typeface="Calibri" panose="020F0502020204030204" pitchFamily="34" charset="0"/>
                <a:cs typeface="Calibri" panose="020F0502020204030204" pitchFamily="34" charset="0"/>
              </a:rPr>
              <a:t>Segmenting</a:t>
            </a:r>
            <a:endParaRPr lang="en-GB"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914400" y="1440462"/>
            <a:ext cx="10363826" cy="5041020"/>
          </a:xfrm>
        </p:spPr>
        <p:txBody>
          <a:bodyPr>
            <a:noAutofit/>
          </a:bodyPr>
          <a:lstStyle/>
          <a:p>
            <a:r>
              <a:rPr lang="en-GB" sz="3200" cap="none" dirty="0" smtClean="0">
                <a:latin typeface="Calibri" panose="020F0502020204030204" pitchFamily="34" charset="0"/>
                <a:cs typeface="Calibri" panose="020F0502020204030204" pitchFamily="34" charset="0"/>
              </a:rPr>
              <a:t>This is where we ‘chop up’ the word to spell it out – so we say each of the phonemes separately.</a:t>
            </a:r>
          </a:p>
          <a:p>
            <a:r>
              <a:rPr lang="en-GB" sz="3200" cap="none" dirty="0" smtClean="0">
                <a:latin typeface="Calibri" panose="020F0502020204030204" pitchFamily="34" charset="0"/>
                <a:cs typeface="Calibri" panose="020F0502020204030204" pitchFamily="34" charset="0"/>
              </a:rPr>
              <a:t>We use our ‘phoneme fingers’ to say each sound in the word.</a:t>
            </a:r>
          </a:p>
          <a:p>
            <a:r>
              <a:rPr lang="en-GB" sz="3200" cap="none" dirty="0" smtClean="0">
                <a:latin typeface="Calibri" panose="020F0502020204030204" pitchFamily="34" charset="0"/>
                <a:cs typeface="Calibri" panose="020F0502020204030204" pitchFamily="34" charset="0"/>
              </a:rPr>
              <a:t>It is the opposite of blending.</a:t>
            </a:r>
          </a:p>
          <a:p>
            <a:r>
              <a:rPr lang="en-GB" sz="3200" cap="none" dirty="0" smtClean="0">
                <a:latin typeface="Calibri" panose="020F0502020204030204" pitchFamily="34" charset="0"/>
                <a:cs typeface="Calibri" panose="020F0502020204030204" pitchFamily="34" charset="0"/>
              </a:rPr>
              <a:t>We identify the individual sounds in a spoken word </a:t>
            </a:r>
          </a:p>
          <a:p>
            <a:pPr marL="0" indent="0">
              <a:buNone/>
            </a:pPr>
            <a:r>
              <a:rPr lang="en-GB" sz="3200" cap="none" dirty="0" smtClean="0">
                <a:latin typeface="Calibri" panose="020F0502020204030204" pitchFamily="34" charset="0"/>
                <a:cs typeface="Calibri" panose="020F0502020204030204" pitchFamily="34" charset="0"/>
              </a:rPr>
              <a:t>(eg h-</a:t>
            </a:r>
            <a:r>
              <a:rPr lang="en-GB" sz="3200" cap="none" dirty="0" err="1" smtClean="0">
                <a:latin typeface="Calibri" panose="020F0502020204030204" pitchFamily="34" charset="0"/>
                <a:cs typeface="Calibri" panose="020F0502020204030204" pitchFamily="34" charset="0"/>
              </a:rPr>
              <a:t>i</a:t>
            </a:r>
            <a:r>
              <a:rPr lang="en-GB" sz="3200" cap="none" dirty="0" smtClean="0">
                <a:latin typeface="Calibri" panose="020F0502020204030204" pitchFamily="34" charset="0"/>
                <a:cs typeface="Calibri" panose="020F0502020204030204" pitchFamily="34" charset="0"/>
              </a:rPr>
              <a:t>-m, s-t-or-k) and write down the letters for each sound to form the word ‘him’ and ‘stork’.</a:t>
            </a:r>
            <a:endParaRPr lang="en-GB" sz="3200" cap="none" dirty="0">
              <a:latin typeface="Calibri" panose="020F0502020204030204" pitchFamily="34" charset="0"/>
              <a:cs typeface="Calibri" panose="020F0502020204030204" pitchFamily="34" charset="0"/>
            </a:endParaRPr>
          </a:p>
        </p:txBody>
      </p:sp>
      <p:pic>
        <p:nvPicPr>
          <p:cNvPr id="1026" name="Picture 2" descr="Image result for segmenting words phas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34160" y="307610"/>
            <a:ext cx="2617050" cy="1037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991392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0"/>
            <a:ext cx="10364451" cy="1596177"/>
          </a:xfrm>
        </p:spPr>
        <p:txBody>
          <a:bodyPr>
            <a:normAutofit/>
          </a:bodyPr>
          <a:lstStyle/>
          <a:p>
            <a:r>
              <a:rPr lang="en-GB" sz="6000" cap="none" dirty="0" smtClean="0">
                <a:solidFill>
                  <a:srgbClr val="FF0000"/>
                </a:solidFill>
                <a:latin typeface="Calibri" panose="020F0502020204030204" pitchFamily="34" charset="0"/>
                <a:cs typeface="Calibri" panose="020F0502020204030204" pitchFamily="34" charset="0"/>
              </a:rPr>
              <a:t>Tricky words</a:t>
            </a:r>
            <a:endParaRPr lang="en-GB" sz="60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847547" y="1124301"/>
            <a:ext cx="10496906" cy="3486336"/>
          </a:xfrm>
        </p:spPr>
        <p:txBody>
          <a:bodyPr>
            <a:noAutofit/>
          </a:bodyPr>
          <a:lstStyle/>
          <a:p>
            <a:r>
              <a:rPr lang="en-GB" sz="2800" cap="none" dirty="0" smtClean="0">
                <a:latin typeface="Calibri" panose="020F0502020204030204" pitchFamily="34" charset="0"/>
                <a:cs typeface="Calibri" panose="020F0502020204030204" pitchFamily="34" charset="0"/>
              </a:rPr>
              <a:t>Some words are not phonically decodable (you can’t sound them out) – the children are not able to read them initially using the phonemes they have learned</a:t>
            </a:r>
          </a:p>
          <a:p>
            <a:r>
              <a:rPr lang="en-GB" sz="2800" cap="none" dirty="0" smtClean="0">
                <a:latin typeface="Calibri" panose="020F0502020204030204" pitchFamily="34" charset="0"/>
                <a:cs typeface="Calibri" panose="020F0502020204030204" pitchFamily="34" charset="0"/>
              </a:rPr>
              <a:t>Phase 2 – I no go to the into</a:t>
            </a:r>
          </a:p>
          <a:p>
            <a:r>
              <a:rPr lang="en-GB" sz="2800" cap="none" dirty="0" smtClean="0">
                <a:latin typeface="Calibri" panose="020F0502020204030204" pitchFamily="34" charset="0"/>
                <a:cs typeface="Calibri" panose="020F0502020204030204" pitchFamily="34" charset="0"/>
              </a:rPr>
              <a:t>Phase 3 – me be he she we are you they was all my her</a:t>
            </a:r>
          </a:p>
          <a:p>
            <a:r>
              <a:rPr lang="en-GB" sz="2800" cap="none" dirty="0" smtClean="0">
                <a:latin typeface="Calibri" panose="020F0502020204030204" pitchFamily="34" charset="0"/>
                <a:cs typeface="Calibri" panose="020F0502020204030204" pitchFamily="34" charset="0"/>
              </a:rPr>
              <a:t>Phase 4 – said have like so do come some little one were there out what when</a:t>
            </a:r>
          </a:p>
          <a:p>
            <a:r>
              <a:rPr lang="en-GB" sz="2800" cap="none" dirty="0" smtClean="0">
                <a:latin typeface="Calibri" panose="020F0502020204030204" pitchFamily="34" charset="0"/>
                <a:cs typeface="Calibri" panose="020F0502020204030204" pitchFamily="34" charset="0"/>
              </a:rPr>
              <a:t>Your child may bring home some tricky words in their reading bag – please help them learn to read them by sight.</a:t>
            </a:r>
            <a:endParaRPr lang="en-GB" sz="2800" cap="none"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813802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089" y="552517"/>
            <a:ext cx="9601196" cy="1303867"/>
          </a:xfrm>
        </p:spPr>
        <p:txBody>
          <a:bodyPr>
            <a:noAutofit/>
          </a:bodyPr>
          <a:lstStyle/>
          <a:p>
            <a:r>
              <a:rPr lang="en-GB" sz="5400" cap="none" dirty="0" smtClean="0">
                <a:solidFill>
                  <a:srgbClr val="FF0000"/>
                </a:solidFill>
                <a:latin typeface="Calibri" panose="020F0502020204030204" pitchFamily="34" charset="0"/>
                <a:cs typeface="Calibri" panose="020F0502020204030204" pitchFamily="34" charset="0"/>
              </a:rPr>
              <a:t>How does the teaching of phonics progress over the reception year?</a:t>
            </a:r>
            <a:endParaRPr lang="en-GB" sz="54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p:txBody>
          <a:bodyPr>
            <a:noAutofit/>
          </a:bodyPr>
          <a:lstStyle/>
          <a:p>
            <a:r>
              <a:rPr lang="en-GB" sz="2400" cap="none" dirty="0" smtClean="0">
                <a:latin typeface="Calibri" panose="020F0502020204030204" pitchFamily="34" charset="0"/>
                <a:cs typeface="Calibri" panose="020F0502020204030204" pitchFamily="34" charset="0"/>
              </a:rPr>
              <a:t>We start with phase 2 phonics – learning sounds which are represented by 1 letter (s, a, t, p, </a:t>
            </a:r>
            <a:r>
              <a:rPr lang="en-GB" sz="2400" cap="none" dirty="0" err="1" smtClean="0">
                <a:latin typeface="Calibri" panose="020F0502020204030204" pitchFamily="34" charset="0"/>
                <a:cs typeface="Calibri" panose="020F0502020204030204" pitchFamily="34" charset="0"/>
              </a:rPr>
              <a:t>i</a:t>
            </a:r>
            <a:r>
              <a:rPr lang="en-GB" sz="2400" cap="none" dirty="0" smtClean="0">
                <a:latin typeface="Calibri" panose="020F0502020204030204" pitchFamily="34" charset="0"/>
                <a:cs typeface="Calibri" panose="020F0502020204030204" pitchFamily="34" charset="0"/>
              </a:rPr>
              <a:t>, n…)</a:t>
            </a:r>
          </a:p>
          <a:p>
            <a:r>
              <a:rPr lang="en-GB" sz="2400" cap="none" dirty="0" smtClean="0">
                <a:latin typeface="Calibri" panose="020F0502020204030204" pitchFamily="34" charset="0"/>
                <a:cs typeface="Calibri" panose="020F0502020204030204" pitchFamily="34" charset="0"/>
              </a:rPr>
              <a:t>Some children may recap phase 1 which focuses on listening skills.</a:t>
            </a:r>
          </a:p>
          <a:p>
            <a:r>
              <a:rPr lang="en-GB" sz="2400" cap="none" dirty="0" smtClean="0">
                <a:latin typeface="Calibri" panose="020F0502020204030204" pitchFamily="34" charset="0"/>
                <a:cs typeface="Calibri" panose="020F0502020204030204" pitchFamily="34" charset="0"/>
              </a:rPr>
              <a:t>We move onto phase 3 – learning sounds which are represented by 2 letters (</a:t>
            </a:r>
            <a:r>
              <a:rPr lang="en-GB" sz="2400" cap="none" dirty="0" err="1" smtClean="0">
                <a:latin typeface="Calibri" panose="020F0502020204030204" pitchFamily="34" charset="0"/>
                <a:cs typeface="Calibri" panose="020F0502020204030204" pitchFamily="34" charset="0"/>
              </a:rPr>
              <a:t>ai</a:t>
            </a:r>
            <a:r>
              <a:rPr lang="en-GB" sz="2400" cap="none" dirty="0" smtClean="0">
                <a:latin typeface="Calibri" panose="020F0502020204030204" pitchFamily="34" charset="0"/>
                <a:cs typeface="Calibri" panose="020F0502020204030204" pitchFamily="34" charset="0"/>
              </a:rPr>
              <a:t>, </a:t>
            </a:r>
            <a:r>
              <a:rPr lang="en-GB" sz="2400" cap="none" dirty="0" err="1" smtClean="0">
                <a:latin typeface="Calibri" panose="020F0502020204030204" pitchFamily="34" charset="0"/>
                <a:cs typeface="Calibri" panose="020F0502020204030204" pitchFamily="34" charset="0"/>
              </a:rPr>
              <a:t>ee</a:t>
            </a:r>
            <a:r>
              <a:rPr lang="en-GB" sz="2400" cap="none" dirty="0" smtClean="0">
                <a:latin typeface="Calibri" panose="020F0502020204030204" pitchFamily="34" charset="0"/>
                <a:cs typeface="Calibri" panose="020F0502020204030204" pitchFamily="34" charset="0"/>
              </a:rPr>
              <a:t>, </a:t>
            </a:r>
            <a:r>
              <a:rPr lang="en-GB" sz="2400" cap="none" dirty="0" err="1" smtClean="0">
                <a:latin typeface="Calibri" panose="020F0502020204030204" pitchFamily="34" charset="0"/>
                <a:cs typeface="Calibri" panose="020F0502020204030204" pitchFamily="34" charset="0"/>
              </a:rPr>
              <a:t>oa</a:t>
            </a:r>
            <a:r>
              <a:rPr lang="en-GB" sz="2400" cap="none" dirty="0" smtClean="0">
                <a:latin typeface="Calibri" panose="020F0502020204030204" pitchFamily="34" charset="0"/>
                <a:cs typeface="Calibri" panose="020F0502020204030204" pitchFamily="34" charset="0"/>
              </a:rPr>
              <a:t>, </a:t>
            </a:r>
            <a:r>
              <a:rPr lang="en-GB" sz="2400" cap="none" dirty="0" err="1" smtClean="0">
                <a:latin typeface="Calibri" panose="020F0502020204030204" pitchFamily="34" charset="0"/>
                <a:cs typeface="Calibri" panose="020F0502020204030204" pitchFamily="34" charset="0"/>
              </a:rPr>
              <a:t>ue</a:t>
            </a:r>
            <a:r>
              <a:rPr lang="en-GB" sz="2400" cap="none" dirty="0" smtClean="0">
                <a:latin typeface="Calibri" panose="020F0502020204030204" pitchFamily="34" charset="0"/>
                <a:cs typeface="Calibri" panose="020F0502020204030204" pitchFamily="34" charset="0"/>
              </a:rPr>
              <a:t>, </a:t>
            </a:r>
            <a:r>
              <a:rPr lang="en-GB" sz="2400" cap="none" dirty="0" err="1" smtClean="0">
                <a:latin typeface="Calibri" panose="020F0502020204030204" pitchFamily="34" charset="0"/>
                <a:cs typeface="Calibri" panose="020F0502020204030204" pitchFamily="34" charset="0"/>
              </a:rPr>
              <a:t>ar</a:t>
            </a:r>
            <a:r>
              <a:rPr lang="en-GB" sz="2400" cap="none" dirty="0" smtClean="0">
                <a:latin typeface="Calibri" panose="020F0502020204030204" pitchFamily="34" charset="0"/>
                <a:cs typeface="Calibri" panose="020F0502020204030204" pitchFamily="34" charset="0"/>
              </a:rPr>
              <a:t>…), and by 3 letters (</a:t>
            </a:r>
            <a:r>
              <a:rPr lang="en-GB" sz="2400" cap="none" dirty="0" err="1" smtClean="0">
                <a:latin typeface="Calibri" panose="020F0502020204030204" pitchFamily="34" charset="0"/>
                <a:cs typeface="Calibri" panose="020F0502020204030204" pitchFamily="34" charset="0"/>
              </a:rPr>
              <a:t>igh</a:t>
            </a:r>
            <a:r>
              <a:rPr lang="en-GB" sz="2400" cap="none" dirty="0" smtClean="0">
                <a:latin typeface="Calibri" panose="020F0502020204030204" pitchFamily="34" charset="0"/>
                <a:cs typeface="Calibri" panose="020F0502020204030204" pitchFamily="34" charset="0"/>
              </a:rPr>
              <a:t>, ear, </a:t>
            </a:r>
            <a:r>
              <a:rPr lang="en-GB" sz="2400" cap="none" dirty="0" err="1" smtClean="0">
                <a:latin typeface="Calibri" panose="020F0502020204030204" pitchFamily="34" charset="0"/>
                <a:cs typeface="Calibri" panose="020F0502020204030204" pitchFamily="34" charset="0"/>
              </a:rPr>
              <a:t>ure</a:t>
            </a:r>
            <a:r>
              <a:rPr lang="en-GB" sz="2400" cap="none" dirty="0" smtClean="0">
                <a:latin typeface="Calibri" panose="020F0502020204030204" pitchFamily="34" charset="0"/>
                <a:cs typeface="Calibri" panose="020F0502020204030204" pitchFamily="34" charset="0"/>
              </a:rPr>
              <a:t>, air)</a:t>
            </a:r>
          </a:p>
          <a:p>
            <a:r>
              <a:rPr lang="en-GB" sz="2400" cap="none" dirty="0" smtClean="0">
                <a:latin typeface="Calibri" panose="020F0502020204030204" pitchFamily="34" charset="0"/>
                <a:cs typeface="Calibri" panose="020F0502020204030204" pitchFamily="34" charset="0"/>
              </a:rPr>
              <a:t>Towards the end of the year we progress onto phase 4 which recaps the phase 3 sounds but in greater depth (</a:t>
            </a:r>
            <a:r>
              <a:rPr lang="en-GB" sz="2400" cap="none" dirty="0" err="1" smtClean="0">
                <a:latin typeface="Calibri" panose="020F0502020204030204" pitchFamily="34" charset="0"/>
                <a:cs typeface="Calibri" panose="020F0502020204030204" pitchFamily="34" charset="0"/>
              </a:rPr>
              <a:t>ccvc</a:t>
            </a:r>
            <a:r>
              <a:rPr lang="en-GB" sz="2400" cap="none" dirty="0" smtClean="0">
                <a:latin typeface="Calibri" panose="020F0502020204030204" pitchFamily="34" charset="0"/>
                <a:cs typeface="Calibri" panose="020F0502020204030204" pitchFamily="34" charset="0"/>
              </a:rPr>
              <a:t> words – eg drop, clap; </a:t>
            </a:r>
            <a:r>
              <a:rPr lang="en-GB" sz="2400" cap="none" dirty="0" err="1" smtClean="0">
                <a:latin typeface="Calibri" panose="020F0502020204030204" pitchFamily="34" charset="0"/>
                <a:cs typeface="Calibri" panose="020F0502020204030204" pitchFamily="34" charset="0"/>
              </a:rPr>
              <a:t>cvcc</a:t>
            </a:r>
            <a:r>
              <a:rPr lang="en-GB" sz="2400" cap="none" dirty="0" smtClean="0">
                <a:latin typeface="Calibri" panose="020F0502020204030204" pitchFamily="34" charset="0"/>
                <a:cs typeface="Calibri" panose="020F0502020204030204" pitchFamily="34" charset="0"/>
              </a:rPr>
              <a:t> words – eg hand, nest; compound words eg – raincoat, popcorn)</a:t>
            </a:r>
            <a:endParaRPr lang="en-GB" sz="2400" cap="none"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9395376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149" y="155351"/>
            <a:ext cx="10364451" cy="1596177"/>
          </a:xfrm>
        </p:spPr>
        <p:txBody>
          <a:bodyPr>
            <a:normAutofit/>
          </a:bodyPr>
          <a:lstStyle/>
          <a:p>
            <a:r>
              <a:rPr lang="en-GB" sz="6000" cap="none" dirty="0" smtClean="0">
                <a:solidFill>
                  <a:srgbClr val="FF0000"/>
                </a:solidFill>
                <a:latin typeface="Calibri" panose="020F0502020204030204" pitchFamily="34" charset="0"/>
                <a:cs typeface="Calibri" panose="020F0502020204030204" pitchFamily="34" charset="0"/>
              </a:rPr>
              <a:t>Phase one</a:t>
            </a:r>
            <a:endParaRPr lang="en-GB" sz="60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913149" y="1751528"/>
            <a:ext cx="10363826" cy="4039672"/>
          </a:xfrm>
        </p:spPr>
        <p:txBody>
          <a:bodyPr>
            <a:noAutofit/>
          </a:bodyPr>
          <a:lstStyle/>
          <a:p>
            <a:pPr marL="0" indent="0">
              <a:buNone/>
            </a:pPr>
            <a:r>
              <a:rPr lang="en-GB" sz="2800" cap="none" dirty="0" smtClean="0">
                <a:latin typeface="Calibri" panose="020F0502020204030204" pitchFamily="34" charset="0"/>
                <a:cs typeface="Calibri" panose="020F0502020204030204" pitchFamily="34" charset="0"/>
              </a:rPr>
              <a:t>Phase 1 has seven aspects, with a focus on listening skills…</a:t>
            </a:r>
          </a:p>
          <a:p>
            <a:pPr marL="0" indent="0">
              <a:buNone/>
            </a:pPr>
            <a:endParaRPr lang="en-GB" sz="2800" cap="none" dirty="0" smtClean="0">
              <a:latin typeface="Calibri" panose="020F0502020204030204" pitchFamily="34" charset="0"/>
              <a:cs typeface="Calibri" panose="020F0502020204030204" pitchFamily="34" charset="0"/>
            </a:endParaRPr>
          </a:p>
          <a:p>
            <a:r>
              <a:rPr lang="en-GB" sz="2800" cap="none" dirty="0" smtClean="0">
                <a:latin typeface="Calibri" panose="020F0502020204030204" pitchFamily="34" charset="0"/>
                <a:cs typeface="Calibri" panose="020F0502020204030204" pitchFamily="34" charset="0"/>
              </a:rPr>
              <a:t>Tuning into sounds</a:t>
            </a:r>
          </a:p>
          <a:p>
            <a:r>
              <a:rPr lang="en-GB" sz="2800" cap="none" dirty="0" smtClean="0">
                <a:latin typeface="Calibri" panose="020F0502020204030204" pitchFamily="34" charset="0"/>
                <a:cs typeface="Calibri" panose="020F0502020204030204" pitchFamily="34" charset="0"/>
              </a:rPr>
              <a:t>Listening and remembering sounds </a:t>
            </a:r>
          </a:p>
          <a:p>
            <a:r>
              <a:rPr lang="en-GB" sz="2800" cap="none" dirty="0" smtClean="0">
                <a:latin typeface="Calibri" panose="020F0502020204030204" pitchFamily="34" charset="0"/>
                <a:cs typeface="Calibri" panose="020F0502020204030204" pitchFamily="34" charset="0"/>
              </a:rPr>
              <a:t>Talking about sounds – music &amp; movement, rhythm &amp; rhyme, sound effects, speaking &amp; listening skills</a:t>
            </a:r>
          </a:p>
          <a:p>
            <a:endParaRPr lang="en-US" altLang="en-US" sz="2800" cap="none" dirty="0" smtClean="0">
              <a:solidFill>
                <a:schemeClr val="tx1"/>
              </a:solidFill>
              <a:latin typeface="SassoonPrimaryInfant" pitchFamily="2" charset="0"/>
            </a:endParaRPr>
          </a:p>
          <a:p>
            <a:endParaRPr lang="en-US" altLang="en-US" sz="1800" cap="none" dirty="0" smtClean="0">
              <a:solidFill>
                <a:schemeClr val="tx1"/>
              </a:solidFill>
              <a:latin typeface="SassoonPrimaryInfant" pitchFamily="2" charset="0"/>
            </a:endParaRPr>
          </a:p>
          <a:p>
            <a:endParaRPr lang="en-US" altLang="en-US" sz="1800" cap="none" dirty="0" smtClean="0">
              <a:solidFill>
                <a:schemeClr val="tx1"/>
              </a:solidFill>
              <a:latin typeface="SassoonPrimaryInfant" pitchFamily="2" charset="0"/>
            </a:endParaRPr>
          </a:p>
          <a:p>
            <a:endParaRPr lang="en-US" altLang="en-US" sz="1800" cap="none" dirty="0" smtClean="0">
              <a:solidFill>
                <a:schemeClr val="tx1"/>
              </a:solidFill>
              <a:latin typeface="SassoonPrimaryInfant" pitchFamily="2" charset="0"/>
            </a:endParaRPr>
          </a:p>
          <a:p>
            <a:endParaRPr lang="en-US" altLang="en-US" sz="1800" cap="none" dirty="0" smtClean="0">
              <a:solidFill>
                <a:schemeClr val="tx1"/>
              </a:solidFill>
              <a:latin typeface="SassoonPrimaryInfant" pitchFamily="2" charset="0"/>
            </a:endParaRPr>
          </a:p>
          <a:p>
            <a:endParaRPr lang="en-GB" sz="1800" cap="none" dirty="0" smtClean="0">
              <a:latin typeface="SassoonPrimaryInfant" pitchFamily="2" charset="0"/>
            </a:endParaRPr>
          </a:p>
          <a:p>
            <a:endParaRPr lang="en-GB" sz="1800" cap="none" dirty="0">
              <a:latin typeface="SassoonPrimaryInfant" pitchFamily="2" charset="0"/>
            </a:endParaRPr>
          </a:p>
        </p:txBody>
      </p:sp>
    </p:spTree>
    <p:extLst>
      <p:ext uri="{BB962C8B-B14F-4D97-AF65-F5344CB8AC3E}">
        <p14:creationId xmlns:p14="http://schemas.microsoft.com/office/powerpoint/2010/main" val="40944547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2524" y="0"/>
            <a:ext cx="10364451" cy="1596177"/>
          </a:xfrm>
        </p:spPr>
        <p:txBody>
          <a:bodyPr>
            <a:normAutofit/>
          </a:bodyPr>
          <a:lstStyle/>
          <a:p>
            <a:r>
              <a:rPr lang="en-GB" sz="6000" cap="none" dirty="0" smtClean="0">
                <a:solidFill>
                  <a:srgbClr val="FF0000"/>
                </a:solidFill>
                <a:latin typeface="Calibri" panose="020F0502020204030204" pitchFamily="34" charset="0"/>
                <a:cs typeface="Calibri" panose="020F0502020204030204" pitchFamily="34" charset="0"/>
              </a:rPr>
              <a:t>Phase one</a:t>
            </a:r>
            <a:endParaRPr lang="en-GB" sz="60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913149" y="1352283"/>
            <a:ext cx="10363826" cy="4039672"/>
          </a:xfrm>
        </p:spPr>
        <p:txBody>
          <a:bodyPr>
            <a:noAutofit/>
          </a:bodyPr>
          <a:lstStyle/>
          <a:p>
            <a:pPr marL="0" indent="0">
              <a:buNone/>
            </a:pPr>
            <a:r>
              <a:rPr lang="en-GB" sz="2800" cap="none" dirty="0" smtClean="0">
                <a:latin typeface="Calibri" panose="020F0502020204030204" pitchFamily="34" charset="0"/>
                <a:cs typeface="Calibri" panose="020F0502020204030204" pitchFamily="34" charset="0"/>
              </a:rPr>
              <a:t>This phase covers 7 areas of listening skills:</a:t>
            </a:r>
          </a:p>
          <a:p>
            <a:pPr marL="514350" indent="-514350">
              <a:buAutoNum type="arabicPeriod"/>
            </a:pPr>
            <a:r>
              <a:rPr lang="en-GB" altLang="en-US" sz="2800" cap="none" dirty="0">
                <a:latin typeface="Calibri" panose="020F0502020204030204" pitchFamily="34" charset="0"/>
                <a:cs typeface="Calibri" panose="020F0502020204030204" pitchFamily="34" charset="0"/>
              </a:rPr>
              <a:t>E</a:t>
            </a:r>
            <a:r>
              <a:rPr lang="en-GB" altLang="en-US" sz="2800" cap="none" dirty="0" smtClean="0">
                <a:solidFill>
                  <a:schemeClr val="tx1"/>
                </a:solidFill>
                <a:latin typeface="Calibri" panose="020F0502020204030204" pitchFamily="34" charset="0"/>
                <a:cs typeface="Calibri" panose="020F0502020204030204" pitchFamily="34" charset="0"/>
              </a:rPr>
              <a:t>nvironmental sounds</a:t>
            </a:r>
          </a:p>
          <a:p>
            <a:pPr marL="514350" indent="-514350">
              <a:buAutoNum type="arabicPeriod"/>
            </a:pPr>
            <a:r>
              <a:rPr lang="en-GB" altLang="en-US" sz="2800" cap="none" dirty="0">
                <a:latin typeface="Calibri" panose="020F0502020204030204" pitchFamily="34" charset="0"/>
                <a:cs typeface="Calibri" panose="020F0502020204030204" pitchFamily="34" charset="0"/>
              </a:rPr>
              <a:t>I</a:t>
            </a:r>
            <a:r>
              <a:rPr lang="en-GB" altLang="en-US" sz="2800" cap="none" dirty="0" smtClean="0">
                <a:solidFill>
                  <a:schemeClr val="tx1"/>
                </a:solidFill>
                <a:latin typeface="Calibri" panose="020F0502020204030204" pitchFamily="34" charset="0"/>
                <a:cs typeface="Calibri" panose="020F0502020204030204" pitchFamily="34" charset="0"/>
              </a:rPr>
              <a:t>nstrumental sounds</a:t>
            </a:r>
          </a:p>
          <a:p>
            <a:pPr marL="514350" indent="-514350">
              <a:buAutoNum type="arabicPeriod"/>
            </a:pPr>
            <a:r>
              <a:rPr lang="en-GB" altLang="en-US" sz="2800" cap="none" dirty="0">
                <a:latin typeface="Calibri" panose="020F0502020204030204" pitchFamily="34" charset="0"/>
                <a:cs typeface="Calibri" panose="020F0502020204030204" pitchFamily="34" charset="0"/>
              </a:rPr>
              <a:t>B</a:t>
            </a:r>
            <a:r>
              <a:rPr lang="en-GB" altLang="en-US" sz="2800" cap="none" dirty="0" smtClean="0">
                <a:solidFill>
                  <a:schemeClr val="tx1"/>
                </a:solidFill>
                <a:latin typeface="Calibri" panose="020F0502020204030204" pitchFamily="34" charset="0"/>
                <a:cs typeface="Calibri" panose="020F0502020204030204" pitchFamily="34" charset="0"/>
              </a:rPr>
              <a:t>ody percussion </a:t>
            </a:r>
          </a:p>
          <a:p>
            <a:pPr marL="514350" indent="-514350">
              <a:buAutoNum type="arabicPeriod"/>
            </a:pPr>
            <a:r>
              <a:rPr lang="en-GB" altLang="en-US" sz="2800" cap="none" dirty="0">
                <a:latin typeface="Calibri" panose="020F0502020204030204" pitchFamily="34" charset="0"/>
                <a:cs typeface="Calibri" panose="020F0502020204030204" pitchFamily="34" charset="0"/>
              </a:rPr>
              <a:t>R</a:t>
            </a:r>
            <a:r>
              <a:rPr lang="en-GB" altLang="en-US" sz="2800" cap="none" dirty="0" smtClean="0">
                <a:solidFill>
                  <a:schemeClr val="tx1"/>
                </a:solidFill>
                <a:latin typeface="Calibri" panose="020F0502020204030204" pitchFamily="34" charset="0"/>
                <a:cs typeface="Calibri" panose="020F0502020204030204" pitchFamily="34" charset="0"/>
              </a:rPr>
              <a:t>hythm and rhyme</a:t>
            </a:r>
          </a:p>
          <a:p>
            <a:pPr marL="514350" indent="-514350">
              <a:buAutoNum type="arabicPeriod"/>
            </a:pPr>
            <a:r>
              <a:rPr lang="en-GB" altLang="en-US" sz="2800" cap="none" dirty="0" smtClean="0">
                <a:solidFill>
                  <a:schemeClr val="tx1"/>
                </a:solidFill>
                <a:latin typeface="Calibri" panose="020F0502020204030204" pitchFamily="34" charset="0"/>
                <a:cs typeface="Calibri" panose="020F0502020204030204" pitchFamily="34" charset="0"/>
              </a:rPr>
              <a:t>Alliteration</a:t>
            </a:r>
            <a:endParaRPr lang="en-US" altLang="en-US" sz="2800" cap="none" dirty="0">
              <a:latin typeface="Calibri" panose="020F0502020204030204" pitchFamily="34" charset="0"/>
              <a:cs typeface="Calibri" panose="020F0502020204030204" pitchFamily="34" charset="0"/>
            </a:endParaRPr>
          </a:p>
          <a:p>
            <a:pPr marL="514350" indent="-514350">
              <a:buAutoNum type="arabicPeriod"/>
            </a:pPr>
            <a:r>
              <a:rPr lang="en-GB" altLang="en-US" sz="2800" cap="none" dirty="0">
                <a:latin typeface="Calibri" panose="020F0502020204030204" pitchFamily="34" charset="0"/>
                <a:cs typeface="Calibri" panose="020F0502020204030204" pitchFamily="34" charset="0"/>
              </a:rPr>
              <a:t>V</a:t>
            </a:r>
            <a:r>
              <a:rPr lang="en-GB" altLang="en-US" sz="2800" cap="none" dirty="0" smtClean="0">
                <a:solidFill>
                  <a:schemeClr val="tx1"/>
                </a:solidFill>
                <a:latin typeface="Calibri" panose="020F0502020204030204" pitchFamily="34" charset="0"/>
                <a:cs typeface="Calibri" panose="020F0502020204030204" pitchFamily="34" charset="0"/>
              </a:rPr>
              <a:t>oice sounds</a:t>
            </a:r>
          </a:p>
          <a:p>
            <a:pPr marL="514350" indent="-514350">
              <a:buAutoNum type="arabicPeriod"/>
            </a:pPr>
            <a:r>
              <a:rPr lang="en-GB" altLang="en-US" sz="2800" cap="none" dirty="0">
                <a:latin typeface="Calibri" panose="020F0502020204030204" pitchFamily="34" charset="0"/>
                <a:cs typeface="Calibri" panose="020F0502020204030204" pitchFamily="34" charset="0"/>
              </a:rPr>
              <a:t>O</a:t>
            </a:r>
            <a:r>
              <a:rPr lang="en-GB" altLang="en-US" sz="2800" cap="none" dirty="0" smtClean="0">
                <a:solidFill>
                  <a:schemeClr val="tx1"/>
                </a:solidFill>
                <a:latin typeface="Calibri" panose="020F0502020204030204" pitchFamily="34" charset="0"/>
                <a:cs typeface="Calibri" panose="020F0502020204030204" pitchFamily="34" charset="0"/>
              </a:rPr>
              <a:t>ral blending and segmenting</a:t>
            </a:r>
            <a:endParaRPr lang="en-US" altLang="en-US" sz="2800" cap="none" dirty="0" smtClean="0">
              <a:solidFill>
                <a:schemeClr val="tx1"/>
              </a:solidFill>
              <a:latin typeface="Calibri" panose="020F0502020204030204" pitchFamily="34" charset="0"/>
              <a:cs typeface="Calibri" panose="020F0502020204030204" pitchFamily="34" charset="0"/>
            </a:endParaRPr>
          </a:p>
          <a:p>
            <a:endParaRPr lang="en-US" altLang="en-US" sz="1800" cap="none" dirty="0" smtClean="0">
              <a:solidFill>
                <a:schemeClr val="tx1"/>
              </a:solidFill>
              <a:latin typeface="SassoonPrimaryInfant" pitchFamily="2" charset="0"/>
            </a:endParaRPr>
          </a:p>
          <a:p>
            <a:endParaRPr lang="en-US" altLang="en-US" sz="1800" cap="none" dirty="0" smtClean="0">
              <a:solidFill>
                <a:schemeClr val="tx1"/>
              </a:solidFill>
              <a:latin typeface="SassoonPrimaryInfant" pitchFamily="2" charset="0"/>
            </a:endParaRPr>
          </a:p>
          <a:p>
            <a:endParaRPr lang="en-US" altLang="en-US" sz="1800" cap="none" dirty="0" smtClean="0">
              <a:solidFill>
                <a:schemeClr val="tx1"/>
              </a:solidFill>
              <a:latin typeface="SassoonPrimaryInfant" pitchFamily="2" charset="0"/>
            </a:endParaRPr>
          </a:p>
          <a:p>
            <a:endParaRPr lang="en-US" altLang="en-US" sz="1800" cap="none" dirty="0" smtClean="0">
              <a:solidFill>
                <a:schemeClr val="tx1"/>
              </a:solidFill>
              <a:latin typeface="SassoonPrimaryInfant" pitchFamily="2" charset="0"/>
            </a:endParaRPr>
          </a:p>
          <a:p>
            <a:endParaRPr lang="en-US" altLang="en-US" sz="1800" cap="none" dirty="0" smtClean="0">
              <a:solidFill>
                <a:schemeClr val="tx1"/>
              </a:solidFill>
              <a:latin typeface="SassoonPrimaryInfant" pitchFamily="2" charset="0"/>
            </a:endParaRPr>
          </a:p>
          <a:p>
            <a:endParaRPr lang="en-GB" sz="1800" cap="none" dirty="0" smtClean="0">
              <a:latin typeface="SassoonPrimaryInfant" pitchFamily="2" charset="0"/>
            </a:endParaRPr>
          </a:p>
          <a:p>
            <a:endParaRPr lang="en-GB" sz="1800" cap="none" dirty="0">
              <a:latin typeface="SassoonPrimaryInfant" pitchFamily="2" charset="0"/>
            </a:endParaRPr>
          </a:p>
        </p:txBody>
      </p:sp>
    </p:spTree>
    <p:extLst>
      <p:ext uri="{BB962C8B-B14F-4D97-AF65-F5344CB8AC3E}">
        <p14:creationId xmlns:p14="http://schemas.microsoft.com/office/powerpoint/2010/main" val="296245869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20"/>
          <p:cNvSpPr>
            <a:spLocks noGrp="1" noChangeArrowheads="1"/>
          </p:cNvSpPr>
          <p:nvPr>
            <p:ph type="title"/>
          </p:nvPr>
        </p:nvSpPr>
        <p:spPr>
          <a:xfrm>
            <a:off x="1889125" y="290513"/>
            <a:ext cx="8220075" cy="993775"/>
          </a:xfrm>
        </p:spPr>
        <p:txBody>
          <a:bodyPr/>
          <a:lstStyle/>
          <a:p>
            <a:pPr algn="ctr" eaLnBrk="1" hangingPunct="1">
              <a:lnSpc>
                <a:spcPct val="100000"/>
              </a:lnSpc>
              <a:spcBef>
                <a:spcPct val="50000"/>
              </a:spcBef>
            </a:pPr>
            <a:r>
              <a:rPr lang="en-GB" altLang="en-US" sz="6000" cap="none" dirty="0" smtClean="0">
                <a:solidFill>
                  <a:srgbClr val="FF0000"/>
                </a:solidFill>
                <a:latin typeface="Calibri" panose="020F0502020204030204" pitchFamily="34" charset="0"/>
                <a:cs typeface="Calibri" panose="020F0502020204030204" pitchFamily="34" charset="0"/>
              </a:rPr>
              <a:t>Find the rhymes!</a:t>
            </a:r>
            <a:endParaRPr lang="en-US" altLang="en-US" sz="6000" cap="none" dirty="0">
              <a:solidFill>
                <a:srgbClr val="FF0000"/>
              </a:solidFill>
              <a:latin typeface="Calibri" panose="020F0502020204030204" pitchFamily="34" charset="0"/>
              <a:cs typeface="Calibri" panose="020F0502020204030204" pitchFamily="34" charset="0"/>
            </a:endParaRPr>
          </a:p>
        </p:txBody>
      </p:sp>
      <p:pic>
        <p:nvPicPr>
          <p:cNvPr id="2457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6325" y="4267200"/>
            <a:ext cx="1417638"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92350" y="1538288"/>
            <a:ext cx="2552700" cy="1433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1"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79925" y="4613275"/>
            <a:ext cx="1385888" cy="149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2" name="Picture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364539" y="976313"/>
            <a:ext cx="1570037" cy="2068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3" name="Picture 1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08239" y="3276601"/>
            <a:ext cx="427037" cy="290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4" name="Picture 2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776913" y="1589088"/>
            <a:ext cx="1655762" cy="168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5" name="Picture 2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486776" y="3687764"/>
            <a:ext cx="1393825" cy="2478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6" name="Picture 28"/>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886325" y="2365376"/>
            <a:ext cx="1112838" cy="218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7" name="Picture 30"/>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929439" y="3468689"/>
            <a:ext cx="1443037" cy="91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8" name="Picture 3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048001" y="3111500"/>
            <a:ext cx="1431925"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448721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20"/>
          <p:cNvSpPr>
            <a:spLocks noGrp="1" noChangeArrowheads="1"/>
          </p:cNvSpPr>
          <p:nvPr>
            <p:ph type="title"/>
          </p:nvPr>
        </p:nvSpPr>
        <p:spPr>
          <a:xfrm>
            <a:off x="1981200" y="238125"/>
            <a:ext cx="8220075" cy="993775"/>
          </a:xfrm>
        </p:spPr>
        <p:txBody>
          <a:bodyPr/>
          <a:lstStyle/>
          <a:p>
            <a:pPr algn="ctr" eaLnBrk="1" hangingPunct="1">
              <a:lnSpc>
                <a:spcPct val="100000"/>
              </a:lnSpc>
              <a:spcBef>
                <a:spcPct val="50000"/>
              </a:spcBef>
            </a:pPr>
            <a:r>
              <a:rPr lang="en-GB" altLang="en-US" sz="6000" cap="none" dirty="0" smtClean="0">
                <a:solidFill>
                  <a:srgbClr val="FF0000"/>
                </a:solidFill>
                <a:latin typeface="Calibri" panose="020F0502020204030204" pitchFamily="34" charset="0"/>
                <a:cs typeface="Calibri" panose="020F0502020204030204" pitchFamily="34" charset="0"/>
              </a:rPr>
              <a:t>Find the starting sounds</a:t>
            </a:r>
            <a:endParaRPr lang="en-GB" altLang="en-US" sz="6000" cap="none" dirty="0">
              <a:solidFill>
                <a:srgbClr val="FF0000"/>
              </a:solidFill>
              <a:latin typeface="Calibri" panose="020F0502020204030204" pitchFamily="34" charset="0"/>
              <a:cs typeface="Calibri" panose="020F0502020204030204" pitchFamily="34" charset="0"/>
            </a:endParaRPr>
          </a:p>
        </p:txBody>
      </p:sp>
      <p:sp>
        <p:nvSpPr>
          <p:cNvPr id="15" name="Rectangle: Rounded Corners 14">
            <a:extLst/>
          </p:cNvPr>
          <p:cNvSpPr/>
          <p:nvPr/>
        </p:nvSpPr>
        <p:spPr>
          <a:xfrm>
            <a:off x="2274888" y="1296988"/>
            <a:ext cx="7632700" cy="958850"/>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spcBef>
                <a:spcPct val="50000"/>
              </a:spcBef>
              <a:defRPr/>
            </a:pPr>
            <a:r>
              <a:rPr lang="en-GB" altLang="en-US" sz="2400" dirty="0" smtClean="0">
                <a:solidFill>
                  <a:schemeClr val="tx1"/>
                </a:solidFill>
                <a:latin typeface="Calibri" panose="020F0502020204030204" pitchFamily="34" charset="0"/>
                <a:cs typeface="Calibri" panose="020F0502020204030204" pitchFamily="34" charset="0"/>
              </a:rPr>
              <a:t>Can you find three things beginning with ‘</a:t>
            </a:r>
            <a:r>
              <a:rPr lang="en-GB" altLang="en-US" sz="2400" dirty="0" err="1" smtClean="0">
                <a:solidFill>
                  <a:schemeClr val="tx1"/>
                </a:solidFill>
                <a:latin typeface="Calibri" panose="020F0502020204030204" pitchFamily="34" charset="0"/>
                <a:cs typeface="Calibri" panose="020F0502020204030204" pitchFamily="34" charset="0"/>
              </a:rPr>
              <a:t>sss</a:t>
            </a:r>
            <a:r>
              <a:rPr lang="en-GB" altLang="en-US" sz="2400" dirty="0" smtClean="0">
                <a:solidFill>
                  <a:schemeClr val="tx1"/>
                </a:solidFill>
                <a:latin typeface="Calibri" panose="020F0502020204030204" pitchFamily="34" charset="0"/>
                <a:cs typeface="Calibri" panose="020F0502020204030204" pitchFamily="34" charset="0"/>
              </a:rPr>
              <a:t>’?</a:t>
            </a:r>
          </a:p>
          <a:p>
            <a:pPr algn="ctr">
              <a:spcBef>
                <a:spcPct val="50000"/>
              </a:spcBef>
              <a:defRPr/>
            </a:pPr>
            <a:r>
              <a:rPr lang="en-GB" altLang="en-US" sz="2400" dirty="0" smtClean="0">
                <a:solidFill>
                  <a:schemeClr val="tx1"/>
                </a:solidFill>
                <a:latin typeface="Calibri" panose="020F0502020204030204" pitchFamily="34" charset="0"/>
                <a:cs typeface="Calibri" panose="020F0502020204030204" pitchFamily="34" charset="0"/>
              </a:rPr>
              <a:t>How many things begin with ‘h’?</a:t>
            </a:r>
            <a:endParaRPr lang="en-US" altLang="en-US" sz="2400" dirty="0">
              <a:solidFill>
                <a:schemeClr val="tx1"/>
              </a:solidFill>
              <a:latin typeface="Calibri" panose="020F0502020204030204" pitchFamily="34" charset="0"/>
              <a:cs typeface="Calibri" panose="020F0502020204030204" pitchFamily="34" charset="0"/>
            </a:endParaRPr>
          </a:p>
        </p:txBody>
      </p:sp>
      <p:pic>
        <p:nvPicPr>
          <p:cNvPr id="2662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6901" y="4781550"/>
            <a:ext cx="1711325" cy="147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9"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63763" y="1866900"/>
            <a:ext cx="1700212" cy="125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0"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39163" y="3136901"/>
            <a:ext cx="1414462" cy="1281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1" name="Picture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274889" y="3511550"/>
            <a:ext cx="1717675" cy="127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2" name="Picture 1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59351" y="4430713"/>
            <a:ext cx="2416175" cy="170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3" name="Picture 1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197475" y="3957639"/>
            <a:ext cx="1511300" cy="146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4" name="Picture 2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694488" y="2090738"/>
            <a:ext cx="2127250"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5" name="Picture 2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024314" y="2441576"/>
            <a:ext cx="2143125" cy="1389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6" name="Picture 29"/>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613651" y="4629151"/>
            <a:ext cx="2397125" cy="1509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6989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sz="quarter" idx="13"/>
            <p:extLst>
              <p:ext uri="{D42A27DB-BD31-4B8C-83A1-F6EECF244321}">
                <p14:modId xmlns:p14="http://schemas.microsoft.com/office/powerpoint/2010/main" val="1008506383"/>
              </p:ext>
            </p:extLst>
          </p:nvPr>
        </p:nvGraphicFramePr>
        <p:xfrm>
          <a:off x="1412717" y="4342332"/>
          <a:ext cx="5915028" cy="2324100"/>
        </p:xfrm>
        <a:graphic>
          <a:graphicData uri="http://schemas.openxmlformats.org/drawingml/2006/table">
            <a:tbl>
              <a:tblPr/>
              <a:tblGrid>
                <a:gridCol w="985838">
                  <a:extLst>
                    <a:ext uri="{9D8B030D-6E8A-4147-A177-3AD203B41FA5}">
                      <a16:colId xmlns:a16="http://schemas.microsoft.com/office/drawing/2014/main" val="20000"/>
                    </a:ext>
                  </a:extLst>
                </a:gridCol>
                <a:gridCol w="985838">
                  <a:extLst>
                    <a:ext uri="{9D8B030D-6E8A-4147-A177-3AD203B41FA5}">
                      <a16:colId xmlns:a16="http://schemas.microsoft.com/office/drawing/2014/main" val="20001"/>
                    </a:ext>
                  </a:extLst>
                </a:gridCol>
                <a:gridCol w="985838">
                  <a:extLst>
                    <a:ext uri="{9D8B030D-6E8A-4147-A177-3AD203B41FA5}">
                      <a16:colId xmlns:a16="http://schemas.microsoft.com/office/drawing/2014/main" val="20002"/>
                    </a:ext>
                  </a:extLst>
                </a:gridCol>
                <a:gridCol w="985838">
                  <a:extLst>
                    <a:ext uri="{9D8B030D-6E8A-4147-A177-3AD203B41FA5}">
                      <a16:colId xmlns:a16="http://schemas.microsoft.com/office/drawing/2014/main" val="20003"/>
                    </a:ext>
                  </a:extLst>
                </a:gridCol>
                <a:gridCol w="985838">
                  <a:extLst>
                    <a:ext uri="{9D8B030D-6E8A-4147-A177-3AD203B41FA5}">
                      <a16:colId xmlns:a16="http://schemas.microsoft.com/office/drawing/2014/main" val="20004"/>
                    </a:ext>
                  </a:extLst>
                </a:gridCol>
                <a:gridCol w="985838">
                  <a:extLst>
                    <a:ext uri="{9D8B030D-6E8A-4147-A177-3AD203B41FA5}">
                      <a16:colId xmlns:a16="http://schemas.microsoft.com/office/drawing/2014/main" val="20005"/>
                    </a:ext>
                  </a:extLst>
                </a:gridCol>
              </a:tblGrid>
              <a:tr h="368196">
                <a:tc>
                  <a:txBody>
                    <a:bodyPr/>
                    <a:lstStyle/>
                    <a:p>
                      <a:pPr algn="l" fontAlgn="ctr"/>
                      <a:r>
                        <a:rPr lang="en-GB" b="0" dirty="0">
                          <a:effectLst/>
                          <a:latin typeface="Calibri" panose="020F0502020204030204" pitchFamily="34" charset="0"/>
                          <a:cs typeface="Calibri" panose="020F0502020204030204" pitchFamily="34" charset="0"/>
                        </a:rPr>
                        <a:t>Set 1</a:t>
                      </a:r>
                      <a:endParaRPr lang="en-GB" dirty="0">
                        <a:effectLst/>
                        <a:latin typeface="Calibri" panose="020F0502020204030204" pitchFamily="34" charset="0"/>
                        <a:cs typeface="Calibri" panose="020F0502020204030204" pitchFamily="34" charset="0"/>
                      </a:endParaRP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pPr algn="l" fontAlgn="ctr"/>
                      <a:r>
                        <a:rPr lang="en-GB">
                          <a:effectLst/>
                          <a:latin typeface="Calibri" panose="020F0502020204030204" pitchFamily="34" charset="0"/>
                          <a:cs typeface="Calibri" panose="020F0502020204030204" pitchFamily="34" charset="0"/>
                        </a:rPr>
                        <a:t>s</a:t>
                      </a: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pPr algn="l" fontAlgn="ctr"/>
                      <a:r>
                        <a:rPr lang="en-GB">
                          <a:effectLst/>
                          <a:latin typeface="Calibri" panose="020F0502020204030204" pitchFamily="34" charset="0"/>
                          <a:cs typeface="Calibri" panose="020F0502020204030204" pitchFamily="34" charset="0"/>
                        </a:rPr>
                        <a:t>a</a:t>
                      </a: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pPr algn="l" fontAlgn="ctr"/>
                      <a:r>
                        <a:rPr lang="en-GB">
                          <a:effectLst/>
                          <a:latin typeface="Calibri" panose="020F0502020204030204" pitchFamily="34" charset="0"/>
                          <a:cs typeface="Calibri" panose="020F0502020204030204" pitchFamily="34" charset="0"/>
                        </a:rPr>
                        <a:t>t</a:t>
                      </a: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pPr algn="l" fontAlgn="ctr"/>
                      <a:r>
                        <a:rPr lang="en-GB" dirty="0">
                          <a:effectLst/>
                          <a:latin typeface="Calibri" panose="020F0502020204030204" pitchFamily="34" charset="0"/>
                          <a:cs typeface="Calibri" panose="020F0502020204030204" pitchFamily="34" charset="0"/>
                        </a:rPr>
                        <a:t>p</a:t>
                      </a:r>
                    </a:p>
                  </a:txBody>
                  <a:tcPr marL="47625" marR="47625" marT="95250" marB="95250" anchor="ctr">
                    <a:lnL w="9525" cap="flat" cmpd="sng" algn="ctr">
                      <a:solidFill>
                        <a:srgbClr val="C9C9C9"/>
                      </a:solidFill>
                      <a:prstDash val="solid"/>
                      <a:round/>
                      <a:headEnd type="none" w="med" len="med"/>
                      <a:tailEnd type="none" w="med" len="med"/>
                    </a:lnL>
                    <a:lnR w="9525" cap="flat" cmpd="sng" algn="ctr">
                      <a:no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endParaRPr lang="en-GB" dirty="0">
                        <a:latin typeface="Calibri" panose="020F0502020204030204" pitchFamily="34" charset="0"/>
                        <a:cs typeface="Calibri" panose="020F0502020204030204" pitchFamily="34" charset="0"/>
                      </a:endParaRPr>
                    </a:p>
                  </a:txBody>
                  <a:tcPr>
                    <a:lnL w="9525" cap="flat" cmpd="sng" algn="ctr">
                      <a:noFill/>
                      <a:prstDash val="solid"/>
                      <a:round/>
                      <a:headEnd type="none" w="med" len="med"/>
                      <a:tailEnd type="none" w="med" len="me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10000"/>
                  </a:ext>
                </a:extLst>
              </a:tr>
              <a:tr h="0">
                <a:tc>
                  <a:txBody>
                    <a:bodyPr/>
                    <a:lstStyle/>
                    <a:p>
                      <a:pPr algn="l" fontAlgn="ctr"/>
                      <a:r>
                        <a:rPr lang="en-GB" b="0" dirty="0">
                          <a:effectLst/>
                          <a:latin typeface="Calibri" panose="020F0502020204030204" pitchFamily="34" charset="0"/>
                          <a:cs typeface="Calibri" panose="020F0502020204030204" pitchFamily="34" charset="0"/>
                        </a:rPr>
                        <a:t>Set 2</a:t>
                      </a:r>
                      <a:endParaRPr lang="en-GB" dirty="0">
                        <a:effectLst/>
                        <a:latin typeface="Calibri" panose="020F0502020204030204" pitchFamily="34" charset="0"/>
                        <a:cs typeface="Calibri" panose="020F0502020204030204" pitchFamily="34" charset="0"/>
                      </a:endParaRP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FFFFF"/>
                    </a:solidFill>
                  </a:tcPr>
                </a:tc>
                <a:tc>
                  <a:txBody>
                    <a:bodyPr/>
                    <a:lstStyle/>
                    <a:p>
                      <a:pPr algn="l" fontAlgn="ctr"/>
                      <a:r>
                        <a:rPr lang="en-GB">
                          <a:effectLst/>
                          <a:latin typeface="Calibri" panose="020F0502020204030204" pitchFamily="34" charset="0"/>
                          <a:cs typeface="Calibri" panose="020F0502020204030204" pitchFamily="34" charset="0"/>
                        </a:rPr>
                        <a:t>i</a:t>
                      </a: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FFFFF"/>
                    </a:solidFill>
                  </a:tcPr>
                </a:tc>
                <a:tc>
                  <a:txBody>
                    <a:bodyPr/>
                    <a:lstStyle/>
                    <a:p>
                      <a:pPr algn="l" fontAlgn="ctr"/>
                      <a:r>
                        <a:rPr lang="en-GB">
                          <a:effectLst/>
                          <a:latin typeface="Calibri" panose="020F0502020204030204" pitchFamily="34" charset="0"/>
                          <a:cs typeface="Calibri" panose="020F0502020204030204" pitchFamily="34" charset="0"/>
                        </a:rPr>
                        <a:t>n</a:t>
                      </a: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FFFFF"/>
                    </a:solidFill>
                  </a:tcPr>
                </a:tc>
                <a:tc>
                  <a:txBody>
                    <a:bodyPr/>
                    <a:lstStyle/>
                    <a:p>
                      <a:pPr algn="l" fontAlgn="ctr"/>
                      <a:r>
                        <a:rPr lang="en-GB">
                          <a:effectLst/>
                          <a:latin typeface="Calibri" panose="020F0502020204030204" pitchFamily="34" charset="0"/>
                          <a:cs typeface="Calibri" panose="020F0502020204030204" pitchFamily="34" charset="0"/>
                        </a:rPr>
                        <a:t>m</a:t>
                      </a: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FFFFF"/>
                    </a:solidFill>
                  </a:tcPr>
                </a:tc>
                <a:tc>
                  <a:txBody>
                    <a:bodyPr/>
                    <a:lstStyle/>
                    <a:p>
                      <a:pPr algn="l" fontAlgn="ctr"/>
                      <a:r>
                        <a:rPr lang="en-GB">
                          <a:effectLst/>
                          <a:latin typeface="Calibri" panose="020F0502020204030204" pitchFamily="34" charset="0"/>
                          <a:cs typeface="Calibri" panose="020F0502020204030204" pitchFamily="34" charset="0"/>
                        </a:rPr>
                        <a:t>d</a:t>
                      </a:r>
                    </a:p>
                  </a:txBody>
                  <a:tcPr marL="47625" marR="47625" marT="95250" marB="95250" anchor="ctr">
                    <a:lnL w="9525" cap="flat" cmpd="sng" algn="ctr">
                      <a:solidFill>
                        <a:srgbClr val="C9C9C9"/>
                      </a:solidFill>
                      <a:prstDash val="solid"/>
                      <a:round/>
                      <a:headEnd type="none" w="med" len="med"/>
                      <a:tailEnd type="none" w="med" len="med"/>
                    </a:lnL>
                    <a:lnR w="9525" cap="flat" cmpd="sng" algn="ctr">
                      <a:no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FFFFF"/>
                    </a:solidFill>
                  </a:tcPr>
                </a:tc>
                <a:tc>
                  <a:txBody>
                    <a:bodyPr/>
                    <a:lstStyle/>
                    <a:p>
                      <a:endParaRPr lang="en-GB" dirty="0">
                        <a:latin typeface="Calibri" panose="020F0502020204030204" pitchFamily="34" charset="0"/>
                        <a:cs typeface="Calibri" panose="020F0502020204030204" pitchFamily="34" charset="0"/>
                      </a:endParaRPr>
                    </a:p>
                  </a:txBody>
                  <a:tcPr>
                    <a:lnL w="9525" cap="flat" cmpd="sng" algn="ctr">
                      <a:noFill/>
                      <a:prstDash val="solid"/>
                      <a:round/>
                      <a:headEnd type="none" w="med" len="med"/>
                      <a:tailEnd type="none" w="med" len="me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10001"/>
                  </a:ext>
                </a:extLst>
              </a:tr>
              <a:tr h="0">
                <a:tc>
                  <a:txBody>
                    <a:bodyPr/>
                    <a:lstStyle/>
                    <a:p>
                      <a:pPr algn="l" fontAlgn="ctr"/>
                      <a:r>
                        <a:rPr lang="en-GB" b="0">
                          <a:effectLst/>
                          <a:latin typeface="Calibri" panose="020F0502020204030204" pitchFamily="34" charset="0"/>
                          <a:cs typeface="Calibri" panose="020F0502020204030204" pitchFamily="34" charset="0"/>
                        </a:rPr>
                        <a:t>Set 3</a:t>
                      </a:r>
                      <a:endParaRPr lang="en-GB">
                        <a:effectLst/>
                        <a:latin typeface="Calibri" panose="020F0502020204030204" pitchFamily="34" charset="0"/>
                        <a:cs typeface="Calibri" panose="020F0502020204030204" pitchFamily="34" charset="0"/>
                      </a:endParaRP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pPr algn="l" fontAlgn="ctr"/>
                      <a:r>
                        <a:rPr lang="en-GB" dirty="0">
                          <a:effectLst/>
                          <a:latin typeface="Calibri" panose="020F0502020204030204" pitchFamily="34" charset="0"/>
                          <a:cs typeface="Calibri" panose="020F0502020204030204" pitchFamily="34" charset="0"/>
                        </a:rPr>
                        <a:t>g</a:t>
                      </a: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pPr algn="l" fontAlgn="ctr"/>
                      <a:r>
                        <a:rPr lang="en-GB">
                          <a:effectLst/>
                          <a:latin typeface="Calibri" panose="020F0502020204030204" pitchFamily="34" charset="0"/>
                          <a:cs typeface="Calibri" panose="020F0502020204030204" pitchFamily="34" charset="0"/>
                        </a:rPr>
                        <a:t>o</a:t>
                      </a: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pPr algn="l" fontAlgn="ctr"/>
                      <a:r>
                        <a:rPr lang="en-GB">
                          <a:effectLst/>
                          <a:latin typeface="Calibri" panose="020F0502020204030204" pitchFamily="34" charset="0"/>
                          <a:cs typeface="Calibri" panose="020F0502020204030204" pitchFamily="34" charset="0"/>
                        </a:rPr>
                        <a:t>c</a:t>
                      </a: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pPr algn="l" fontAlgn="ctr"/>
                      <a:r>
                        <a:rPr lang="en-GB">
                          <a:effectLst/>
                          <a:latin typeface="Calibri" panose="020F0502020204030204" pitchFamily="34" charset="0"/>
                          <a:cs typeface="Calibri" panose="020F0502020204030204" pitchFamily="34" charset="0"/>
                        </a:rPr>
                        <a:t>k</a:t>
                      </a:r>
                    </a:p>
                  </a:txBody>
                  <a:tcPr marL="47625" marR="47625" marT="95250" marB="95250" anchor="ctr">
                    <a:lnL w="9525" cap="flat" cmpd="sng" algn="ctr">
                      <a:solidFill>
                        <a:srgbClr val="C9C9C9"/>
                      </a:solidFill>
                      <a:prstDash val="solid"/>
                      <a:round/>
                      <a:headEnd type="none" w="med" len="med"/>
                      <a:tailEnd type="none" w="med" len="med"/>
                    </a:lnL>
                    <a:lnR w="9525" cap="flat" cmpd="sng" algn="ctr">
                      <a:no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endParaRPr lang="en-GB" dirty="0">
                        <a:latin typeface="Calibri" panose="020F0502020204030204" pitchFamily="34" charset="0"/>
                        <a:cs typeface="Calibri" panose="020F0502020204030204" pitchFamily="34" charset="0"/>
                      </a:endParaRPr>
                    </a:p>
                  </a:txBody>
                  <a:tcPr>
                    <a:lnL w="9525" cap="flat" cmpd="sng" algn="ctr">
                      <a:noFill/>
                      <a:prstDash val="solid"/>
                      <a:round/>
                      <a:headEnd type="none" w="med" len="med"/>
                      <a:tailEnd type="none" w="med" len="med"/>
                    </a:lnL>
                    <a:lnR w="12700" cmpd="sng">
                      <a:noFill/>
                      <a:prstDash val="solid"/>
                    </a:lnR>
                    <a:lnT w="12700" cmpd="sng">
                      <a:noFill/>
                      <a:prstDash val="solid"/>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10002"/>
                  </a:ext>
                </a:extLst>
              </a:tr>
              <a:tr h="0">
                <a:tc>
                  <a:txBody>
                    <a:bodyPr/>
                    <a:lstStyle/>
                    <a:p>
                      <a:pPr algn="l" fontAlgn="ctr"/>
                      <a:r>
                        <a:rPr lang="en-GB" b="0">
                          <a:effectLst/>
                          <a:latin typeface="Calibri" panose="020F0502020204030204" pitchFamily="34" charset="0"/>
                          <a:cs typeface="Calibri" panose="020F0502020204030204" pitchFamily="34" charset="0"/>
                        </a:rPr>
                        <a:t>Set 4</a:t>
                      </a:r>
                      <a:endParaRPr lang="en-GB">
                        <a:effectLst/>
                        <a:latin typeface="Calibri" panose="020F0502020204030204" pitchFamily="34" charset="0"/>
                        <a:cs typeface="Calibri" panose="020F0502020204030204" pitchFamily="34" charset="0"/>
                      </a:endParaRP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FFFFF"/>
                    </a:solidFill>
                  </a:tcPr>
                </a:tc>
                <a:tc>
                  <a:txBody>
                    <a:bodyPr/>
                    <a:lstStyle/>
                    <a:p>
                      <a:pPr algn="l" fontAlgn="ctr"/>
                      <a:r>
                        <a:rPr lang="en-GB" dirty="0" err="1">
                          <a:effectLst/>
                          <a:latin typeface="Calibri" panose="020F0502020204030204" pitchFamily="34" charset="0"/>
                          <a:cs typeface="Calibri" panose="020F0502020204030204" pitchFamily="34" charset="0"/>
                        </a:rPr>
                        <a:t>ck</a:t>
                      </a:r>
                      <a:endParaRPr lang="en-GB" dirty="0">
                        <a:effectLst/>
                        <a:latin typeface="Calibri" panose="020F0502020204030204" pitchFamily="34" charset="0"/>
                        <a:cs typeface="Calibri" panose="020F0502020204030204" pitchFamily="34" charset="0"/>
                      </a:endParaRP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FFFFF"/>
                    </a:solidFill>
                  </a:tcPr>
                </a:tc>
                <a:tc>
                  <a:txBody>
                    <a:bodyPr/>
                    <a:lstStyle/>
                    <a:p>
                      <a:pPr algn="l" fontAlgn="ctr"/>
                      <a:r>
                        <a:rPr lang="en-GB" dirty="0">
                          <a:effectLst/>
                          <a:latin typeface="Calibri" panose="020F0502020204030204" pitchFamily="34" charset="0"/>
                          <a:cs typeface="Calibri" panose="020F0502020204030204" pitchFamily="34" charset="0"/>
                        </a:rPr>
                        <a:t>e</a:t>
                      </a: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FFFFF"/>
                    </a:solidFill>
                  </a:tcPr>
                </a:tc>
                <a:tc>
                  <a:txBody>
                    <a:bodyPr/>
                    <a:lstStyle/>
                    <a:p>
                      <a:pPr algn="l" fontAlgn="ctr"/>
                      <a:r>
                        <a:rPr lang="en-GB">
                          <a:effectLst/>
                          <a:latin typeface="Calibri" panose="020F0502020204030204" pitchFamily="34" charset="0"/>
                          <a:cs typeface="Calibri" panose="020F0502020204030204" pitchFamily="34" charset="0"/>
                        </a:rPr>
                        <a:t>u</a:t>
                      </a: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FFFFF"/>
                    </a:solidFill>
                  </a:tcPr>
                </a:tc>
                <a:tc>
                  <a:txBody>
                    <a:bodyPr/>
                    <a:lstStyle/>
                    <a:p>
                      <a:pPr algn="l" fontAlgn="ctr"/>
                      <a:r>
                        <a:rPr lang="en-GB">
                          <a:effectLst/>
                          <a:latin typeface="Calibri" panose="020F0502020204030204" pitchFamily="34" charset="0"/>
                          <a:cs typeface="Calibri" panose="020F0502020204030204" pitchFamily="34" charset="0"/>
                        </a:rPr>
                        <a:t>r</a:t>
                      </a:r>
                    </a:p>
                  </a:txBody>
                  <a:tcPr marL="47625" marR="47625" marT="95250" marB="95250" anchor="ctr">
                    <a:lnL w="9525" cap="flat" cmpd="sng" algn="ctr">
                      <a:solidFill>
                        <a:srgbClr val="C9C9C9"/>
                      </a:solidFill>
                      <a:prstDash val="solid"/>
                      <a:round/>
                      <a:headEnd type="none" w="med" len="med"/>
                      <a:tailEnd type="none" w="med" len="med"/>
                    </a:lnL>
                    <a:lnR w="9525" cap="flat" cmpd="sng" algn="ctr">
                      <a:no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FFFFF"/>
                    </a:solidFill>
                  </a:tcPr>
                </a:tc>
                <a:tc>
                  <a:txBody>
                    <a:bodyPr/>
                    <a:lstStyle/>
                    <a:p>
                      <a:endParaRPr lang="en-GB" dirty="0">
                        <a:latin typeface="Calibri" panose="020F0502020204030204" pitchFamily="34" charset="0"/>
                        <a:cs typeface="Calibri" panose="020F0502020204030204" pitchFamily="34" charset="0"/>
                      </a:endParaRPr>
                    </a:p>
                  </a:txBody>
                  <a:tcPr>
                    <a:lnL w="9525" cap="flat" cmpd="sng" algn="ctr">
                      <a:noFill/>
                      <a:prstDash val="solid"/>
                      <a:round/>
                      <a:headEnd type="none" w="med" len="med"/>
                      <a:tailEnd type="none" w="med" len="med"/>
                    </a:lnL>
                    <a:lnR w="12700" cmpd="sng">
                      <a:noFill/>
                      <a:prstDash val="solid"/>
                    </a:lnR>
                    <a:lnT w="12700" cmpd="sng">
                      <a:noFill/>
                      <a:prstDash val="solid"/>
                    </a:lnT>
                    <a:lnB w="9525"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3"/>
                  </a:ext>
                </a:extLst>
              </a:tr>
              <a:tr h="0">
                <a:tc>
                  <a:txBody>
                    <a:bodyPr/>
                    <a:lstStyle/>
                    <a:p>
                      <a:pPr algn="l" fontAlgn="ctr"/>
                      <a:r>
                        <a:rPr lang="en-GB" b="0">
                          <a:effectLst/>
                          <a:latin typeface="Calibri" panose="020F0502020204030204" pitchFamily="34" charset="0"/>
                          <a:cs typeface="Calibri" panose="020F0502020204030204" pitchFamily="34" charset="0"/>
                        </a:rPr>
                        <a:t>Set 5</a:t>
                      </a:r>
                      <a:endParaRPr lang="en-GB">
                        <a:effectLst/>
                        <a:latin typeface="Calibri" panose="020F0502020204030204" pitchFamily="34" charset="0"/>
                        <a:cs typeface="Calibri" panose="020F0502020204030204" pitchFamily="34" charset="0"/>
                      </a:endParaRP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pPr algn="l" fontAlgn="ctr"/>
                      <a:r>
                        <a:rPr lang="en-GB">
                          <a:effectLst/>
                          <a:latin typeface="Calibri" panose="020F0502020204030204" pitchFamily="34" charset="0"/>
                          <a:cs typeface="Calibri" panose="020F0502020204030204" pitchFamily="34" charset="0"/>
                        </a:rPr>
                        <a:t>h</a:t>
                      </a: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pPr algn="l" fontAlgn="ctr"/>
                      <a:r>
                        <a:rPr lang="en-GB" dirty="0">
                          <a:effectLst/>
                          <a:latin typeface="Calibri" panose="020F0502020204030204" pitchFamily="34" charset="0"/>
                          <a:cs typeface="Calibri" panose="020F0502020204030204" pitchFamily="34" charset="0"/>
                        </a:rPr>
                        <a:t>b</a:t>
                      </a: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pPr algn="l" fontAlgn="ctr"/>
                      <a:r>
                        <a:rPr lang="en-GB" dirty="0">
                          <a:effectLst/>
                          <a:latin typeface="Calibri" panose="020F0502020204030204" pitchFamily="34" charset="0"/>
                          <a:cs typeface="Calibri" panose="020F0502020204030204" pitchFamily="34" charset="0"/>
                        </a:rPr>
                        <a:t>f, </a:t>
                      </a:r>
                      <a:r>
                        <a:rPr lang="en-GB" dirty="0" err="1">
                          <a:effectLst/>
                          <a:latin typeface="Calibri" panose="020F0502020204030204" pitchFamily="34" charset="0"/>
                          <a:cs typeface="Calibri" panose="020F0502020204030204" pitchFamily="34" charset="0"/>
                        </a:rPr>
                        <a:t>ff</a:t>
                      </a:r>
                      <a:endParaRPr lang="en-GB" dirty="0">
                        <a:effectLst/>
                        <a:latin typeface="Calibri" panose="020F0502020204030204" pitchFamily="34" charset="0"/>
                        <a:cs typeface="Calibri" panose="020F0502020204030204" pitchFamily="34" charset="0"/>
                      </a:endParaRP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pPr algn="l" fontAlgn="ctr"/>
                      <a:r>
                        <a:rPr lang="en-GB" dirty="0">
                          <a:effectLst/>
                          <a:latin typeface="Calibri" panose="020F0502020204030204" pitchFamily="34" charset="0"/>
                          <a:cs typeface="Calibri" panose="020F0502020204030204" pitchFamily="34" charset="0"/>
                        </a:rPr>
                        <a:t>l, </a:t>
                      </a:r>
                      <a:r>
                        <a:rPr lang="en-GB" dirty="0" err="1">
                          <a:effectLst/>
                          <a:latin typeface="Calibri" panose="020F0502020204030204" pitchFamily="34" charset="0"/>
                          <a:cs typeface="Calibri" panose="020F0502020204030204" pitchFamily="34" charset="0"/>
                        </a:rPr>
                        <a:t>ll</a:t>
                      </a:r>
                      <a:endParaRPr lang="en-GB" dirty="0">
                        <a:effectLst/>
                        <a:latin typeface="Calibri" panose="020F0502020204030204" pitchFamily="34" charset="0"/>
                        <a:cs typeface="Calibri" panose="020F0502020204030204" pitchFamily="34" charset="0"/>
                      </a:endParaRP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solidFill>
                        <a:srgbClr val="C9C9C9"/>
                      </a:solid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tc>
                  <a:txBody>
                    <a:bodyPr/>
                    <a:lstStyle/>
                    <a:p>
                      <a:pPr algn="l" fontAlgn="ctr"/>
                      <a:r>
                        <a:rPr lang="en-GB" dirty="0" err="1">
                          <a:effectLst/>
                          <a:latin typeface="Calibri" panose="020F0502020204030204" pitchFamily="34" charset="0"/>
                          <a:cs typeface="Calibri" panose="020F0502020204030204" pitchFamily="34" charset="0"/>
                        </a:rPr>
                        <a:t>ss</a:t>
                      </a:r>
                      <a:endParaRPr lang="en-GB" dirty="0">
                        <a:effectLst/>
                        <a:latin typeface="Calibri" panose="020F0502020204030204" pitchFamily="34" charset="0"/>
                        <a:cs typeface="Calibri" panose="020F0502020204030204" pitchFamily="34" charset="0"/>
                      </a:endParaRPr>
                    </a:p>
                  </a:txBody>
                  <a:tcPr marL="47625" marR="47625" marT="95250" marB="95250" anchor="ctr">
                    <a:lnL w="9525" cap="flat" cmpd="sng" algn="ctr">
                      <a:solidFill>
                        <a:srgbClr val="C9C9C9"/>
                      </a:solidFill>
                      <a:prstDash val="solid"/>
                      <a:round/>
                      <a:headEnd type="none" w="med" len="med"/>
                      <a:tailEnd type="none" w="med" len="med"/>
                    </a:lnL>
                    <a:lnR w="9525" cap="flat" cmpd="sng" algn="ctr">
                      <a:solidFill>
                        <a:srgbClr val="C9C9C9"/>
                      </a:solidFill>
                      <a:prstDash val="solid"/>
                      <a:round/>
                      <a:headEnd type="none" w="med" len="med"/>
                      <a:tailEnd type="none" w="med" len="med"/>
                    </a:lnR>
                    <a:lnT w="9525" cap="flat" cmpd="sng" algn="ctr">
                      <a:noFill/>
                      <a:prstDash val="solid"/>
                      <a:round/>
                      <a:headEnd type="none" w="med" len="med"/>
                      <a:tailEnd type="none" w="med" len="med"/>
                    </a:lnT>
                    <a:lnB w="9525" cap="flat" cmpd="sng" algn="ctr">
                      <a:solidFill>
                        <a:srgbClr val="C9C9C9"/>
                      </a:solidFill>
                      <a:prstDash val="solid"/>
                      <a:round/>
                      <a:headEnd type="none" w="med" len="med"/>
                      <a:tailEnd type="none" w="med" len="med"/>
                    </a:lnB>
                    <a:solidFill>
                      <a:srgbClr val="F3F1F1"/>
                    </a:solidFill>
                  </a:tcPr>
                </a:tc>
                <a:extLst>
                  <a:ext uri="{0D108BD9-81ED-4DB2-BD59-A6C34878D82A}">
                    <a16:rowId xmlns:a16="http://schemas.microsoft.com/office/drawing/2014/main" val="10004"/>
                  </a:ext>
                </a:extLst>
              </a:tr>
            </a:tbl>
          </a:graphicData>
        </a:graphic>
      </p:graphicFrame>
      <p:sp>
        <p:nvSpPr>
          <p:cNvPr id="6" name="TextBox 5"/>
          <p:cNvSpPr txBox="1"/>
          <p:nvPr/>
        </p:nvSpPr>
        <p:spPr>
          <a:xfrm>
            <a:off x="1094706" y="556680"/>
            <a:ext cx="10122793" cy="3785652"/>
          </a:xfrm>
          <a:prstGeom prst="rect">
            <a:avLst/>
          </a:prstGeom>
          <a:noFill/>
        </p:spPr>
        <p:txBody>
          <a:bodyPr wrap="square" rtlCol="0">
            <a:spAutoFit/>
          </a:bodyPr>
          <a:lstStyle/>
          <a:p>
            <a:pPr lvl="0" defTabSz="914400" eaLnBrk="0" fontAlgn="base" hangingPunct="0">
              <a:spcBef>
                <a:spcPct val="0"/>
              </a:spcBef>
              <a:spcAft>
                <a:spcPct val="0"/>
              </a:spcAft>
            </a:pPr>
            <a:r>
              <a:rPr lang="en-US" altLang="en-US" sz="2400" dirty="0">
                <a:solidFill>
                  <a:srgbClr val="333333"/>
                </a:solidFill>
                <a:latin typeface="Calibri" panose="020F0502020204030204" pitchFamily="34" charset="0"/>
                <a:cs typeface="Calibri" panose="020F0502020204030204" pitchFamily="34" charset="0"/>
              </a:rPr>
              <a:t>Phase 2 Phonics Letters and Sounds aim to develop the following </a:t>
            </a:r>
            <a:r>
              <a:rPr lang="en-US" altLang="en-US" sz="2400" dirty="0" smtClean="0">
                <a:solidFill>
                  <a:srgbClr val="333333"/>
                </a:solidFill>
                <a:latin typeface="Calibri" panose="020F0502020204030204" pitchFamily="34" charset="0"/>
                <a:cs typeface="Calibri" panose="020F0502020204030204" pitchFamily="34" charset="0"/>
              </a:rPr>
              <a:t>skills</a:t>
            </a:r>
          </a:p>
          <a:p>
            <a:pPr marL="342900" lvl="0" indent="-342900" defTabSz="914400" eaLnBrk="0" fontAlgn="base" hangingPunct="0">
              <a:spcBef>
                <a:spcPct val="0"/>
              </a:spcBef>
              <a:spcAft>
                <a:spcPct val="0"/>
              </a:spcAft>
              <a:buFont typeface="Arial" panose="020B0604020202020204" pitchFamily="34" charset="0"/>
              <a:buChar char="•"/>
            </a:pPr>
            <a:r>
              <a:rPr lang="en-US" altLang="en-US" sz="2400" dirty="0" smtClean="0">
                <a:solidFill>
                  <a:srgbClr val="333333"/>
                </a:solidFill>
                <a:latin typeface="Calibri" panose="020F0502020204030204" pitchFamily="34" charset="0"/>
                <a:cs typeface="Calibri" panose="020F0502020204030204" pitchFamily="34" charset="0"/>
              </a:rPr>
              <a:t>Knowledge </a:t>
            </a:r>
            <a:r>
              <a:rPr lang="en-US" altLang="en-US" sz="2400" dirty="0">
                <a:solidFill>
                  <a:srgbClr val="333333"/>
                </a:solidFill>
                <a:latin typeface="Calibri" panose="020F0502020204030204" pitchFamily="34" charset="0"/>
                <a:cs typeface="Calibri" panose="020F0502020204030204" pitchFamily="34" charset="0"/>
              </a:rPr>
              <a:t>and understanding of at least 19 </a:t>
            </a:r>
            <a:r>
              <a:rPr lang="en-US" altLang="en-US" sz="2400" dirty="0" smtClean="0">
                <a:solidFill>
                  <a:srgbClr val="333333"/>
                </a:solidFill>
                <a:latin typeface="Calibri" panose="020F0502020204030204" pitchFamily="34" charset="0"/>
                <a:cs typeface="Calibri" panose="020F0502020204030204" pitchFamily="34" charset="0"/>
              </a:rPr>
              <a:t>letters</a:t>
            </a:r>
          </a:p>
          <a:p>
            <a:pPr marL="342900" lvl="0" indent="-342900" defTabSz="914400" eaLnBrk="0" fontAlgn="base" hangingPunct="0">
              <a:spcBef>
                <a:spcPct val="0"/>
              </a:spcBef>
              <a:spcAft>
                <a:spcPct val="0"/>
              </a:spcAft>
              <a:buFont typeface="Arial" panose="020B0604020202020204" pitchFamily="34" charset="0"/>
              <a:buChar char="•"/>
            </a:pPr>
            <a:r>
              <a:rPr lang="en-US" altLang="en-US" sz="2400" dirty="0" smtClean="0">
                <a:solidFill>
                  <a:srgbClr val="333333"/>
                </a:solidFill>
                <a:latin typeface="Calibri" panose="020F0502020204030204" pitchFamily="34" charset="0"/>
                <a:cs typeface="Calibri" panose="020F0502020204030204" pitchFamily="34" charset="0"/>
              </a:rPr>
              <a:t>Practising </a:t>
            </a:r>
            <a:r>
              <a:rPr lang="en-US" altLang="en-US" sz="2400" dirty="0">
                <a:solidFill>
                  <a:srgbClr val="333333"/>
                </a:solidFill>
                <a:latin typeface="Calibri" panose="020F0502020204030204" pitchFamily="34" charset="0"/>
                <a:cs typeface="Calibri" panose="020F0502020204030204" pitchFamily="34" charset="0"/>
              </a:rPr>
              <a:t>letter recognition for reading and recall for </a:t>
            </a:r>
            <a:r>
              <a:rPr lang="en-US" altLang="en-US" sz="2400" dirty="0" smtClean="0">
                <a:solidFill>
                  <a:srgbClr val="333333"/>
                </a:solidFill>
                <a:latin typeface="Calibri" panose="020F0502020204030204" pitchFamily="34" charset="0"/>
                <a:cs typeface="Calibri" panose="020F0502020204030204" pitchFamily="34" charset="0"/>
              </a:rPr>
              <a:t>spelling</a:t>
            </a:r>
          </a:p>
          <a:p>
            <a:pPr marL="342900" lvl="0" indent="-342900" defTabSz="914400" eaLnBrk="0" fontAlgn="base" hangingPunct="0">
              <a:spcBef>
                <a:spcPct val="0"/>
              </a:spcBef>
              <a:spcAft>
                <a:spcPct val="0"/>
              </a:spcAft>
              <a:buFont typeface="Arial" panose="020B0604020202020204" pitchFamily="34" charset="0"/>
              <a:buChar char="•"/>
            </a:pPr>
            <a:r>
              <a:rPr lang="en-US" altLang="en-US" sz="2400" dirty="0" smtClean="0">
                <a:solidFill>
                  <a:srgbClr val="333333"/>
                </a:solidFill>
                <a:latin typeface="Calibri" panose="020F0502020204030204" pitchFamily="34" charset="0"/>
                <a:cs typeface="Calibri" panose="020F0502020204030204" pitchFamily="34" charset="0"/>
              </a:rPr>
              <a:t>Practising </a:t>
            </a:r>
            <a:r>
              <a:rPr lang="en-US" altLang="en-US" sz="2400" dirty="0">
                <a:solidFill>
                  <a:srgbClr val="333333"/>
                </a:solidFill>
                <a:latin typeface="Calibri" panose="020F0502020204030204" pitchFamily="34" charset="0"/>
                <a:cs typeface="Calibri" panose="020F0502020204030204" pitchFamily="34" charset="0"/>
              </a:rPr>
              <a:t>oral blending and </a:t>
            </a:r>
            <a:r>
              <a:rPr lang="en-US" altLang="en-US" sz="2400" dirty="0" smtClean="0">
                <a:solidFill>
                  <a:srgbClr val="333333"/>
                </a:solidFill>
                <a:latin typeface="Calibri" panose="020F0502020204030204" pitchFamily="34" charset="0"/>
                <a:cs typeface="Calibri" panose="020F0502020204030204" pitchFamily="34" charset="0"/>
              </a:rPr>
              <a:t>segmentation</a:t>
            </a:r>
          </a:p>
          <a:p>
            <a:pPr marL="342900" lvl="0" indent="-342900" defTabSz="914400" eaLnBrk="0" fontAlgn="base" hangingPunct="0">
              <a:spcBef>
                <a:spcPct val="0"/>
              </a:spcBef>
              <a:spcAft>
                <a:spcPct val="0"/>
              </a:spcAft>
              <a:buFont typeface="Arial" panose="020B0604020202020204" pitchFamily="34" charset="0"/>
              <a:buChar char="•"/>
            </a:pPr>
            <a:r>
              <a:rPr lang="en-US" altLang="en-US" sz="2400" dirty="0" smtClean="0">
                <a:solidFill>
                  <a:srgbClr val="333333"/>
                </a:solidFill>
                <a:latin typeface="Calibri" panose="020F0502020204030204" pitchFamily="34" charset="0"/>
                <a:cs typeface="Calibri" panose="020F0502020204030204" pitchFamily="34" charset="0"/>
              </a:rPr>
              <a:t>Practising </a:t>
            </a:r>
            <a:r>
              <a:rPr lang="en-US" altLang="en-US" sz="2400" dirty="0">
                <a:solidFill>
                  <a:srgbClr val="333333"/>
                </a:solidFill>
                <a:latin typeface="Calibri" panose="020F0502020204030204" pitchFamily="34" charset="0"/>
                <a:cs typeface="Calibri" panose="020F0502020204030204" pitchFamily="34" charset="0"/>
              </a:rPr>
              <a:t>blending for reading </a:t>
            </a:r>
            <a:r>
              <a:rPr lang="en-US" altLang="en-US" sz="2400" dirty="0" smtClean="0">
                <a:solidFill>
                  <a:srgbClr val="333333"/>
                </a:solidFill>
                <a:latin typeface="Calibri" panose="020F0502020204030204" pitchFamily="34" charset="0"/>
                <a:cs typeface="Calibri" panose="020F0502020204030204" pitchFamily="34" charset="0"/>
              </a:rPr>
              <a:t>VC (in, at, on) </a:t>
            </a:r>
            <a:r>
              <a:rPr lang="en-US" altLang="en-US" sz="2400" dirty="0">
                <a:solidFill>
                  <a:srgbClr val="333333"/>
                </a:solidFill>
                <a:latin typeface="Calibri" panose="020F0502020204030204" pitchFamily="34" charset="0"/>
                <a:cs typeface="Calibri" panose="020F0502020204030204" pitchFamily="34" charset="0"/>
              </a:rPr>
              <a:t>and CVC </a:t>
            </a:r>
            <a:r>
              <a:rPr lang="en-US" altLang="en-US" sz="2400" dirty="0" smtClean="0">
                <a:solidFill>
                  <a:srgbClr val="333333"/>
                </a:solidFill>
                <a:latin typeface="Calibri" panose="020F0502020204030204" pitchFamily="34" charset="0"/>
                <a:cs typeface="Calibri" panose="020F0502020204030204" pitchFamily="34" charset="0"/>
              </a:rPr>
              <a:t>(cat, bin, web) words</a:t>
            </a:r>
          </a:p>
          <a:p>
            <a:pPr marL="342900" lvl="0" indent="-342900" defTabSz="914400" eaLnBrk="0" fontAlgn="base" hangingPunct="0">
              <a:spcBef>
                <a:spcPct val="0"/>
              </a:spcBef>
              <a:spcAft>
                <a:spcPct val="0"/>
              </a:spcAft>
              <a:buFont typeface="Arial" panose="020B0604020202020204" pitchFamily="34" charset="0"/>
              <a:buChar char="•"/>
            </a:pPr>
            <a:r>
              <a:rPr lang="en-US" altLang="en-US" sz="2400" dirty="0" smtClean="0">
                <a:solidFill>
                  <a:srgbClr val="333333"/>
                </a:solidFill>
                <a:latin typeface="Calibri" panose="020F0502020204030204" pitchFamily="34" charset="0"/>
                <a:cs typeface="Calibri" panose="020F0502020204030204" pitchFamily="34" charset="0"/>
              </a:rPr>
              <a:t>VC </a:t>
            </a:r>
            <a:r>
              <a:rPr lang="en-US" altLang="en-US" sz="2400" dirty="0">
                <a:solidFill>
                  <a:srgbClr val="333333"/>
                </a:solidFill>
                <a:latin typeface="Calibri" panose="020F0502020204030204" pitchFamily="34" charset="0"/>
                <a:cs typeface="Calibri" panose="020F0502020204030204" pitchFamily="34" charset="0"/>
              </a:rPr>
              <a:t>and CVC words for </a:t>
            </a:r>
            <a:r>
              <a:rPr lang="en-US" altLang="en-US" sz="2400" dirty="0" smtClean="0">
                <a:solidFill>
                  <a:srgbClr val="333333"/>
                </a:solidFill>
                <a:latin typeface="Calibri" panose="020F0502020204030204" pitchFamily="34" charset="0"/>
                <a:cs typeface="Calibri" panose="020F0502020204030204" pitchFamily="34" charset="0"/>
              </a:rPr>
              <a:t>spelling</a:t>
            </a:r>
          </a:p>
          <a:p>
            <a:pPr marL="342900" lvl="0" indent="-342900" defTabSz="914400" eaLnBrk="0" fontAlgn="base" hangingPunct="0">
              <a:spcBef>
                <a:spcPct val="0"/>
              </a:spcBef>
              <a:spcAft>
                <a:spcPct val="0"/>
              </a:spcAft>
              <a:buFont typeface="Arial" panose="020B0604020202020204" pitchFamily="34" charset="0"/>
              <a:buChar char="•"/>
            </a:pPr>
            <a:r>
              <a:rPr lang="en-US" altLang="en-US" sz="2400" dirty="0" smtClean="0">
                <a:solidFill>
                  <a:srgbClr val="333333"/>
                </a:solidFill>
                <a:latin typeface="Calibri" panose="020F0502020204030204" pitchFamily="34" charset="0"/>
                <a:cs typeface="Calibri" panose="020F0502020204030204" pitchFamily="34" charset="0"/>
              </a:rPr>
              <a:t>Practising </a:t>
            </a:r>
            <a:r>
              <a:rPr lang="en-US" altLang="en-US" sz="2400" dirty="0">
                <a:solidFill>
                  <a:srgbClr val="333333"/>
                </a:solidFill>
                <a:latin typeface="Calibri" panose="020F0502020204030204" pitchFamily="34" charset="0"/>
                <a:cs typeface="Calibri" panose="020F0502020204030204" pitchFamily="34" charset="0"/>
              </a:rPr>
              <a:t>high-frequency common </a:t>
            </a:r>
            <a:r>
              <a:rPr lang="en-US" altLang="en-US" sz="2400" dirty="0" smtClean="0">
                <a:solidFill>
                  <a:srgbClr val="333333"/>
                </a:solidFill>
                <a:latin typeface="Calibri" panose="020F0502020204030204" pitchFamily="34" charset="0"/>
                <a:cs typeface="Calibri" panose="020F0502020204030204" pitchFamily="34" charset="0"/>
              </a:rPr>
              <a:t>words</a:t>
            </a:r>
          </a:p>
          <a:p>
            <a:pPr lvl="0" defTabSz="914400" eaLnBrk="0" fontAlgn="base" hangingPunct="0">
              <a:spcBef>
                <a:spcPct val="0"/>
              </a:spcBef>
              <a:spcAft>
                <a:spcPct val="0"/>
              </a:spcAft>
            </a:pPr>
            <a:r>
              <a:rPr lang="en-US" altLang="en-US" sz="2400" dirty="0" smtClean="0">
                <a:solidFill>
                  <a:srgbClr val="333333"/>
                </a:solidFill>
                <a:latin typeface="Calibri" panose="020F0502020204030204" pitchFamily="34" charset="0"/>
                <a:cs typeface="Calibri" panose="020F0502020204030204" pitchFamily="34" charset="0"/>
              </a:rPr>
              <a:t>The </a:t>
            </a:r>
            <a:r>
              <a:rPr lang="en-US" altLang="en-US" sz="2400" dirty="0">
                <a:solidFill>
                  <a:srgbClr val="333333"/>
                </a:solidFill>
                <a:latin typeface="Calibri" panose="020F0502020204030204" pitchFamily="34" charset="0"/>
                <a:cs typeface="Calibri" panose="020F0502020204030204" pitchFamily="34" charset="0"/>
              </a:rPr>
              <a:t>19 letters mentioned above are to be taught in 5 sets, with a set being taught </a:t>
            </a:r>
            <a:r>
              <a:rPr lang="en-US" altLang="en-US" sz="2400" dirty="0" smtClean="0">
                <a:solidFill>
                  <a:srgbClr val="333333"/>
                </a:solidFill>
                <a:latin typeface="Calibri" panose="020F0502020204030204" pitchFamily="34" charset="0"/>
                <a:cs typeface="Calibri" panose="020F0502020204030204" pitchFamily="34" charset="0"/>
              </a:rPr>
              <a:t>over 1-2 weeks (we usually introduce 3 sounds a week). </a:t>
            </a:r>
            <a:r>
              <a:rPr lang="en-US" altLang="en-US" sz="2400" dirty="0">
                <a:solidFill>
                  <a:srgbClr val="333333"/>
                </a:solidFill>
                <a:latin typeface="Calibri" panose="020F0502020204030204" pitchFamily="34" charset="0"/>
                <a:cs typeface="Calibri" panose="020F0502020204030204" pitchFamily="34" charset="0"/>
              </a:rPr>
              <a:t>The sets are as follows:</a:t>
            </a:r>
            <a:endParaRPr lang="en-GB"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9197131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1119835" y="898900"/>
            <a:ext cx="10046148" cy="5051139"/>
          </a:xfrm>
        </p:spPr>
        <p:txBody>
          <a:bodyPr>
            <a:noAutofit/>
          </a:bodyPr>
          <a:lstStyle/>
          <a:p>
            <a:pPr>
              <a:lnSpc>
                <a:spcPct val="107000"/>
              </a:lnSpc>
              <a:spcAft>
                <a:spcPts val="800"/>
              </a:spcAft>
            </a:pPr>
            <a:r>
              <a:rPr lang="en-GB" sz="2800" cap="none" dirty="0" smtClean="0">
                <a:latin typeface="Calibri" panose="020F0502020204030204" pitchFamily="34" charset="0"/>
                <a:ea typeface="Calibri" panose="020F0502020204030204" pitchFamily="34" charset="0"/>
                <a:cs typeface="Calibri" panose="020F0502020204030204" pitchFamily="34" charset="0"/>
              </a:rPr>
              <a:t>Phase 3 </a:t>
            </a:r>
            <a:r>
              <a:rPr lang="en-US" altLang="en-US" sz="2800" cap="none" dirty="0">
                <a:solidFill>
                  <a:srgbClr val="333333"/>
                </a:solidFill>
                <a:latin typeface="Calibri" panose="020F0502020204030204" pitchFamily="34" charset="0"/>
                <a:cs typeface="Calibri" panose="020F0502020204030204" pitchFamily="34" charset="0"/>
              </a:rPr>
              <a:t>activities are broken into broad </a:t>
            </a:r>
            <a:r>
              <a:rPr lang="en-US" altLang="en-US" sz="2800" cap="none" dirty="0" smtClean="0">
                <a:solidFill>
                  <a:srgbClr val="333333"/>
                </a:solidFill>
                <a:latin typeface="Calibri" panose="020F0502020204030204" pitchFamily="34" charset="0"/>
                <a:cs typeface="Calibri" panose="020F0502020204030204" pitchFamily="34" charset="0"/>
              </a:rPr>
              <a:t>groups </a:t>
            </a:r>
            <a:r>
              <a:rPr lang="en-GB" sz="2800" cap="none" dirty="0" smtClean="0">
                <a:latin typeface="Calibri" panose="020F0502020204030204" pitchFamily="34" charset="0"/>
                <a:ea typeface="Calibri" panose="020F0502020204030204" pitchFamily="34" charset="0"/>
                <a:cs typeface="Calibri" panose="020F0502020204030204" pitchFamily="34" charset="0"/>
              </a:rPr>
              <a:t>(also including daily recap of phase 2 phonemes)</a:t>
            </a:r>
            <a:endParaRPr lang="en-GB" sz="1600" cap="none" dirty="0" smtClean="0">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0"/>
              </a:spcAft>
              <a:buFont typeface="Calibri" panose="020F0502020204030204" pitchFamily="34" charset="0"/>
              <a:buChar char="-"/>
            </a:pPr>
            <a:r>
              <a:rPr lang="en-GB" sz="2800" cap="none" dirty="0" smtClean="0">
                <a:latin typeface="Calibri" panose="020F0502020204030204" pitchFamily="34" charset="0"/>
                <a:ea typeface="Calibri" panose="020F0502020204030204" pitchFamily="34" charset="0"/>
                <a:cs typeface="Calibri" panose="020F0502020204030204" pitchFamily="34" charset="0"/>
              </a:rPr>
              <a:t>Teaching letter names</a:t>
            </a:r>
            <a:endParaRPr lang="en-GB" sz="1600" cap="none" dirty="0" smtClean="0">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0"/>
              </a:spcAft>
              <a:buFont typeface="Calibri" panose="020F0502020204030204" pitchFamily="34" charset="0"/>
              <a:buChar char="-"/>
            </a:pPr>
            <a:r>
              <a:rPr lang="en-GB" sz="2800" cap="none" dirty="0" smtClean="0">
                <a:latin typeface="Calibri" panose="020F0502020204030204" pitchFamily="34" charset="0"/>
                <a:ea typeface="Calibri" panose="020F0502020204030204" pitchFamily="34" charset="0"/>
                <a:cs typeface="Calibri" panose="020F0502020204030204" pitchFamily="34" charset="0"/>
              </a:rPr>
              <a:t>Practise blending for reading</a:t>
            </a:r>
            <a:endParaRPr lang="en-GB" sz="1600" cap="none" dirty="0" smtClean="0">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0"/>
              </a:spcAft>
              <a:buFont typeface="Calibri" panose="020F0502020204030204" pitchFamily="34" charset="0"/>
              <a:buChar char="-"/>
            </a:pPr>
            <a:r>
              <a:rPr lang="en-GB" sz="2800" cap="none" dirty="0" smtClean="0">
                <a:latin typeface="Calibri" panose="020F0502020204030204" pitchFamily="34" charset="0"/>
                <a:ea typeface="Calibri" panose="020F0502020204030204" pitchFamily="34" charset="0"/>
                <a:cs typeface="Calibri" panose="020F0502020204030204" pitchFamily="34" charset="0"/>
              </a:rPr>
              <a:t>Practise segmentation for spelling</a:t>
            </a:r>
            <a:endParaRPr lang="en-GB" sz="1600" cap="none" dirty="0" smtClean="0">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0"/>
              </a:spcAft>
              <a:buFont typeface="Calibri" panose="020F0502020204030204" pitchFamily="34" charset="0"/>
              <a:buChar char="-"/>
            </a:pPr>
            <a:r>
              <a:rPr lang="en-GB" sz="2800" cap="none" dirty="0" smtClean="0">
                <a:latin typeface="Calibri" panose="020F0502020204030204" pitchFamily="34" charset="0"/>
                <a:ea typeface="Calibri" panose="020F0502020204030204" pitchFamily="34" charset="0"/>
                <a:cs typeface="Calibri" panose="020F0502020204030204" pitchFamily="34" charset="0"/>
              </a:rPr>
              <a:t>Teach reading the tricky words</a:t>
            </a:r>
            <a:endParaRPr lang="en-GB" sz="1600" cap="none" dirty="0" smtClean="0">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0"/>
              </a:spcAft>
              <a:buFont typeface="Calibri" panose="020F0502020204030204" pitchFamily="34" charset="0"/>
              <a:buChar char="-"/>
            </a:pPr>
            <a:r>
              <a:rPr lang="en-GB" sz="2800" cap="none" dirty="0" smtClean="0">
                <a:latin typeface="Calibri" panose="020F0502020204030204" pitchFamily="34" charset="0"/>
                <a:ea typeface="Calibri" panose="020F0502020204030204" pitchFamily="34" charset="0"/>
                <a:cs typeface="Calibri" panose="020F0502020204030204" pitchFamily="34" charset="0"/>
              </a:rPr>
              <a:t>Practise reading and spelling words</a:t>
            </a:r>
            <a:endParaRPr lang="en-GB" sz="1600" cap="none" dirty="0" smtClean="0">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0"/>
              </a:spcAft>
              <a:buFont typeface="Calibri" panose="020F0502020204030204" pitchFamily="34" charset="0"/>
              <a:buChar char="-"/>
            </a:pPr>
            <a:r>
              <a:rPr lang="en-GB" sz="2800" cap="none" dirty="0" smtClean="0">
                <a:latin typeface="Calibri" panose="020F0502020204030204" pitchFamily="34" charset="0"/>
                <a:ea typeface="Calibri" panose="020F0502020204030204" pitchFamily="34" charset="0"/>
                <a:cs typeface="Calibri" panose="020F0502020204030204" pitchFamily="34" charset="0"/>
              </a:rPr>
              <a:t>Practise spelling two-syllable high-frequency words</a:t>
            </a:r>
            <a:endParaRPr lang="en-GB" sz="1600" cap="none" dirty="0" smtClean="0">
              <a:latin typeface="Calibri" panose="020F0502020204030204" pitchFamily="34" charset="0"/>
              <a:ea typeface="Calibri" panose="020F0502020204030204" pitchFamily="34" charset="0"/>
              <a:cs typeface="Calibri" panose="020F0502020204030204" pitchFamily="34" charset="0"/>
            </a:endParaRPr>
          </a:p>
          <a:p>
            <a:pPr marL="342900" lvl="0" indent="-342900">
              <a:lnSpc>
                <a:spcPct val="107000"/>
              </a:lnSpc>
              <a:spcAft>
                <a:spcPts val="0"/>
              </a:spcAft>
              <a:buFont typeface="Calibri" panose="020F0502020204030204" pitchFamily="34" charset="0"/>
              <a:buChar char="-"/>
            </a:pPr>
            <a:r>
              <a:rPr lang="en-GB" sz="2800" cap="none" dirty="0" smtClean="0">
                <a:latin typeface="Calibri" panose="020F0502020204030204" pitchFamily="34" charset="0"/>
                <a:ea typeface="Calibri" panose="020F0502020204030204" pitchFamily="34" charset="0"/>
                <a:cs typeface="Calibri" panose="020F0502020204030204" pitchFamily="34" charset="0"/>
              </a:rPr>
              <a:t>Practise reading and writing captions and sentences</a:t>
            </a:r>
            <a:endParaRPr lang="en-GB" sz="1600" cap="none" dirty="0" smtClean="0">
              <a:latin typeface="Calibri" panose="020F0502020204030204" pitchFamily="34" charset="0"/>
              <a:ea typeface="Calibri" panose="020F0502020204030204" pitchFamily="34" charset="0"/>
              <a:cs typeface="Calibri" panose="020F0502020204030204" pitchFamily="34" charset="0"/>
            </a:endParaRPr>
          </a:p>
          <a:p>
            <a:pPr marL="0" lvl="0" indent="0">
              <a:lnSpc>
                <a:spcPct val="107000"/>
              </a:lnSpc>
              <a:spcAft>
                <a:spcPts val="0"/>
              </a:spcAft>
              <a:buNone/>
            </a:pPr>
            <a:endParaRPr lang="en-GB" sz="1600" cap="none" dirty="0" smtClean="0">
              <a:latin typeface="SassoonPrimaryInfant" pitchFamily="2" charset="0"/>
              <a:ea typeface="Calibri" panose="020F0502020204030204" pitchFamily="34" charset="0"/>
              <a:cs typeface="Times New Roman" panose="02020603050405020304" pitchFamily="18" charset="0"/>
            </a:endParaRPr>
          </a:p>
          <a:p>
            <a:endParaRPr lang="en-GB" sz="2800" cap="none" dirty="0">
              <a:latin typeface="SassoonPrimaryInfant" pitchFamily="2" charset="0"/>
            </a:endParaRPr>
          </a:p>
        </p:txBody>
      </p:sp>
    </p:spTree>
    <p:extLst>
      <p:ext uri="{BB962C8B-B14F-4D97-AF65-F5344CB8AC3E}">
        <p14:creationId xmlns:p14="http://schemas.microsoft.com/office/powerpoint/2010/main" val="299645247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lvl="0" eaLnBrk="0" fontAlgn="base" hangingPunct="0">
              <a:lnSpc>
                <a:spcPct val="100000"/>
              </a:lnSpc>
              <a:spcAft>
                <a:spcPct val="0"/>
              </a:spcAft>
            </a:pPr>
            <a:r>
              <a:rPr lang="en-US" altLang="en-US" sz="2400" cap="none" dirty="0">
                <a:solidFill>
                  <a:srgbClr val="333333"/>
                </a:solidFill>
                <a:latin typeface="Calibri" panose="020F0502020204030204" pitchFamily="34" charset="0"/>
                <a:ea typeface="+mn-ea"/>
                <a:cs typeface="Calibri" panose="020F0502020204030204" pitchFamily="34" charset="0"/>
              </a:rPr>
              <a:t>The letters </a:t>
            </a:r>
            <a:r>
              <a:rPr lang="en-US" altLang="en-US" sz="2400" cap="none" dirty="0" smtClean="0">
                <a:solidFill>
                  <a:srgbClr val="333333"/>
                </a:solidFill>
                <a:latin typeface="Calibri" panose="020F0502020204030204" pitchFamily="34" charset="0"/>
                <a:ea typeface="+mn-ea"/>
                <a:cs typeface="Calibri" panose="020F0502020204030204" pitchFamily="34" charset="0"/>
              </a:rPr>
              <a:t>and graphemes learned </a:t>
            </a:r>
            <a:r>
              <a:rPr lang="en-US" altLang="en-US" sz="2400" cap="none" dirty="0">
                <a:solidFill>
                  <a:srgbClr val="333333"/>
                </a:solidFill>
                <a:latin typeface="Calibri" panose="020F0502020204030204" pitchFamily="34" charset="0"/>
                <a:ea typeface="+mn-ea"/>
                <a:cs typeface="Calibri" panose="020F0502020204030204" pitchFamily="34" charset="0"/>
              </a:rPr>
              <a:t>in </a:t>
            </a:r>
            <a:r>
              <a:rPr lang="en-US" altLang="en-US" sz="2400" cap="none" dirty="0" smtClean="0">
                <a:solidFill>
                  <a:srgbClr val="333333"/>
                </a:solidFill>
                <a:latin typeface="Calibri" panose="020F0502020204030204" pitchFamily="34" charset="0"/>
                <a:ea typeface="+mn-ea"/>
                <a:cs typeface="Calibri" panose="020F0502020204030204" pitchFamily="34" charset="0"/>
              </a:rPr>
              <a:t>phase 3 are </a:t>
            </a:r>
            <a:r>
              <a:rPr lang="en-US" altLang="en-US" sz="2400" cap="none" dirty="0">
                <a:solidFill>
                  <a:srgbClr val="333333"/>
                </a:solidFill>
                <a:latin typeface="Calibri" panose="020F0502020204030204" pitchFamily="34" charset="0"/>
                <a:ea typeface="+mn-ea"/>
                <a:cs typeface="Calibri" panose="020F0502020204030204" pitchFamily="34" charset="0"/>
              </a:rPr>
              <a:t>as follows:</a:t>
            </a:r>
            <a:r>
              <a:rPr lang="en-US" altLang="en-US" sz="2000" cap="none" dirty="0">
                <a:solidFill>
                  <a:prstClr val="black"/>
                </a:solidFill>
                <a:latin typeface="Calibri" panose="020F0502020204030204" pitchFamily="34" charset="0"/>
                <a:ea typeface="+mn-ea"/>
                <a:cs typeface="Calibri" panose="020F0502020204030204" pitchFamily="34" charset="0"/>
              </a:rPr>
              <a:t/>
            </a:r>
            <a:br>
              <a:rPr lang="en-US" altLang="en-US" sz="2000" cap="none" dirty="0">
                <a:solidFill>
                  <a:prstClr val="black"/>
                </a:solidFill>
                <a:latin typeface="Calibri" panose="020F0502020204030204" pitchFamily="34" charset="0"/>
                <a:ea typeface="+mn-ea"/>
                <a:cs typeface="Calibri" panose="020F0502020204030204" pitchFamily="34" charset="0"/>
              </a:rPr>
            </a:br>
            <a:endParaRPr lang="en-GB" sz="6000" dirty="0">
              <a:latin typeface="Calibri" panose="020F0502020204030204" pitchFamily="34" charset="0"/>
              <a:cs typeface="Calibri" panose="020F0502020204030204" pitchFamily="34" charset="0"/>
            </a:endParaRPr>
          </a:p>
        </p:txBody>
      </p:sp>
      <p:graphicFrame>
        <p:nvGraphicFramePr>
          <p:cNvPr id="6" name="Table 5"/>
          <p:cNvGraphicFramePr>
            <a:graphicFrameLocks noGrp="1"/>
          </p:cNvGraphicFramePr>
          <p:nvPr>
            <p:extLst>
              <p:ext uri="{D42A27DB-BD31-4B8C-83A1-F6EECF244321}">
                <p14:modId xmlns:p14="http://schemas.microsoft.com/office/powerpoint/2010/main" val="3456271434"/>
              </p:ext>
            </p:extLst>
          </p:nvPr>
        </p:nvGraphicFramePr>
        <p:xfrm>
          <a:off x="797865" y="1794814"/>
          <a:ext cx="3572294" cy="3472645"/>
        </p:xfrm>
        <a:graphic>
          <a:graphicData uri="http://schemas.openxmlformats.org/drawingml/2006/table">
            <a:tbl>
              <a:tblPr firstRow="1" bandRow="1">
                <a:tableStyleId>{5C22544A-7EE6-4342-B048-85BDC9FD1C3A}</a:tableStyleId>
              </a:tblPr>
              <a:tblGrid>
                <a:gridCol w="1786147">
                  <a:extLst>
                    <a:ext uri="{9D8B030D-6E8A-4147-A177-3AD203B41FA5}">
                      <a16:colId xmlns:a16="http://schemas.microsoft.com/office/drawing/2014/main" val="20000"/>
                    </a:ext>
                  </a:extLst>
                </a:gridCol>
                <a:gridCol w="1786147">
                  <a:extLst>
                    <a:ext uri="{9D8B030D-6E8A-4147-A177-3AD203B41FA5}">
                      <a16:colId xmlns:a16="http://schemas.microsoft.com/office/drawing/2014/main" val="20001"/>
                    </a:ext>
                  </a:extLst>
                </a:gridCol>
              </a:tblGrid>
              <a:tr h="694529">
                <a:tc>
                  <a:txBody>
                    <a:bodyPr/>
                    <a:lstStyle/>
                    <a:p>
                      <a:pPr algn="ctr"/>
                      <a:r>
                        <a:rPr lang="en-GB" dirty="0" smtClean="0">
                          <a:latin typeface="Calibri" panose="020F0502020204030204" pitchFamily="34" charset="0"/>
                          <a:cs typeface="Calibri" panose="020F0502020204030204" pitchFamily="34" charset="0"/>
                        </a:rPr>
                        <a:t>Set 6</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Set 7</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0"/>
                  </a:ext>
                </a:extLst>
              </a:tr>
              <a:tr h="694529">
                <a:tc>
                  <a:txBody>
                    <a:bodyPr/>
                    <a:lstStyle/>
                    <a:p>
                      <a:pPr algn="ctr"/>
                      <a:r>
                        <a:rPr lang="en-GB" dirty="0" smtClean="0">
                          <a:latin typeface="Calibri" panose="020F0502020204030204" pitchFamily="34" charset="0"/>
                          <a:cs typeface="Calibri" panose="020F0502020204030204" pitchFamily="34" charset="0"/>
                        </a:rPr>
                        <a:t>j</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y</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1"/>
                  </a:ext>
                </a:extLst>
              </a:tr>
              <a:tr h="694529">
                <a:tc>
                  <a:txBody>
                    <a:bodyPr/>
                    <a:lstStyle/>
                    <a:p>
                      <a:pPr algn="ctr"/>
                      <a:r>
                        <a:rPr lang="en-GB" dirty="0" smtClean="0">
                          <a:latin typeface="Calibri" panose="020F0502020204030204" pitchFamily="34" charset="0"/>
                          <a:cs typeface="Calibri" panose="020F0502020204030204" pitchFamily="34" charset="0"/>
                        </a:rPr>
                        <a:t>v</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z</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2"/>
                  </a:ext>
                </a:extLst>
              </a:tr>
              <a:tr h="694529">
                <a:tc>
                  <a:txBody>
                    <a:bodyPr/>
                    <a:lstStyle/>
                    <a:p>
                      <a:pPr algn="ctr"/>
                      <a:r>
                        <a:rPr lang="en-GB" dirty="0" smtClean="0">
                          <a:latin typeface="Calibri" panose="020F0502020204030204" pitchFamily="34" charset="0"/>
                          <a:cs typeface="Calibri" panose="020F0502020204030204" pitchFamily="34" charset="0"/>
                        </a:rPr>
                        <a:t>w</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err="1" smtClean="0">
                          <a:latin typeface="Calibri" panose="020F0502020204030204" pitchFamily="34" charset="0"/>
                          <a:cs typeface="Calibri" panose="020F0502020204030204" pitchFamily="34" charset="0"/>
                        </a:rPr>
                        <a:t>zz</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3"/>
                  </a:ext>
                </a:extLst>
              </a:tr>
              <a:tr h="694529">
                <a:tc>
                  <a:txBody>
                    <a:bodyPr/>
                    <a:lstStyle/>
                    <a:p>
                      <a:pPr algn="ctr"/>
                      <a:r>
                        <a:rPr lang="en-GB" dirty="0" smtClean="0">
                          <a:latin typeface="Calibri" panose="020F0502020204030204" pitchFamily="34" charset="0"/>
                          <a:cs typeface="Calibri" panose="020F0502020204030204" pitchFamily="34" charset="0"/>
                        </a:rPr>
                        <a:t>x</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err="1" smtClean="0">
                          <a:latin typeface="Calibri" panose="020F0502020204030204" pitchFamily="34" charset="0"/>
                          <a:cs typeface="Calibri" panose="020F0502020204030204" pitchFamily="34" charset="0"/>
                        </a:rPr>
                        <a:t>qu</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4"/>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286279259"/>
              </p:ext>
            </p:extLst>
          </p:nvPr>
        </p:nvGraphicFramePr>
        <p:xfrm>
          <a:off x="4984124" y="1416605"/>
          <a:ext cx="6410012" cy="4906922"/>
        </p:xfrm>
        <a:graphic>
          <a:graphicData uri="http://schemas.openxmlformats.org/drawingml/2006/table">
            <a:tbl>
              <a:tblPr firstRow="1" bandRow="1">
                <a:tableStyleId>{5C22544A-7EE6-4342-B048-85BDC9FD1C3A}</a:tableStyleId>
              </a:tblPr>
              <a:tblGrid>
                <a:gridCol w="1602503">
                  <a:extLst>
                    <a:ext uri="{9D8B030D-6E8A-4147-A177-3AD203B41FA5}">
                      <a16:colId xmlns:a16="http://schemas.microsoft.com/office/drawing/2014/main" val="20000"/>
                    </a:ext>
                  </a:extLst>
                </a:gridCol>
                <a:gridCol w="1602503">
                  <a:extLst>
                    <a:ext uri="{9D8B030D-6E8A-4147-A177-3AD203B41FA5}">
                      <a16:colId xmlns:a16="http://schemas.microsoft.com/office/drawing/2014/main" val="20001"/>
                    </a:ext>
                  </a:extLst>
                </a:gridCol>
                <a:gridCol w="1602503">
                  <a:extLst>
                    <a:ext uri="{9D8B030D-6E8A-4147-A177-3AD203B41FA5}">
                      <a16:colId xmlns:a16="http://schemas.microsoft.com/office/drawing/2014/main" val="20002"/>
                    </a:ext>
                  </a:extLst>
                </a:gridCol>
                <a:gridCol w="1602503">
                  <a:extLst>
                    <a:ext uri="{9D8B030D-6E8A-4147-A177-3AD203B41FA5}">
                      <a16:colId xmlns:a16="http://schemas.microsoft.com/office/drawing/2014/main" val="20003"/>
                    </a:ext>
                  </a:extLst>
                </a:gridCol>
              </a:tblGrid>
              <a:tr h="457478">
                <a:tc>
                  <a:txBody>
                    <a:bodyPr/>
                    <a:lstStyle/>
                    <a:p>
                      <a:pPr algn="ctr"/>
                      <a:r>
                        <a:rPr lang="en-GB" dirty="0" smtClean="0">
                          <a:latin typeface="Calibri" panose="020F0502020204030204" pitchFamily="34" charset="0"/>
                          <a:cs typeface="Calibri" panose="020F0502020204030204" pitchFamily="34" charset="0"/>
                        </a:rPr>
                        <a:t>Sound</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Example</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Sound</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Example</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0"/>
                  </a:ext>
                </a:extLst>
              </a:tr>
              <a:tr h="457478">
                <a:tc>
                  <a:txBody>
                    <a:bodyPr/>
                    <a:lstStyle/>
                    <a:p>
                      <a:pPr algn="ctr"/>
                      <a:r>
                        <a:rPr lang="en-GB" dirty="0" err="1" smtClean="0">
                          <a:latin typeface="Calibri" panose="020F0502020204030204" pitchFamily="34" charset="0"/>
                          <a:cs typeface="Calibri" panose="020F0502020204030204" pitchFamily="34" charset="0"/>
                        </a:rPr>
                        <a:t>ch</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chop</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err="1" smtClean="0">
                          <a:latin typeface="Calibri" panose="020F0502020204030204" pitchFamily="34" charset="0"/>
                          <a:cs typeface="Calibri" panose="020F0502020204030204" pitchFamily="34" charset="0"/>
                        </a:rPr>
                        <a:t>ar</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arm</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1"/>
                  </a:ext>
                </a:extLst>
              </a:tr>
              <a:tr h="457478">
                <a:tc>
                  <a:txBody>
                    <a:bodyPr/>
                    <a:lstStyle/>
                    <a:p>
                      <a:pPr algn="ctr"/>
                      <a:r>
                        <a:rPr lang="en-GB" dirty="0" err="1" smtClean="0">
                          <a:latin typeface="Calibri" panose="020F0502020204030204" pitchFamily="34" charset="0"/>
                          <a:cs typeface="Calibri" panose="020F0502020204030204" pitchFamily="34" charset="0"/>
                        </a:rPr>
                        <a:t>sh</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ship</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or</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for</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2"/>
                  </a:ext>
                </a:extLst>
              </a:tr>
              <a:tr h="457478">
                <a:tc>
                  <a:txBody>
                    <a:bodyPr/>
                    <a:lstStyle/>
                    <a:p>
                      <a:pPr algn="ctr"/>
                      <a:r>
                        <a:rPr lang="en-GB" dirty="0" err="1" smtClean="0">
                          <a:latin typeface="Calibri" panose="020F0502020204030204" pitchFamily="34" charset="0"/>
                          <a:cs typeface="Calibri" panose="020F0502020204030204" pitchFamily="34" charset="0"/>
                        </a:rPr>
                        <a:t>th</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thick</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err="1" smtClean="0">
                          <a:latin typeface="Calibri" panose="020F0502020204030204" pitchFamily="34" charset="0"/>
                          <a:cs typeface="Calibri" panose="020F0502020204030204" pitchFamily="34" charset="0"/>
                        </a:rPr>
                        <a:t>ur</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hurt</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3"/>
                  </a:ext>
                </a:extLst>
              </a:tr>
              <a:tr h="457478">
                <a:tc>
                  <a:txBody>
                    <a:bodyPr/>
                    <a:lstStyle/>
                    <a:p>
                      <a:pPr algn="ctr"/>
                      <a:r>
                        <a:rPr lang="en-GB" dirty="0" smtClean="0">
                          <a:latin typeface="Calibri" panose="020F0502020204030204" pitchFamily="34" charset="0"/>
                          <a:cs typeface="Calibri" panose="020F0502020204030204" pitchFamily="34" charset="0"/>
                        </a:rPr>
                        <a:t>ng</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sing</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ow</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now</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4"/>
                  </a:ext>
                </a:extLst>
              </a:tr>
              <a:tr h="457478">
                <a:tc>
                  <a:txBody>
                    <a:bodyPr/>
                    <a:lstStyle/>
                    <a:p>
                      <a:pPr algn="ctr"/>
                      <a:r>
                        <a:rPr lang="en-GB" dirty="0" err="1" smtClean="0">
                          <a:latin typeface="Calibri" panose="020F0502020204030204" pitchFamily="34" charset="0"/>
                          <a:cs typeface="Calibri" panose="020F0502020204030204" pitchFamily="34" charset="0"/>
                        </a:rPr>
                        <a:t>ai</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rain</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oi</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coin</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5"/>
                  </a:ext>
                </a:extLst>
              </a:tr>
              <a:tr h="457478">
                <a:tc>
                  <a:txBody>
                    <a:bodyPr/>
                    <a:lstStyle/>
                    <a:p>
                      <a:pPr algn="ctr"/>
                      <a:r>
                        <a:rPr lang="en-GB" dirty="0" err="1" smtClean="0">
                          <a:latin typeface="Calibri" panose="020F0502020204030204" pitchFamily="34" charset="0"/>
                          <a:cs typeface="Calibri" panose="020F0502020204030204" pitchFamily="34" charset="0"/>
                        </a:rPr>
                        <a:t>ee</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sheep</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ear</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near</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6"/>
                  </a:ext>
                </a:extLst>
              </a:tr>
              <a:tr h="457478">
                <a:tc>
                  <a:txBody>
                    <a:bodyPr/>
                    <a:lstStyle/>
                    <a:p>
                      <a:pPr algn="ctr"/>
                      <a:r>
                        <a:rPr lang="en-GB" dirty="0" err="1" smtClean="0">
                          <a:latin typeface="Calibri" panose="020F0502020204030204" pitchFamily="34" charset="0"/>
                          <a:cs typeface="Calibri" panose="020F0502020204030204" pitchFamily="34" charset="0"/>
                        </a:rPr>
                        <a:t>igh</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fight</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air</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hair</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7"/>
                  </a:ext>
                </a:extLst>
              </a:tr>
              <a:tr h="457478">
                <a:tc>
                  <a:txBody>
                    <a:bodyPr/>
                    <a:lstStyle/>
                    <a:p>
                      <a:pPr algn="ctr"/>
                      <a:r>
                        <a:rPr lang="en-GB" dirty="0" err="1" smtClean="0">
                          <a:latin typeface="Calibri" panose="020F0502020204030204" pitchFamily="34" charset="0"/>
                          <a:cs typeface="Calibri" panose="020F0502020204030204" pitchFamily="34" charset="0"/>
                        </a:rPr>
                        <a:t>oa</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boat</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err="1" smtClean="0">
                          <a:latin typeface="Calibri" panose="020F0502020204030204" pitchFamily="34" charset="0"/>
                          <a:cs typeface="Calibri" panose="020F0502020204030204" pitchFamily="34" charset="0"/>
                        </a:rPr>
                        <a:t>ure</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pure</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8"/>
                  </a:ext>
                </a:extLst>
              </a:tr>
              <a:tr h="789620">
                <a:tc>
                  <a:txBody>
                    <a:bodyPr/>
                    <a:lstStyle/>
                    <a:p>
                      <a:pPr algn="ctr"/>
                      <a:r>
                        <a:rPr lang="en-GB" dirty="0" err="1" smtClean="0">
                          <a:latin typeface="Calibri" panose="020F0502020204030204" pitchFamily="34" charset="0"/>
                          <a:cs typeface="Calibri" panose="020F0502020204030204" pitchFamily="34" charset="0"/>
                        </a:rPr>
                        <a:t>oo</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look</a:t>
                      </a:r>
                    </a:p>
                    <a:p>
                      <a:pPr algn="ctr"/>
                      <a:r>
                        <a:rPr lang="en-GB" dirty="0" smtClean="0">
                          <a:latin typeface="Calibri" panose="020F0502020204030204" pitchFamily="34" charset="0"/>
                          <a:cs typeface="Calibri" panose="020F0502020204030204" pitchFamily="34" charset="0"/>
                        </a:rPr>
                        <a:t>moon</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err="1" smtClean="0">
                          <a:latin typeface="Calibri" panose="020F0502020204030204" pitchFamily="34" charset="0"/>
                          <a:cs typeface="Calibri" panose="020F0502020204030204" pitchFamily="34" charset="0"/>
                        </a:rPr>
                        <a:t>er</a:t>
                      </a:r>
                      <a:endParaRPr lang="en-GB" dirty="0">
                        <a:latin typeface="Calibri" panose="020F0502020204030204" pitchFamily="34" charset="0"/>
                        <a:cs typeface="Calibri" panose="020F0502020204030204" pitchFamily="34" charset="0"/>
                      </a:endParaRPr>
                    </a:p>
                  </a:txBody>
                  <a:tcPr/>
                </a:tc>
                <a:tc>
                  <a:txBody>
                    <a:bodyPr/>
                    <a:lstStyle/>
                    <a:p>
                      <a:pPr algn="ctr"/>
                      <a:r>
                        <a:rPr lang="en-GB" dirty="0" smtClean="0">
                          <a:latin typeface="Calibri" panose="020F0502020204030204" pitchFamily="34" charset="0"/>
                          <a:cs typeface="Calibri" panose="020F0502020204030204" pitchFamily="34" charset="0"/>
                        </a:rPr>
                        <a:t>digger</a:t>
                      </a:r>
                      <a:endParaRPr lang="en-GB"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227653654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quarter" idx="13"/>
          </p:nvPr>
        </p:nvPicPr>
        <p:blipFill>
          <a:blip r:embed="rId2"/>
          <a:stretch>
            <a:fillRect/>
          </a:stretch>
        </p:blipFill>
        <p:spPr>
          <a:xfrm>
            <a:off x="791486" y="957209"/>
            <a:ext cx="3375146" cy="5286375"/>
          </a:xfrm>
          <a:prstGeom prst="rect">
            <a:avLst/>
          </a:prstGeom>
        </p:spPr>
      </p:pic>
      <p:pic>
        <p:nvPicPr>
          <p:cNvPr id="5" name="Picture 4"/>
          <p:cNvPicPr>
            <a:picLocks noChangeAspect="1"/>
          </p:cNvPicPr>
          <p:nvPr/>
        </p:nvPicPr>
        <p:blipFill>
          <a:blip r:embed="rId3"/>
          <a:stretch>
            <a:fillRect/>
          </a:stretch>
        </p:blipFill>
        <p:spPr>
          <a:xfrm>
            <a:off x="4408426" y="956956"/>
            <a:ext cx="3375147" cy="5286375"/>
          </a:xfrm>
          <a:prstGeom prst="rect">
            <a:avLst/>
          </a:prstGeom>
        </p:spPr>
      </p:pic>
      <p:pic>
        <p:nvPicPr>
          <p:cNvPr id="6" name="Picture 5"/>
          <p:cNvPicPr>
            <a:picLocks noChangeAspect="1"/>
          </p:cNvPicPr>
          <p:nvPr/>
        </p:nvPicPr>
        <p:blipFill>
          <a:blip r:embed="rId4"/>
          <a:stretch>
            <a:fillRect/>
          </a:stretch>
        </p:blipFill>
        <p:spPr>
          <a:xfrm>
            <a:off x="8036311" y="956956"/>
            <a:ext cx="3375309" cy="5286628"/>
          </a:xfrm>
          <a:prstGeom prst="rect">
            <a:avLst/>
          </a:prstGeom>
        </p:spPr>
      </p:pic>
    </p:spTree>
    <p:extLst>
      <p:ext uri="{BB962C8B-B14F-4D97-AF65-F5344CB8AC3E}">
        <p14:creationId xmlns:p14="http://schemas.microsoft.com/office/powerpoint/2010/main" val="343744790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cap="none" dirty="0" smtClean="0">
                <a:solidFill>
                  <a:srgbClr val="FF0000"/>
                </a:solidFill>
                <a:latin typeface="Calibri" panose="020F0502020204030204" pitchFamily="34" charset="0"/>
                <a:cs typeface="Calibri" panose="020F0502020204030204" pitchFamily="34" charset="0"/>
              </a:rPr>
              <a:t>Now for the tricky bit!</a:t>
            </a:r>
            <a:endParaRPr lang="en-GB" sz="60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715852" y="1970461"/>
            <a:ext cx="10810739" cy="4172761"/>
          </a:xfrm>
        </p:spPr>
        <p:txBody>
          <a:bodyPr>
            <a:noAutofit/>
          </a:bodyPr>
          <a:lstStyle/>
          <a:p>
            <a:r>
              <a:rPr lang="en-GB" sz="3000" b="1" cap="none" dirty="0" smtClean="0">
                <a:latin typeface="Calibri" panose="020F0502020204030204" pitchFamily="34" charset="0"/>
                <a:cs typeface="Calibri" panose="020F0502020204030204" pitchFamily="34" charset="0"/>
              </a:rPr>
              <a:t>Phonemes</a:t>
            </a:r>
            <a:r>
              <a:rPr lang="en-GB" sz="3000" cap="none" dirty="0" smtClean="0">
                <a:latin typeface="Calibri" panose="020F0502020204030204" pitchFamily="34" charset="0"/>
                <a:cs typeface="Calibri" panose="020F0502020204030204" pitchFamily="34" charset="0"/>
              </a:rPr>
              <a:t> ( how it sounds) are represented by </a:t>
            </a:r>
            <a:r>
              <a:rPr lang="en-GB" sz="3000" b="1" cap="none" dirty="0" smtClean="0">
                <a:latin typeface="Calibri" panose="020F0502020204030204" pitchFamily="34" charset="0"/>
                <a:cs typeface="Calibri" panose="020F0502020204030204" pitchFamily="34" charset="0"/>
              </a:rPr>
              <a:t>graphemes</a:t>
            </a:r>
            <a:r>
              <a:rPr lang="en-GB" sz="3000" cap="none" dirty="0" smtClean="0">
                <a:latin typeface="Calibri" panose="020F0502020204030204" pitchFamily="34" charset="0"/>
                <a:cs typeface="Calibri" panose="020F0502020204030204" pitchFamily="34" charset="0"/>
              </a:rPr>
              <a:t> (how it looks).</a:t>
            </a:r>
          </a:p>
          <a:p>
            <a:r>
              <a:rPr lang="en-GB" sz="3000" cap="none" dirty="0" smtClean="0">
                <a:latin typeface="Calibri" panose="020F0502020204030204" pitchFamily="34" charset="0"/>
                <a:cs typeface="Calibri" panose="020F0502020204030204" pitchFamily="34" charset="0"/>
              </a:rPr>
              <a:t>A grapheme can consist of 1, 2 or more letters.</a:t>
            </a:r>
          </a:p>
          <a:p>
            <a:r>
              <a:rPr lang="en-GB" sz="3000" cap="none" dirty="0" smtClean="0">
                <a:latin typeface="Calibri" panose="020F0502020204030204" pitchFamily="34" charset="0"/>
                <a:cs typeface="Calibri" panose="020F0502020204030204" pitchFamily="34" charset="0"/>
              </a:rPr>
              <a:t>A phoneme can be represented/spelled in more than one way (</a:t>
            </a:r>
            <a:r>
              <a:rPr lang="en-GB" sz="3000" b="1" cap="none" dirty="0" smtClean="0">
                <a:solidFill>
                  <a:srgbClr val="00B050"/>
                </a:solidFill>
                <a:latin typeface="Calibri" panose="020F0502020204030204" pitchFamily="34" charset="0"/>
                <a:cs typeface="Calibri" panose="020F0502020204030204" pitchFamily="34" charset="0"/>
              </a:rPr>
              <a:t>c</a:t>
            </a:r>
            <a:r>
              <a:rPr lang="en-GB" sz="3000" b="1" cap="none" dirty="0" smtClean="0">
                <a:latin typeface="Calibri" panose="020F0502020204030204" pitchFamily="34" charset="0"/>
                <a:cs typeface="Calibri" panose="020F0502020204030204" pitchFamily="34" charset="0"/>
              </a:rPr>
              <a:t> – </a:t>
            </a:r>
            <a:r>
              <a:rPr lang="en-GB" sz="3000" cap="none" dirty="0" smtClean="0">
                <a:solidFill>
                  <a:srgbClr val="00B050"/>
                </a:solidFill>
                <a:latin typeface="Calibri" panose="020F0502020204030204" pitchFamily="34" charset="0"/>
                <a:cs typeface="Calibri" panose="020F0502020204030204" pitchFamily="34" charset="0"/>
              </a:rPr>
              <a:t>c</a:t>
            </a:r>
            <a:r>
              <a:rPr lang="en-GB" sz="3000" cap="none" dirty="0" smtClean="0">
                <a:latin typeface="Calibri" panose="020F0502020204030204" pitchFamily="34" charset="0"/>
                <a:cs typeface="Calibri" panose="020F0502020204030204" pitchFamily="34" charset="0"/>
              </a:rPr>
              <a:t>at, </a:t>
            </a:r>
            <a:r>
              <a:rPr lang="en-GB" sz="3000" cap="none" dirty="0" smtClean="0">
                <a:solidFill>
                  <a:srgbClr val="00B050"/>
                </a:solidFill>
                <a:latin typeface="Calibri" panose="020F0502020204030204" pitchFamily="34" charset="0"/>
                <a:cs typeface="Calibri" panose="020F0502020204030204" pitchFamily="34" charset="0"/>
              </a:rPr>
              <a:t>k</a:t>
            </a:r>
            <a:r>
              <a:rPr lang="en-GB" sz="3000" cap="none" dirty="0" smtClean="0">
                <a:latin typeface="Calibri" panose="020F0502020204030204" pitchFamily="34" charset="0"/>
                <a:cs typeface="Calibri" panose="020F0502020204030204" pitchFamily="34" charset="0"/>
              </a:rPr>
              <a:t>ennel, </a:t>
            </a:r>
            <a:r>
              <a:rPr lang="en-GB" sz="3000" cap="none" dirty="0" smtClean="0">
                <a:solidFill>
                  <a:srgbClr val="00B050"/>
                </a:solidFill>
                <a:latin typeface="Calibri" panose="020F0502020204030204" pitchFamily="34" charset="0"/>
                <a:cs typeface="Calibri" panose="020F0502020204030204" pitchFamily="34" charset="0"/>
              </a:rPr>
              <a:t>ch</a:t>
            </a:r>
            <a:r>
              <a:rPr lang="en-GB" sz="3000" cap="none" dirty="0" smtClean="0">
                <a:latin typeface="Calibri" panose="020F0502020204030204" pitchFamily="34" charset="0"/>
                <a:cs typeface="Calibri" panose="020F0502020204030204" pitchFamily="34" charset="0"/>
              </a:rPr>
              <a:t>oir; </a:t>
            </a:r>
            <a:r>
              <a:rPr lang="en-GB" sz="3000" b="1" cap="none" dirty="0" err="1" smtClean="0">
                <a:solidFill>
                  <a:srgbClr val="7030A0"/>
                </a:solidFill>
                <a:latin typeface="Calibri" panose="020F0502020204030204" pitchFamily="34" charset="0"/>
                <a:cs typeface="Calibri" panose="020F0502020204030204" pitchFamily="34" charset="0"/>
              </a:rPr>
              <a:t>oo</a:t>
            </a:r>
            <a:r>
              <a:rPr lang="en-GB" sz="3000" b="1" cap="none" dirty="0" smtClean="0">
                <a:solidFill>
                  <a:srgbClr val="7030A0"/>
                </a:solidFill>
                <a:latin typeface="Calibri" panose="020F0502020204030204" pitchFamily="34" charset="0"/>
                <a:cs typeface="Calibri" panose="020F0502020204030204" pitchFamily="34" charset="0"/>
              </a:rPr>
              <a:t> </a:t>
            </a:r>
            <a:r>
              <a:rPr lang="en-GB" sz="3000" b="1" cap="none" dirty="0" smtClean="0">
                <a:latin typeface="Calibri" panose="020F0502020204030204" pitchFamily="34" charset="0"/>
                <a:cs typeface="Calibri" panose="020F0502020204030204" pitchFamily="34" charset="0"/>
              </a:rPr>
              <a:t>– </a:t>
            </a:r>
            <a:r>
              <a:rPr lang="en-GB" sz="3000" cap="none" dirty="0" smtClean="0">
                <a:latin typeface="Calibri" panose="020F0502020204030204" pitchFamily="34" charset="0"/>
                <a:cs typeface="Calibri" panose="020F0502020204030204" pitchFamily="34" charset="0"/>
              </a:rPr>
              <a:t>m</a:t>
            </a:r>
            <a:r>
              <a:rPr lang="en-GB" sz="3000" cap="none" dirty="0" smtClean="0">
                <a:solidFill>
                  <a:srgbClr val="7030A0"/>
                </a:solidFill>
                <a:latin typeface="Calibri" panose="020F0502020204030204" pitchFamily="34" charset="0"/>
                <a:cs typeface="Calibri" panose="020F0502020204030204" pitchFamily="34" charset="0"/>
              </a:rPr>
              <a:t>oo</a:t>
            </a:r>
            <a:r>
              <a:rPr lang="en-GB" sz="3000" cap="none" dirty="0" smtClean="0">
                <a:latin typeface="Calibri" panose="020F0502020204030204" pitchFamily="34" charset="0"/>
                <a:cs typeface="Calibri" panose="020F0502020204030204" pitchFamily="34" charset="0"/>
              </a:rPr>
              <a:t>n, b</a:t>
            </a:r>
            <a:r>
              <a:rPr lang="en-GB" sz="3000" cap="none" dirty="0" smtClean="0">
                <a:solidFill>
                  <a:srgbClr val="7030A0"/>
                </a:solidFill>
                <a:latin typeface="Calibri" panose="020F0502020204030204" pitchFamily="34" charset="0"/>
                <a:cs typeface="Calibri" panose="020F0502020204030204" pitchFamily="34" charset="0"/>
              </a:rPr>
              <a:t>oo</a:t>
            </a:r>
            <a:r>
              <a:rPr lang="en-GB" sz="3000" cap="none" dirty="0" smtClean="0">
                <a:latin typeface="Calibri" panose="020F0502020204030204" pitchFamily="34" charset="0"/>
                <a:cs typeface="Calibri" panose="020F0502020204030204" pitchFamily="34" charset="0"/>
              </a:rPr>
              <a:t>k; </a:t>
            </a:r>
            <a:r>
              <a:rPr lang="en-GB" sz="3000" b="1" cap="none" dirty="0" smtClean="0">
                <a:solidFill>
                  <a:srgbClr val="FFC000"/>
                </a:solidFill>
                <a:latin typeface="Calibri" panose="020F0502020204030204" pitchFamily="34" charset="0"/>
                <a:cs typeface="Calibri" panose="020F0502020204030204" pitchFamily="34" charset="0"/>
              </a:rPr>
              <a:t>ow</a:t>
            </a:r>
            <a:r>
              <a:rPr lang="en-GB" sz="3000" b="1" cap="none" dirty="0" smtClean="0">
                <a:latin typeface="Calibri" panose="020F0502020204030204" pitchFamily="34" charset="0"/>
                <a:cs typeface="Calibri" panose="020F0502020204030204" pitchFamily="34" charset="0"/>
              </a:rPr>
              <a:t> – </a:t>
            </a:r>
            <a:r>
              <a:rPr lang="en-GB" sz="3000" cap="none" dirty="0" smtClean="0">
                <a:latin typeface="Calibri" panose="020F0502020204030204" pitchFamily="34" charset="0"/>
                <a:cs typeface="Calibri" panose="020F0502020204030204" pitchFamily="34" charset="0"/>
              </a:rPr>
              <a:t>sn</a:t>
            </a:r>
            <a:r>
              <a:rPr lang="en-GB" sz="3000" cap="none" dirty="0" smtClean="0">
                <a:solidFill>
                  <a:srgbClr val="FFC000"/>
                </a:solidFill>
                <a:latin typeface="Calibri" panose="020F0502020204030204" pitchFamily="34" charset="0"/>
                <a:cs typeface="Calibri" panose="020F0502020204030204" pitchFamily="34" charset="0"/>
              </a:rPr>
              <a:t>ow</a:t>
            </a:r>
            <a:r>
              <a:rPr lang="en-GB" sz="3000" cap="none" dirty="0" smtClean="0">
                <a:latin typeface="Calibri" panose="020F0502020204030204" pitchFamily="34" charset="0"/>
                <a:cs typeface="Calibri" panose="020F0502020204030204" pitchFamily="34" charset="0"/>
              </a:rPr>
              <a:t>, n</a:t>
            </a:r>
            <a:r>
              <a:rPr lang="en-GB" sz="3000" cap="none" dirty="0" smtClean="0">
                <a:solidFill>
                  <a:srgbClr val="FFC000"/>
                </a:solidFill>
                <a:latin typeface="Calibri" panose="020F0502020204030204" pitchFamily="34" charset="0"/>
                <a:cs typeface="Calibri" panose="020F0502020204030204" pitchFamily="34" charset="0"/>
              </a:rPr>
              <a:t>ow</a:t>
            </a:r>
            <a:r>
              <a:rPr lang="en-GB" sz="3000" cap="none" dirty="0" smtClean="0">
                <a:latin typeface="Calibri" panose="020F0502020204030204" pitchFamily="34" charset="0"/>
                <a:cs typeface="Calibri" panose="020F0502020204030204" pitchFamily="34" charset="0"/>
              </a:rPr>
              <a:t>).</a:t>
            </a:r>
          </a:p>
          <a:p>
            <a:r>
              <a:rPr lang="en-GB" sz="3000" cap="none" dirty="0" smtClean="0">
                <a:latin typeface="Calibri" panose="020F0502020204030204" pitchFamily="34" charset="0"/>
                <a:cs typeface="Calibri" panose="020F0502020204030204" pitchFamily="34" charset="0"/>
              </a:rPr>
              <a:t>The same grapheme may represent more than one phoneme (m</a:t>
            </a:r>
            <a:r>
              <a:rPr lang="en-GB" sz="3000" cap="none" dirty="0" smtClean="0">
                <a:solidFill>
                  <a:srgbClr val="00B0F0"/>
                </a:solidFill>
                <a:latin typeface="Calibri" panose="020F0502020204030204" pitchFamily="34" charset="0"/>
                <a:cs typeface="Calibri" panose="020F0502020204030204" pitchFamily="34" charset="0"/>
              </a:rPr>
              <a:t>e</a:t>
            </a:r>
            <a:r>
              <a:rPr lang="en-GB" sz="3000" cap="none" dirty="0" smtClean="0">
                <a:latin typeface="Calibri" panose="020F0502020204030204" pitchFamily="34" charset="0"/>
                <a:cs typeface="Calibri" panose="020F0502020204030204" pitchFamily="34" charset="0"/>
              </a:rPr>
              <a:t>, m</a:t>
            </a:r>
            <a:r>
              <a:rPr lang="en-GB" sz="3000" cap="none" dirty="0" smtClean="0">
                <a:solidFill>
                  <a:srgbClr val="00B0F0"/>
                </a:solidFill>
                <a:latin typeface="Calibri" panose="020F0502020204030204" pitchFamily="34" charset="0"/>
                <a:cs typeface="Calibri" panose="020F0502020204030204" pitchFamily="34" charset="0"/>
              </a:rPr>
              <a:t>e</a:t>
            </a:r>
            <a:r>
              <a:rPr lang="en-GB" sz="3000" cap="none" dirty="0" smtClean="0">
                <a:latin typeface="Calibri" panose="020F0502020204030204" pitchFamily="34" charset="0"/>
                <a:cs typeface="Calibri" panose="020F0502020204030204" pitchFamily="34" charset="0"/>
              </a:rPr>
              <a:t>t) – it looks the same but sounds different.</a:t>
            </a:r>
            <a:endParaRPr lang="en-GB" sz="3000" cap="none"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1981207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sz="6000" cap="none" dirty="0" smtClean="0">
                <a:solidFill>
                  <a:srgbClr val="FF0000"/>
                </a:solidFill>
                <a:latin typeface="Calibri" panose="020F0502020204030204" pitchFamily="34" charset="0"/>
                <a:cs typeface="Calibri" panose="020F0502020204030204" pitchFamily="34" charset="0"/>
              </a:rPr>
              <a:t>How can you help your child?</a:t>
            </a:r>
            <a:endParaRPr lang="en-GB" sz="60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793125" y="2110592"/>
            <a:ext cx="10669071" cy="3723537"/>
          </a:xfrm>
        </p:spPr>
        <p:txBody>
          <a:bodyPr>
            <a:noAutofit/>
          </a:bodyPr>
          <a:lstStyle/>
          <a:p>
            <a:r>
              <a:rPr lang="en-GB" sz="3200" cap="none" dirty="0" smtClean="0">
                <a:latin typeface="Calibri" panose="020F0502020204030204" pitchFamily="34" charset="0"/>
                <a:cs typeface="Calibri" panose="020F0502020204030204" pitchFamily="34" charset="0"/>
              </a:rPr>
              <a:t>Sing an alphabet song together</a:t>
            </a:r>
          </a:p>
          <a:p>
            <a:r>
              <a:rPr lang="en-GB" sz="3200" cap="none" dirty="0" smtClean="0">
                <a:latin typeface="Calibri" panose="020F0502020204030204" pitchFamily="34" charset="0"/>
                <a:cs typeface="Calibri" panose="020F0502020204030204" pitchFamily="34" charset="0"/>
              </a:rPr>
              <a:t>Play ‘I spy’ </a:t>
            </a:r>
          </a:p>
          <a:p>
            <a:r>
              <a:rPr lang="en-GB" sz="3200" cap="none" dirty="0" smtClean="0">
                <a:latin typeface="Calibri" panose="020F0502020204030204" pitchFamily="34" charset="0"/>
                <a:cs typeface="Calibri" panose="020F0502020204030204" pitchFamily="34" charset="0"/>
              </a:rPr>
              <a:t>Praise your child for trying to segment and blend words</a:t>
            </a:r>
          </a:p>
          <a:p>
            <a:r>
              <a:rPr lang="en-GB" sz="3200" cap="none" dirty="0" smtClean="0">
                <a:latin typeface="Calibri" panose="020F0502020204030204" pitchFamily="34" charset="0"/>
                <a:cs typeface="Calibri" panose="020F0502020204030204" pitchFamily="34" charset="0"/>
              </a:rPr>
              <a:t>Learn the tricky words</a:t>
            </a:r>
          </a:p>
          <a:p>
            <a:r>
              <a:rPr lang="en-GB" sz="3200" cap="none" dirty="0" smtClean="0">
                <a:latin typeface="Calibri" panose="020F0502020204030204" pitchFamily="34" charset="0"/>
                <a:cs typeface="Calibri" panose="020F0502020204030204" pitchFamily="34" charset="0"/>
              </a:rPr>
              <a:t>Play phonic games</a:t>
            </a:r>
          </a:p>
          <a:p>
            <a:r>
              <a:rPr lang="en-GB" sz="3200" cap="none" dirty="0" smtClean="0">
                <a:latin typeface="Calibri" panose="020F0502020204030204" pitchFamily="34" charset="0"/>
                <a:cs typeface="Calibri" panose="020F0502020204030204" pitchFamily="34" charset="0"/>
              </a:rPr>
              <a:t>Play pairs with words and pictures</a:t>
            </a:r>
            <a:endParaRPr lang="en-GB" sz="3200" cap="none"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05213696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149" y="270788"/>
            <a:ext cx="10364451" cy="1596177"/>
          </a:xfrm>
        </p:spPr>
        <p:txBody>
          <a:bodyPr>
            <a:normAutofit/>
          </a:bodyPr>
          <a:lstStyle/>
          <a:p>
            <a:r>
              <a:rPr lang="en-GB" sz="6000" cap="none" dirty="0" smtClean="0">
                <a:solidFill>
                  <a:srgbClr val="FF0000"/>
                </a:solidFill>
                <a:latin typeface="Calibri" panose="020F0502020204030204" pitchFamily="34" charset="0"/>
                <a:cs typeface="Calibri" panose="020F0502020204030204" pitchFamily="34" charset="0"/>
              </a:rPr>
              <a:t>Reading at home</a:t>
            </a:r>
            <a:endParaRPr lang="en-GB" sz="60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913149" y="1645875"/>
            <a:ext cx="10363826" cy="3424107"/>
          </a:xfrm>
        </p:spPr>
        <p:txBody>
          <a:bodyPr>
            <a:noAutofit/>
          </a:bodyPr>
          <a:lstStyle/>
          <a:p>
            <a:r>
              <a:rPr lang="en-GB" sz="2400" cap="none" dirty="0" smtClean="0">
                <a:latin typeface="Calibri" panose="020F0502020204030204" pitchFamily="34" charset="0"/>
                <a:cs typeface="Calibri" panose="020F0502020204030204" pitchFamily="34" charset="0"/>
              </a:rPr>
              <a:t>Phonics is not the only thing needed to become a fluent and competent reader!</a:t>
            </a:r>
          </a:p>
          <a:p>
            <a:r>
              <a:rPr lang="en-GB" sz="2400" cap="none" dirty="0" smtClean="0">
                <a:latin typeface="Calibri" panose="020F0502020204030204" pitchFamily="34" charset="0"/>
                <a:cs typeface="Calibri" panose="020F0502020204030204" pitchFamily="34" charset="0"/>
              </a:rPr>
              <a:t>Please continue to read with your child daily and encourage them to…</a:t>
            </a:r>
          </a:p>
          <a:p>
            <a:pPr>
              <a:buFontTx/>
              <a:buChar char="-"/>
            </a:pPr>
            <a:r>
              <a:rPr lang="en-GB" sz="2400" b="1" cap="none" dirty="0" smtClean="0">
                <a:latin typeface="Calibri" panose="020F0502020204030204" pitchFamily="34" charset="0"/>
                <a:cs typeface="Calibri" panose="020F0502020204030204" pitchFamily="34" charset="0"/>
              </a:rPr>
              <a:t>Sound out the words</a:t>
            </a:r>
          </a:p>
          <a:p>
            <a:pPr>
              <a:buFontTx/>
              <a:buChar char="-"/>
            </a:pPr>
            <a:r>
              <a:rPr lang="en-GB" sz="2400" b="1" cap="none" dirty="0" smtClean="0">
                <a:latin typeface="Calibri" panose="020F0502020204030204" pitchFamily="34" charset="0"/>
                <a:cs typeface="Calibri" panose="020F0502020204030204" pitchFamily="34" charset="0"/>
              </a:rPr>
              <a:t>Re-read the sentence to check it makes sense</a:t>
            </a:r>
          </a:p>
          <a:p>
            <a:pPr>
              <a:buFontTx/>
              <a:buChar char="-"/>
            </a:pPr>
            <a:r>
              <a:rPr lang="en-GB" sz="2400" b="1" cap="none" dirty="0" smtClean="0">
                <a:latin typeface="Calibri" panose="020F0502020204030204" pitchFamily="34" charset="0"/>
                <a:cs typeface="Calibri" panose="020F0502020204030204" pitchFamily="34" charset="0"/>
              </a:rPr>
              <a:t>Use the pictures to look for clues</a:t>
            </a:r>
          </a:p>
          <a:p>
            <a:pPr>
              <a:buFontTx/>
              <a:buChar char="-"/>
            </a:pPr>
            <a:r>
              <a:rPr lang="en-GB" sz="2400" b="1" cap="none" dirty="0" smtClean="0">
                <a:latin typeface="Calibri" panose="020F0502020204030204" pitchFamily="34" charset="0"/>
                <a:cs typeface="Calibri" panose="020F0502020204030204" pitchFamily="34" charset="0"/>
              </a:rPr>
              <a:t>Ask questions about the book and encourage your child to make predictions</a:t>
            </a:r>
          </a:p>
          <a:p>
            <a:r>
              <a:rPr lang="en-GB" sz="2400" cap="none" dirty="0" smtClean="0">
                <a:latin typeface="Calibri" panose="020F0502020204030204" pitchFamily="34" charset="0"/>
                <a:cs typeface="Calibri" panose="020F0502020204030204" pitchFamily="34" charset="0"/>
              </a:rPr>
              <a:t>Visit the library</a:t>
            </a:r>
          </a:p>
          <a:p>
            <a:r>
              <a:rPr lang="en-GB" sz="2400" cap="none" dirty="0" smtClean="0">
                <a:latin typeface="Calibri" panose="020F0502020204030204" pitchFamily="34" charset="0"/>
                <a:cs typeface="Calibri" panose="020F0502020204030204" pitchFamily="34" charset="0"/>
              </a:rPr>
              <a:t>Most importantly, enjoy reading!</a:t>
            </a:r>
            <a:endParaRPr lang="en-GB" sz="2400" cap="none"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59417808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0896" y="126971"/>
            <a:ext cx="10364451" cy="1596177"/>
          </a:xfrm>
        </p:spPr>
        <p:txBody>
          <a:bodyPr>
            <a:normAutofit/>
          </a:bodyPr>
          <a:lstStyle/>
          <a:p>
            <a:r>
              <a:rPr lang="en-GB" sz="6000" cap="none" dirty="0" smtClean="0">
                <a:solidFill>
                  <a:srgbClr val="FF0000"/>
                </a:solidFill>
                <a:latin typeface="Calibri" panose="020F0502020204030204" pitchFamily="34" charset="0"/>
                <a:cs typeface="Calibri" panose="020F0502020204030204" pitchFamily="34" charset="0"/>
              </a:rPr>
              <a:t>Reading at home</a:t>
            </a:r>
            <a:endParaRPr lang="en-GB" sz="6000" cap="none" dirty="0">
              <a:solidFill>
                <a:srgbClr val="FF0000"/>
              </a:solidFill>
              <a:latin typeface="Calibri" panose="020F0502020204030204" pitchFamily="34" charset="0"/>
              <a:cs typeface="Calibri" panose="020F0502020204030204" pitchFamily="34" charset="0"/>
            </a:endParaRPr>
          </a:p>
        </p:txBody>
      </p:sp>
      <p:sp>
        <p:nvSpPr>
          <p:cNvPr id="3" name="Content Placeholder 2"/>
          <p:cNvSpPr>
            <a:spLocks noGrp="1"/>
          </p:cNvSpPr>
          <p:nvPr>
            <p:ph sz="quarter" idx="13"/>
          </p:nvPr>
        </p:nvSpPr>
        <p:spPr>
          <a:xfrm>
            <a:off x="900896" y="1375419"/>
            <a:ext cx="10363826" cy="3424107"/>
          </a:xfrm>
        </p:spPr>
        <p:txBody>
          <a:bodyPr>
            <a:noAutofit/>
          </a:bodyPr>
          <a:lstStyle/>
          <a:p>
            <a:r>
              <a:rPr lang="en-GB" sz="2800" cap="none" dirty="0" smtClean="0">
                <a:latin typeface="Calibri" panose="020F0502020204030204" pitchFamily="34" charset="0"/>
                <a:cs typeface="Calibri" panose="020F0502020204030204" pitchFamily="34" charset="0"/>
              </a:rPr>
              <a:t>Sometimes it is difficult to hear your child read as we all live busy lives, but try to set aside 10 minutes each day to spend time sharing and reading their school book or a favourite book from home.</a:t>
            </a:r>
          </a:p>
          <a:p>
            <a:r>
              <a:rPr lang="en-GB" sz="2800" cap="none" dirty="0" smtClean="0">
                <a:latin typeface="Calibri" panose="020F0502020204030204" pitchFamily="34" charset="0"/>
                <a:cs typeface="Calibri" panose="020F0502020204030204" pitchFamily="34" charset="0"/>
              </a:rPr>
              <a:t>If your child doesn’t want to read, think about the environment around you. Is it a relaxed atmosphere? Are you or your child distracted by technology around you? This should be a precious time to enjoy and share books together.</a:t>
            </a:r>
          </a:p>
          <a:p>
            <a:r>
              <a:rPr lang="en-GB" sz="2800" cap="none" dirty="0" smtClean="0">
                <a:latin typeface="Calibri" panose="020F0502020204030204" pitchFamily="34" charset="0"/>
                <a:cs typeface="Calibri" panose="020F0502020204030204" pitchFamily="34" charset="0"/>
              </a:rPr>
              <a:t>Stay calm if your child is getting words wrong. Give them time to have a go but not too long, and say the word for them if they are struggling.</a:t>
            </a:r>
          </a:p>
          <a:p>
            <a:endParaRPr lang="en-GB" sz="2800" cap="none" dirty="0" smtClean="0">
              <a:latin typeface="SassoonPrimaryInfant" pitchFamily="2" charset="0"/>
            </a:endParaRPr>
          </a:p>
          <a:p>
            <a:endParaRPr lang="en-GB" sz="2800" cap="none" dirty="0">
              <a:latin typeface="SassoonPrimaryInfant" pitchFamily="2" charset="0"/>
            </a:endParaRPr>
          </a:p>
        </p:txBody>
      </p:sp>
    </p:spTree>
    <p:extLst>
      <p:ext uri="{BB962C8B-B14F-4D97-AF65-F5344CB8AC3E}">
        <p14:creationId xmlns:p14="http://schemas.microsoft.com/office/powerpoint/2010/main" val="381611494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1178" y="1827389"/>
            <a:ext cx="3348945" cy="3228705"/>
          </a:xfrm>
        </p:spPr>
        <p:txBody>
          <a:bodyPr>
            <a:noAutofit/>
          </a:bodyPr>
          <a:lstStyle/>
          <a:p>
            <a:pPr algn="just"/>
            <a:r>
              <a:rPr lang="en-GB" cap="none" dirty="0" smtClean="0">
                <a:latin typeface="SassoonPrimaryInfant" pitchFamily="2" charset="0"/>
              </a:rPr>
              <a:t/>
            </a:r>
            <a:br>
              <a:rPr lang="en-GB" cap="none" dirty="0" smtClean="0">
                <a:latin typeface="SassoonPrimaryInfant" pitchFamily="2" charset="0"/>
              </a:rPr>
            </a:br>
            <a:r>
              <a:rPr lang="en-GB" sz="2400" cap="none" dirty="0" smtClean="0">
                <a:latin typeface="Calibri" panose="020F0502020204030204" pitchFamily="34" charset="0"/>
                <a:cs typeface="Calibri" panose="020F0502020204030204" pitchFamily="34" charset="0"/>
              </a:rPr>
              <a:t>Here is a range of suggested questions for you to use when reading with your child at home to support reading with understanding and meaning. Please note that some of the questions are specific for non-fiction texts. </a:t>
            </a:r>
            <a:endParaRPr lang="en-GB" sz="5400" cap="none" dirty="0">
              <a:latin typeface="Calibri" panose="020F0502020204030204" pitchFamily="34" charset="0"/>
              <a:cs typeface="Calibri" panose="020F0502020204030204" pitchFamily="34" charset="0"/>
            </a:endParaRPr>
          </a:p>
        </p:txBody>
      </p:sp>
      <p:grpSp>
        <p:nvGrpSpPr>
          <p:cNvPr id="3" name="Group 4"/>
          <p:cNvGrpSpPr>
            <a:grpSpLocks noChangeAspect="1"/>
          </p:cNvGrpSpPr>
          <p:nvPr/>
        </p:nvGrpSpPr>
        <p:grpSpPr bwMode="auto">
          <a:xfrm>
            <a:off x="3889430" y="228600"/>
            <a:ext cx="11180489" cy="7902921"/>
            <a:chOff x="2081" y="1461"/>
            <a:chExt cx="4223" cy="3527"/>
          </a:xfrm>
        </p:grpSpPr>
        <p:sp>
          <p:nvSpPr>
            <p:cNvPr id="5" name="AutoShape 3"/>
            <p:cNvSpPr>
              <a:spLocks noChangeAspect="1" noChangeArrowheads="1" noTextEdit="1"/>
            </p:cNvSpPr>
            <p:nvPr/>
          </p:nvSpPr>
          <p:spPr bwMode="auto">
            <a:xfrm>
              <a:off x="2742" y="1491"/>
              <a:ext cx="3562" cy="34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pic>
          <p:nvPicPr>
            <p:cNvPr id="1029" name="Picture 5"/>
            <p:cNvPicPr>
              <a:picLocks noChangeAspect="1" noChangeArrowheads="1"/>
            </p:cNvPicPr>
            <p:nvPr/>
          </p:nvPicPr>
          <p:blipFill>
            <a:blip r:embed="rId2">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2081" y="1461"/>
              <a:ext cx="2912" cy="28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grpSp>
    </p:spTree>
    <p:extLst>
      <p:ext uri="{BB962C8B-B14F-4D97-AF65-F5344CB8AC3E}">
        <p14:creationId xmlns:p14="http://schemas.microsoft.com/office/powerpoint/2010/main" val="356049824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ChangeArrowheads="1"/>
          </p:cNvSpPr>
          <p:nvPr/>
        </p:nvSpPr>
        <p:spPr bwMode="auto">
          <a:xfrm>
            <a:off x="6003925" y="3048000"/>
            <a:ext cx="21082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0"/>
              </a:spcBef>
              <a:buFontTx/>
              <a:buNone/>
            </a:pPr>
            <a:endParaRPr lang="en-US" altLang="en-US" sz="4400">
              <a:solidFill>
                <a:schemeClr val="tx2"/>
              </a:solidFill>
            </a:endParaRPr>
          </a:p>
        </p:txBody>
      </p:sp>
      <p:sp>
        <p:nvSpPr>
          <p:cNvPr id="16388" name="Text Box 4"/>
          <p:cNvSpPr txBox="1">
            <a:spLocks noChangeArrowheads="1"/>
          </p:cNvSpPr>
          <p:nvPr/>
        </p:nvSpPr>
        <p:spPr bwMode="auto">
          <a:xfrm>
            <a:off x="641669" y="524435"/>
            <a:ext cx="10936249" cy="71465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New Roman" panose="02020603050405020304" pitchFamily="18" charset="0"/>
                <a:cs typeface="Times New Roman" panose="02020603050405020304" pitchFamily="18" charset="0"/>
              </a:defRPr>
            </a:lvl1pPr>
            <a:lvl2pPr marL="742950" indent="-285750">
              <a:spcBef>
                <a:spcPct val="20000"/>
              </a:spcBef>
              <a:buChar char="–"/>
              <a:defRPr sz="2800">
                <a:solidFill>
                  <a:schemeClr val="tx1"/>
                </a:solidFill>
                <a:latin typeface="Times New Roman" panose="02020603050405020304" pitchFamily="18" charset="0"/>
                <a:cs typeface="Times New Roman" panose="02020603050405020304" pitchFamily="18" charset="0"/>
              </a:defRPr>
            </a:lvl2pPr>
            <a:lvl3pPr marL="1143000" indent="-228600">
              <a:spcBef>
                <a:spcPct val="20000"/>
              </a:spcBef>
              <a:buChar char="•"/>
              <a:defRPr sz="2400">
                <a:solidFill>
                  <a:schemeClr val="tx1"/>
                </a:solidFill>
                <a:latin typeface="Times New Roman" panose="02020603050405020304" pitchFamily="18" charset="0"/>
                <a:cs typeface="Times New Roman" panose="02020603050405020304" pitchFamily="18" charset="0"/>
              </a:defRPr>
            </a:lvl3pPr>
            <a:lvl4pPr marL="16002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4pPr>
            <a:lvl5pPr marL="2057400" indent="-228600">
              <a:spcBef>
                <a:spcPct val="20000"/>
              </a:spcBef>
              <a:buChar char="»"/>
              <a:defRPr sz="20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20000"/>
              </a:spcBef>
              <a:spcAft>
                <a:spcPct val="0"/>
              </a:spcAft>
              <a:buChar char="»"/>
              <a:defRPr sz="2000">
                <a:solidFill>
                  <a:schemeClr val="tx1"/>
                </a:solidFill>
                <a:latin typeface="Times New Roman" panose="02020603050405020304" pitchFamily="18" charset="0"/>
                <a:cs typeface="Times New Roman" panose="02020603050405020304" pitchFamily="18" charset="0"/>
              </a:defRPr>
            </a:lvl9pPr>
          </a:lstStyle>
          <a:p>
            <a:pPr algn="ctr" eaLnBrk="1" hangingPunct="1">
              <a:spcBef>
                <a:spcPct val="50000"/>
              </a:spcBef>
              <a:buFontTx/>
              <a:buNone/>
            </a:pPr>
            <a:r>
              <a:rPr lang="en-GB" altLang="en-US" sz="6000" dirty="0" smtClean="0">
                <a:solidFill>
                  <a:srgbClr val="FF0000"/>
                </a:solidFill>
                <a:latin typeface="Calibri" panose="020F0502020204030204" pitchFamily="34" charset="0"/>
                <a:cs typeface="Calibri" panose="020F0502020204030204" pitchFamily="34" charset="0"/>
              </a:rPr>
              <a:t>Resources</a:t>
            </a:r>
            <a:endParaRPr lang="en-GB" altLang="en-US" sz="2000" dirty="0" smtClean="0">
              <a:solidFill>
                <a:srgbClr val="FF0000"/>
              </a:solidFill>
              <a:latin typeface="Calibri" panose="020F0502020204030204" pitchFamily="34" charset="0"/>
              <a:cs typeface="Calibri" panose="020F0502020204030204" pitchFamily="34" charset="0"/>
            </a:endParaRPr>
          </a:p>
          <a:p>
            <a:pPr eaLnBrk="1" hangingPunct="1">
              <a:spcBef>
                <a:spcPct val="50000"/>
              </a:spcBef>
              <a:buFontTx/>
              <a:buNone/>
            </a:pPr>
            <a:r>
              <a:rPr lang="en-GB" altLang="en-US" sz="2000" dirty="0" smtClean="0">
                <a:solidFill>
                  <a:srgbClr val="002060"/>
                </a:solidFill>
                <a:latin typeface="Calibri" panose="020F0502020204030204" pitchFamily="34" charset="0"/>
                <a:cs typeface="Calibri" panose="020F0502020204030204" pitchFamily="34" charset="0"/>
              </a:rPr>
              <a:t>www.phonicsplay.com</a:t>
            </a:r>
            <a:r>
              <a:rPr lang="en-GB" altLang="en-US" sz="2000" dirty="0" smtClean="0">
                <a:latin typeface="Calibri" panose="020F0502020204030204" pitchFamily="34" charset="0"/>
                <a:cs typeface="Calibri" panose="020F0502020204030204" pitchFamily="34" charset="0"/>
              </a:rPr>
              <a:t> Lots </a:t>
            </a:r>
            <a:r>
              <a:rPr lang="en-GB" altLang="en-US" sz="2000" dirty="0">
                <a:latin typeface="Calibri" panose="020F0502020204030204" pitchFamily="34" charset="0"/>
                <a:cs typeface="Calibri" panose="020F0502020204030204" pitchFamily="34" charset="0"/>
              </a:rPr>
              <a:t>of free games for each phase, especially good for reading non-words.</a:t>
            </a:r>
          </a:p>
          <a:p>
            <a:pPr eaLnBrk="1" hangingPunct="1">
              <a:spcBef>
                <a:spcPct val="50000"/>
              </a:spcBef>
              <a:buFontTx/>
              <a:buNone/>
            </a:pPr>
            <a:r>
              <a:rPr lang="en-GB" altLang="en-US" sz="2000" dirty="0" smtClean="0">
                <a:solidFill>
                  <a:srgbClr val="002060"/>
                </a:solidFill>
                <a:latin typeface="Calibri" panose="020F0502020204030204" pitchFamily="34" charset="0"/>
                <a:cs typeface="Calibri" panose="020F0502020204030204" pitchFamily="34" charset="0"/>
              </a:rPr>
              <a:t>www.oxfordowl.co.uk/for-home </a:t>
            </a:r>
            <a:r>
              <a:rPr lang="en-GB" altLang="en-US" sz="2000" dirty="0">
                <a:latin typeface="Calibri" panose="020F0502020204030204" pitchFamily="34" charset="0"/>
                <a:cs typeface="Calibri" panose="020F0502020204030204" pitchFamily="34" charset="0"/>
              </a:rPr>
              <a:t>Oxford Owls website</a:t>
            </a:r>
          </a:p>
          <a:p>
            <a:pPr eaLnBrk="1" hangingPunct="1">
              <a:spcBef>
                <a:spcPct val="50000"/>
              </a:spcBef>
              <a:buFontTx/>
              <a:buNone/>
            </a:pPr>
            <a:r>
              <a:rPr lang="en-GB" altLang="en-US" sz="2000" dirty="0">
                <a:solidFill>
                  <a:srgbClr val="002060"/>
                </a:solidFill>
                <a:latin typeface="Calibri" panose="020F0502020204030204" pitchFamily="34" charset="0"/>
                <a:cs typeface="Calibri" panose="020F0502020204030204" pitchFamily="34" charset="0"/>
              </a:rPr>
              <a:t>www.ictgames.com/literacy </a:t>
            </a:r>
            <a:r>
              <a:rPr lang="en-GB" altLang="en-US" sz="2000" dirty="0">
                <a:latin typeface="Calibri" panose="020F0502020204030204" pitchFamily="34" charset="0"/>
                <a:cs typeface="Calibri" panose="020F0502020204030204" pitchFamily="34" charset="0"/>
              </a:rPr>
              <a:t>Wide range of games for sounds, words and rhyming.</a:t>
            </a:r>
          </a:p>
          <a:p>
            <a:pPr eaLnBrk="1" hangingPunct="1">
              <a:spcBef>
                <a:spcPct val="50000"/>
              </a:spcBef>
              <a:buFontTx/>
              <a:buNone/>
            </a:pPr>
            <a:r>
              <a:rPr lang="en-GB" altLang="en-US" sz="2000" dirty="0">
                <a:solidFill>
                  <a:srgbClr val="002060"/>
                </a:solidFill>
                <a:latin typeface="Calibri" panose="020F0502020204030204" pitchFamily="34" charset="0"/>
                <a:cs typeface="Calibri" panose="020F0502020204030204" pitchFamily="34" charset="0"/>
              </a:rPr>
              <a:t>www.topmarks.co.uk </a:t>
            </a:r>
            <a:r>
              <a:rPr lang="en-GB" altLang="en-US" sz="2000" dirty="0">
                <a:latin typeface="Calibri" panose="020F0502020204030204" pitchFamily="34" charset="0"/>
                <a:cs typeface="Calibri" panose="020F0502020204030204" pitchFamily="34" charset="0"/>
              </a:rPr>
              <a:t>Search engine designed for school where you can find a wide range of resources and activities with a phonic focus</a:t>
            </a:r>
            <a:r>
              <a:rPr lang="en-GB" altLang="en-US" sz="2000" dirty="0" smtClean="0">
                <a:latin typeface="Calibri" panose="020F0502020204030204" pitchFamily="34" charset="0"/>
                <a:cs typeface="Calibri" panose="020F0502020204030204" pitchFamily="34" charset="0"/>
              </a:rPr>
              <a:t>.</a:t>
            </a:r>
          </a:p>
          <a:p>
            <a:pPr>
              <a:lnSpc>
                <a:spcPct val="107000"/>
              </a:lnSpc>
              <a:spcAft>
                <a:spcPts val="800"/>
              </a:spcAft>
              <a:buNone/>
            </a:pPr>
            <a:endParaRPr lang="en-GB" sz="2000" b="1" dirty="0">
              <a:latin typeface="Calibri" panose="020F0502020204030204" pitchFamily="34" charset="0"/>
              <a:ea typeface="Calibri" panose="020F0502020204030204" pitchFamily="34" charset="0"/>
            </a:endParaRPr>
          </a:p>
          <a:p>
            <a:pPr>
              <a:lnSpc>
                <a:spcPct val="107000"/>
              </a:lnSpc>
              <a:spcAft>
                <a:spcPts val="800"/>
              </a:spcAft>
              <a:buNone/>
            </a:pPr>
            <a:r>
              <a:rPr lang="en-GB" sz="2000" b="1" dirty="0" smtClean="0">
                <a:latin typeface="Calibri" panose="020F0502020204030204" pitchFamily="34" charset="0"/>
                <a:ea typeface="Calibri" panose="020F0502020204030204" pitchFamily="34" charset="0"/>
              </a:rPr>
              <a:t>YouTube </a:t>
            </a:r>
            <a:r>
              <a:rPr lang="en-GB" sz="2000" b="1" dirty="0">
                <a:latin typeface="Calibri" panose="020F0502020204030204" pitchFamily="34" charset="0"/>
                <a:ea typeface="Calibri" panose="020F0502020204030204" pitchFamily="34" charset="0"/>
              </a:rPr>
              <a:t>clips:</a:t>
            </a:r>
            <a:endParaRPr lang="en-GB" sz="1100" dirty="0">
              <a:latin typeface="Calibri" panose="020F0502020204030204" pitchFamily="34" charset="0"/>
              <a:ea typeface="Calibri" panose="020F0502020204030204" pitchFamily="34" charset="0"/>
            </a:endParaRPr>
          </a:p>
          <a:p>
            <a:pPr>
              <a:lnSpc>
                <a:spcPct val="107000"/>
              </a:lnSpc>
              <a:spcAft>
                <a:spcPts val="800"/>
              </a:spcAft>
            </a:pPr>
            <a:r>
              <a:rPr lang="en-GB" sz="2000" dirty="0">
                <a:latin typeface="Calibri" panose="020F0502020204030204" pitchFamily="34" charset="0"/>
                <a:ea typeface="Calibri" panose="020F0502020204030204" pitchFamily="34" charset="0"/>
              </a:rPr>
              <a:t>Mr Thorne and Geraldine the Giraffe</a:t>
            </a:r>
            <a:endParaRPr lang="en-GB" sz="1100" dirty="0">
              <a:latin typeface="Calibri" panose="020F0502020204030204" pitchFamily="34" charset="0"/>
              <a:ea typeface="Calibri" panose="020F0502020204030204" pitchFamily="34" charset="0"/>
            </a:endParaRPr>
          </a:p>
          <a:p>
            <a:pPr>
              <a:lnSpc>
                <a:spcPct val="107000"/>
              </a:lnSpc>
              <a:spcAft>
                <a:spcPts val="800"/>
              </a:spcAft>
            </a:pPr>
            <a:r>
              <a:rPr lang="en-GB" sz="2000" dirty="0">
                <a:latin typeface="Calibri" panose="020F0502020204030204" pitchFamily="34" charset="0"/>
                <a:ea typeface="Calibri" panose="020F0502020204030204" pitchFamily="34" charset="0"/>
              </a:rPr>
              <a:t>Epic Phonics</a:t>
            </a:r>
            <a:endParaRPr lang="en-GB" sz="1100" dirty="0">
              <a:latin typeface="Calibri" panose="020F0502020204030204" pitchFamily="34" charset="0"/>
              <a:ea typeface="Calibri" panose="020F0502020204030204" pitchFamily="34" charset="0"/>
            </a:endParaRPr>
          </a:p>
          <a:p>
            <a:pPr>
              <a:lnSpc>
                <a:spcPct val="107000"/>
              </a:lnSpc>
              <a:spcAft>
                <a:spcPts val="800"/>
              </a:spcAft>
            </a:pPr>
            <a:r>
              <a:rPr lang="en-GB" sz="2000" dirty="0">
                <a:latin typeface="Calibri" panose="020F0502020204030204" pitchFamily="34" charset="0"/>
                <a:ea typeface="Calibri" panose="020F0502020204030204" pitchFamily="34" charset="0"/>
              </a:rPr>
              <a:t>Silly School Education phonics</a:t>
            </a:r>
            <a:endParaRPr lang="en-GB" sz="1100" dirty="0">
              <a:latin typeface="Calibri" panose="020F0502020204030204" pitchFamily="34" charset="0"/>
              <a:ea typeface="Calibri" panose="020F0502020204030204" pitchFamily="34" charset="0"/>
            </a:endParaRPr>
          </a:p>
          <a:p>
            <a:pPr>
              <a:lnSpc>
                <a:spcPct val="107000"/>
              </a:lnSpc>
              <a:spcAft>
                <a:spcPts val="800"/>
              </a:spcAft>
            </a:pPr>
            <a:r>
              <a:rPr lang="en-GB" sz="2000" dirty="0">
                <a:latin typeface="Calibri" panose="020F0502020204030204" pitchFamily="34" charset="0"/>
                <a:ea typeface="Calibri" panose="020F0502020204030204" pitchFamily="34" charset="0"/>
              </a:rPr>
              <a:t>Tricky Word songs Phase 2, 3, 4</a:t>
            </a:r>
            <a:endParaRPr lang="en-GB" sz="1100" dirty="0">
              <a:latin typeface="Calibri" panose="020F0502020204030204" pitchFamily="34" charset="0"/>
              <a:ea typeface="Calibri" panose="020F0502020204030204" pitchFamily="34" charset="0"/>
            </a:endParaRPr>
          </a:p>
          <a:p>
            <a:pPr eaLnBrk="1" hangingPunct="1">
              <a:spcBef>
                <a:spcPct val="50000"/>
              </a:spcBef>
              <a:buFontTx/>
              <a:buNone/>
            </a:pPr>
            <a:endParaRPr lang="en-GB" altLang="en-US" sz="2000" dirty="0">
              <a:latin typeface="Calibri" panose="020F0502020204030204" pitchFamily="34" charset="0"/>
              <a:cs typeface="Calibri" panose="020F0502020204030204" pitchFamily="34" charset="0"/>
            </a:endParaRPr>
          </a:p>
          <a:p>
            <a:pPr eaLnBrk="1" hangingPunct="1">
              <a:spcBef>
                <a:spcPct val="50000"/>
              </a:spcBef>
              <a:buFontTx/>
              <a:buNone/>
            </a:pPr>
            <a:endParaRPr lang="en-GB" altLang="en-US" sz="2400" dirty="0">
              <a:solidFill>
                <a:srgbClr val="002060"/>
              </a:solidFill>
              <a:latin typeface="SassoonPrimaryInfant" pitchFamily="2" charset="0"/>
            </a:endParaRPr>
          </a:p>
        </p:txBody>
      </p:sp>
    </p:spTree>
    <p:extLst>
      <p:ext uri="{BB962C8B-B14F-4D97-AF65-F5344CB8AC3E}">
        <p14:creationId xmlns:p14="http://schemas.microsoft.com/office/powerpoint/2010/main" val="3714438458"/>
      </p:ext>
    </p:extLst>
  </p:cSld>
  <p:clrMapOvr>
    <a:masterClrMapping/>
  </p:clrMapOvr>
  <p:timing>
    <p:tnLst>
      <p:par>
        <p:cTn id="1" dur="indefinite" restart="never" nodeType="tmRoot"/>
      </p:par>
    </p:tnLst>
  </p:timing>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Droplet</Template>
  <TotalTime>389</TotalTime>
  <Words>1542</Words>
  <Application>Microsoft Office PowerPoint</Application>
  <PresentationFormat>Widescreen</PresentationFormat>
  <Paragraphs>243</Paragraphs>
  <Slides>27</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Arial</vt:lpstr>
      <vt:lpstr>Calibri</vt:lpstr>
      <vt:lpstr>SassoonPrimaryInfant</vt:lpstr>
      <vt:lpstr>Times New Roman</vt:lpstr>
      <vt:lpstr>Tw Cen MT</vt:lpstr>
      <vt:lpstr>Twinkl SemiBold</vt:lpstr>
      <vt:lpstr>Droplet</vt:lpstr>
      <vt:lpstr>Phonics for parents</vt:lpstr>
      <vt:lpstr>Why teach phonics?</vt:lpstr>
      <vt:lpstr>Why teach phonics?</vt:lpstr>
      <vt:lpstr>  Expectations in reading</vt:lpstr>
      <vt:lpstr>Did you know…?</vt:lpstr>
      <vt:lpstr>Some definitions!</vt:lpstr>
      <vt:lpstr>Phonics at a glance</vt:lpstr>
      <vt:lpstr>Phonics consists of…</vt:lpstr>
      <vt:lpstr>How to say the sounds</vt:lpstr>
      <vt:lpstr>Blending</vt:lpstr>
      <vt:lpstr>Segmenting</vt:lpstr>
      <vt:lpstr>Tricky words</vt:lpstr>
      <vt:lpstr>How does the teaching of phonics progress over the reception year?</vt:lpstr>
      <vt:lpstr>Phase one</vt:lpstr>
      <vt:lpstr>Phase one</vt:lpstr>
      <vt:lpstr>Find the rhymes!</vt:lpstr>
      <vt:lpstr>Find the starting sounds</vt:lpstr>
      <vt:lpstr>PowerPoint Presentation</vt:lpstr>
      <vt:lpstr>PowerPoint Presentation</vt:lpstr>
      <vt:lpstr>The letters and graphemes learned in phase 3 are as follows: </vt:lpstr>
      <vt:lpstr>PowerPoint Presentation</vt:lpstr>
      <vt:lpstr>Now for the tricky bit!</vt:lpstr>
      <vt:lpstr>How can you help your child?</vt:lpstr>
      <vt:lpstr>Reading at home</vt:lpstr>
      <vt:lpstr>Reading at home</vt:lpstr>
      <vt:lpstr> Here is a range of suggested questions for you to use when reading with your child at home to support reading with understanding and meaning. Please note that some of the questions are specific for non-fiction texts.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Phonics for parents</dc:title>
  <dc:creator>a diggle</dc:creator>
  <cp:lastModifiedBy>Allison Diggle</cp:lastModifiedBy>
  <cp:revision>49</cp:revision>
  <dcterms:created xsi:type="dcterms:W3CDTF">2020-01-20T13:08:07Z</dcterms:created>
  <dcterms:modified xsi:type="dcterms:W3CDTF">2024-10-29T14:10:34Z</dcterms:modified>
</cp:coreProperties>
</file>