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64" r:id="rId3"/>
    <p:sldId id="272" r:id="rId4"/>
    <p:sldId id="273" r:id="rId5"/>
    <p:sldId id="274" r:id="rId6"/>
    <p:sldId id="275" r:id="rId7"/>
    <p:sldId id="276" r:id="rId8"/>
    <p:sldId id="277" r:id="rId9"/>
    <p:sldId id="278" r:id="rId10"/>
    <p:sldId id="279" r:id="rId11"/>
    <p:sldId id="280" r:id="rId12"/>
    <p:sldId id="281" r:id="rId13"/>
    <p:sldId id="282" r:id="rId14"/>
    <p:sldId id="283" r:id="rId15"/>
    <p:sldId id="284" r:id="rId16"/>
    <p:sldId id="286" r:id="rId17"/>
    <p:sldId id="285" r:id="rId18"/>
    <p:sldId id="287" r:id="rId19"/>
    <p:sldId id="288" r:id="rId20"/>
    <p:sldId id="289" r:id="rId21"/>
    <p:sldId id="290" r:id="rId22"/>
    <p:sldId id="291" r:id="rId23"/>
    <p:sldId id="292" r:id="rId24"/>
    <p:sldId id="267" r:id="rId25"/>
  </p:sldIdLst>
  <p:sldSz cx="9144000" cy="6858000" type="screen4x3"/>
  <p:notesSz cx="6858000" cy="9144000"/>
  <p:embeddedFontLst>
    <p:embeddedFont>
      <p:font typeface="Sassoon Infant Rg" panose="02000503030000020003" pitchFamily="50" charset="0"/>
      <p:regular r:id="rId28"/>
      <p:bold r:id="rId29"/>
    </p:embeddedFont>
    <p:embeddedFont>
      <p:font typeface="Twinkl SemiBold" pitchFamily="2" charset="0"/>
      <p:bold r:id="rId30"/>
    </p:embeddedFont>
    <p:embeddedFont>
      <p:font typeface="Calibri" panose="020F0502020204030204" pitchFamily="34" charset="0"/>
      <p:regular r:id="rId31"/>
      <p:bold r:id="rId32"/>
      <p:italic r:id="rId33"/>
      <p:boldItalic r:id="rId34"/>
    </p:embeddedFont>
    <p:embeddedFont>
      <p:font typeface="Tuffy-TTF" panose="020B0603060100000000" pitchFamily="34" charset="0"/>
      <p:regular r:id="rId35"/>
      <p:bold r:id="rId36"/>
      <p:italic r:id="rId37"/>
      <p:boldItalic r:id="rId38"/>
    </p:embeddedFont>
    <p:embeddedFont>
      <p:font typeface="Twinkl" pitchFamily="2" charset="0"/>
      <p:regular r:id="rId39"/>
      <p:bold r:id="rId4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085C"/>
    <a:srgbClr val="EC73A8"/>
    <a:srgbClr val="0079C2"/>
    <a:srgbClr val="11964A"/>
    <a:srgbClr val="483681"/>
    <a:srgbClr val="8D358B"/>
    <a:srgbClr val="2DB6BC"/>
    <a:srgbClr val="6BBB8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09" autoAdjust="0"/>
    <p:restoredTop sz="85681" autoAdjust="0"/>
  </p:normalViewPr>
  <p:slideViewPr>
    <p:cSldViewPr snapToGrid="0" showGuides="1">
      <p:cViewPr varScale="1">
        <p:scale>
          <a:sx n="77" d="100"/>
          <a:sy n="77" d="100"/>
        </p:scale>
        <p:origin x="1122"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74FA83-0ABC-4AEA-A4BD-DC0978CCE62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5134215-07A1-4E01-BA9B-9717873F7B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8C70937-96BC-4DE9-8A58-9D6C2A31E316}" type="datetimeFigureOut">
              <a:rPr lang="en-GB"/>
              <a:pPr>
                <a:defRPr/>
              </a:pPr>
              <a:t>29/11/2018</a:t>
            </a:fld>
            <a:endParaRPr lang="en-GB"/>
          </a:p>
        </p:txBody>
      </p:sp>
      <p:sp>
        <p:nvSpPr>
          <p:cNvPr id="4" name="Footer Placeholder 3">
            <a:extLst>
              <a:ext uri="{FF2B5EF4-FFF2-40B4-BE49-F238E27FC236}">
                <a16:creationId xmlns:a16="http://schemas.microsoft.com/office/drawing/2014/main" id="{C49A4FAD-2BC4-4AAB-B7D4-EB092B98EFA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903A54A-6037-4E5D-9CAB-C3842E30099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3C51F9D-6F14-4820-87BC-75D85762B1B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1233B8-4581-4FC7-83FB-67C2B1E245E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A942DEF-CEEE-43C2-A7F1-6A2E364CA9E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BA4675B-DA5F-4596-AB7A-6B9AC811AB29}" type="datetimeFigureOut">
              <a:rPr lang="en-GB"/>
              <a:pPr>
                <a:defRPr/>
              </a:pPr>
              <a:t>29/11/2018</a:t>
            </a:fld>
            <a:endParaRPr lang="en-GB"/>
          </a:p>
        </p:txBody>
      </p:sp>
      <p:sp>
        <p:nvSpPr>
          <p:cNvPr id="4" name="Slide Image Placeholder 3">
            <a:extLst>
              <a:ext uri="{FF2B5EF4-FFF2-40B4-BE49-F238E27FC236}">
                <a16:creationId xmlns:a16="http://schemas.microsoft.com/office/drawing/2014/main" id="{F99A046B-268E-4140-B49D-38C323174FAB}"/>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BC175D0-1C70-480B-82A6-883D1E8C0BA6}"/>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054312D-6506-46FB-B45E-F6568A2DEB9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E96F289-305D-4573-88A4-31FD9C7EDBC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156CE1B-D610-457B-B407-45752F72D89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922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6E181027-B0F7-450D-87CC-B301227514E5}" type="slidenum">
              <a:rPr lang="en-GB" altLang="en-US" smtClean="0">
                <a:latin typeface="Calibri" panose="020F0502020204030204" pitchFamily="34" charset="0"/>
              </a:rPr>
              <a:pPr fontAlgn="base">
                <a:spcBef>
                  <a:spcPct val="0"/>
                </a:spcBef>
                <a:spcAft>
                  <a:spcPct val="0"/>
                </a:spcAft>
              </a:pPr>
              <a:t>2</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latin typeface="Tuffy-TTF" panose="020B0603060100000000" pitchFamily="34" charset="0"/>
              </a:rPr>
              <a:t>It can be interesting to see how many ways there are to spell other sounds – try ‘igh’, ‘ee’ or ‘ow’.</a:t>
            </a:r>
          </a:p>
          <a:p>
            <a:pPr eaLnBrk="1" hangingPunct="1">
              <a:spcBef>
                <a:spcPct val="0"/>
              </a:spcBef>
            </a:pPr>
            <a:endParaRPr lang="en-GB" altLang="en-US">
              <a:latin typeface="Tuffy-TTF" panose="020B0603060100000000" pitchFamily="34" charset="0"/>
            </a:endParaRPr>
          </a:p>
          <a:p>
            <a:pPr eaLnBrk="1" hangingPunct="1">
              <a:spcBef>
                <a:spcPct val="0"/>
              </a:spcBef>
            </a:pPr>
            <a:r>
              <a:rPr lang="en-GB" altLang="en-US">
                <a:latin typeface="Tuffy-TTF" panose="020B0603060100000000" pitchFamily="34" charset="0"/>
              </a:rPr>
              <a:t>A fun way to learn blending with young children is to talk to them in segmented words, for example ‘Please g – e – t’ the ‘m – i – l – k’ out of the ‘f – r – i – dge’.</a:t>
            </a:r>
          </a:p>
          <a:p>
            <a:pPr eaLnBrk="1" hangingPunct="1">
              <a:spcBef>
                <a:spcPct val="0"/>
              </a:spcBef>
            </a:pPr>
            <a:endParaRPr lang="en-GB" altLang="en-US">
              <a:latin typeface="Tuffy-TTF" panose="020B0603060100000000" pitchFamily="34" charset="0"/>
            </a:endParaRPr>
          </a:p>
          <a:p>
            <a:pPr eaLnBrk="1" hangingPunct="1">
              <a:spcBef>
                <a:spcPct val="0"/>
              </a:spcBef>
            </a:pPr>
            <a:r>
              <a:rPr lang="en-GB" altLang="en-US">
                <a:latin typeface="Tuffy-TTF" panose="020B0603060100000000" pitchFamily="34" charset="0"/>
              </a:rPr>
              <a:t>When children begin to segment to spell they will often use the wrong spelling of phonemes, for example ‘I luv yoo’ or ‘Migh naym is…’. This is not a problem, as the key skill at this stage is that they can hear the sounds in the words and have a go at writing them down.</a:t>
            </a:r>
          </a:p>
          <a:p>
            <a:pPr eaLnBrk="1" hangingPunct="1">
              <a:spcBef>
                <a:spcPct val="0"/>
              </a:spcBef>
            </a:pPr>
            <a:endParaRPr lang="en-GB" altLang="en-US"/>
          </a:p>
        </p:txBody>
      </p:sp>
      <p:sp>
        <p:nvSpPr>
          <p:cNvPr id="1126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732DF1A0-84A4-421B-8BB3-346443583CFC}" type="slidenum">
              <a:rPr lang="en-GB" altLang="en-US" smtClean="0">
                <a:latin typeface="Calibri" panose="020F0502020204030204" pitchFamily="34" charset="0"/>
              </a:rPr>
              <a:pPr fontAlgn="base">
                <a:spcBef>
                  <a:spcPct val="0"/>
                </a:spcBef>
                <a:spcAft>
                  <a:spcPct val="0"/>
                </a:spcAft>
              </a:pPr>
              <a:t>3</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latin typeface="Tuffy-TTF" panose="020B0603060100000000" pitchFamily="34" charset="0"/>
              </a:rPr>
              <a:t>Typically, children begin to develop the listening skills essential to phonics in their preschool years. Some children begin to learn letter sounds at preschool but most children will begin their main phonics learning once they start their reception year at primary school (age 4-5). This teaching continues through year 1 (age 5-6) and into year 2 (age 6-7) until the child is a confident and fluent reader.</a:t>
            </a:r>
          </a:p>
          <a:p>
            <a:pPr eaLnBrk="1" hangingPunct="1">
              <a:spcBef>
                <a:spcPct val="0"/>
              </a:spcBef>
            </a:pPr>
            <a:endParaRPr lang="en-GB" altLang="en-US"/>
          </a:p>
          <a:p>
            <a:pPr eaLnBrk="1" hangingPunct="1">
              <a:spcBef>
                <a:spcPct val="0"/>
              </a:spcBef>
            </a:pPr>
            <a:r>
              <a:rPr lang="en-GB" altLang="en-US"/>
              <a:t>Once children are fluent readers, the emphasis in reading teaching moves more towards comprehension and analysis skills.</a:t>
            </a:r>
          </a:p>
          <a:p>
            <a:pPr eaLnBrk="1" hangingPunct="1">
              <a:spcBef>
                <a:spcPct val="0"/>
              </a:spcBef>
            </a:pPr>
            <a:endParaRPr lang="en-GB" altLang="en-US"/>
          </a:p>
          <a:p>
            <a:pPr eaLnBrk="1" hangingPunct="1">
              <a:spcBef>
                <a:spcPct val="0"/>
              </a:spcBef>
            </a:pPr>
            <a:r>
              <a:rPr lang="en-GB" altLang="en-US"/>
              <a:t>Book skills include holding books correctly, turning pages right to left, recognising that print represents words, talking about pictures, retelling familiar stories, asking and answering questions about stories and non-fiction texts and treating books with respect.</a:t>
            </a:r>
          </a:p>
          <a:p>
            <a:pPr eaLnBrk="1" hangingPunct="1">
              <a:spcBef>
                <a:spcPct val="0"/>
              </a:spcBef>
            </a:pPr>
            <a:endParaRPr lang="en-GB" altLang="en-US"/>
          </a:p>
        </p:txBody>
      </p:sp>
      <p:sp>
        <p:nvSpPr>
          <p:cNvPr id="1331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1B352CF8-E4A0-4B5B-80ED-788826B1EFFC}"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a:p>
            <a:pPr eaLnBrk="1" hangingPunct="1">
              <a:spcBef>
                <a:spcPct val="0"/>
              </a:spcBef>
            </a:pPr>
            <a:endParaRPr lang="en-GB" altLang="en-US"/>
          </a:p>
        </p:txBody>
      </p:sp>
      <p:sp>
        <p:nvSpPr>
          <p:cNvPr id="1536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DC139378-BE07-4C50-883A-1FA8FFD5656A}"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EC451BB1-9B52-451B-8F83-8940C9FF7946}"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199360D3-CB60-4CBF-AA57-FF05E75F5F3C}"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FCD96AC9-8D3E-4211-B3D8-F7D465988BFE}"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Environmental sounds – sounds we hear around us every day; listening to and imitating sounds; how to be a good listener. Ideas – make sounds to copy, e.g. sh sh sh, zzzzzz, p-p-p-p; go on a ‘listening walk’ – what can you hear?; talk about how to be a good listener; sing songs that require repetition and response, e.g. ‘Old MacDonald’.</a:t>
            </a:r>
          </a:p>
          <a:p>
            <a:pPr eaLnBrk="1" hangingPunct="1">
              <a:spcBef>
                <a:spcPct val="0"/>
              </a:spcBef>
            </a:pPr>
            <a:endParaRPr lang="en-GB" altLang="en-US"/>
          </a:p>
          <a:p>
            <a:pPr eaLnBrk="1" hangingPunct="1">
              <a:spcBef>
                <a:spcPct val="0"/>
              </a:spcBef>
            </a:pPr>
            <a:r>
              <a:rPr lang="en-GB" altLang="en-US"/>
              <a:t>Instrumental sounds – listening to and discriminating the sounds made by different instruments. Ideas – make sounds with a range of different instruments (non-musical instruments such as pots, pans, home-made shakers will all do); play an echo game where children have to copy a rhythm; hide an instrument behind a box or screen and play it, children have to say which instrument you are playing.</a:t>
            </a:r>
          </a:p>
          <a:p>
            <a:pPr eaLnBrk="1" hangingPunct="1">
              <a:spcBef>
                <a:spcPct val="0"/>
              </a:spcBef>
            </a:pPr>
            <a:endParaRPr lang="en-GB" altLang="en-US"/>
          </a:p>
          <a:p>
            <a:pPr eaLnBrk="1" hangingPunct="1">
              <a:spcBef>
                <a:spcPct val="0"/>
              </a:spcBef>
            </a:pPr>
            <a:r>
              <a:rPr lang="en-GB" altLang="en-US"/>
              <a:t>Body percussion – using the body to create sounds and follow a song, rhyme or beat. Ideas – sing songs that require actions, such as ‘Wind the Bobbin Up’, ‘Heads, Shoulders, Knees and Toes’, ‘If You’re Happy and You Know It, Clap Your Hands’; pass a body percussion sound around a group, e.g. sit in a circle or opposite one another, take turns to produce a body percussion sound which is then passed on, e.g. tap on shoulders, clap hands, stamp feet.</a:t>
            </a:r>
          </a:p>
          <a:p>
            <a:pPr eaLnBrk="1" hangingPunct="1">
              <a:spcBef>
                <a:spcPct val="0"/>
              </a:spcBef>
            </a:pPr>
            <a:endParaRPr lang="en-GB" altLang="en-US"/>
          </a:p>
          <a:p>
            <a:pPr eaLnBrk="1" hangingPunct="1">
              <a:spcBef>
                <a:spcPct val="0"/>
              </a:spcBef>
            </a:pPr>
            <a:r>
              <a:rPr lang="en-GB" altLang="en-US"/>
              <a:t>Rhythm and rhyme – recognising rhythms and rhymes in songs, speech and nursery rhymes. Ideas – sing and chant rhyming songs; read stories with repetition and rhyme, e.g. ‘The Gingerbread Man’, ‘Each Peach Pear Plum’; play a matching game with pictures of rhyming objects, e.g. frog/dog, hat/cat, mouse/house; clap the rhythm of phrases and rhymes or the syllables in words or names; play ‘I Spy’ – ‘I spy, with my little eye, something that rhymes with….’ Example game on next slide.</a:t>
            </a:r>
          </a:p>
          <a:p>
            <a:pPr eaLnBrk="1" hangingPunct="1">
              <a:spcBef>
                <a:spcPct val="0"/>
              </a:spcBef>
            </a:pPr>
            <a:endParaRPr lang="en-GB" altLang="en-US"/>
          </a:p>
        </p:txBody>
      </p:sp>
      <p:sp>
        <p:nvSpPr>
          <p:cNvPr id="2355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6F640F2A-1BF2-4540-96C3-954F10D7ED18}"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22ACDDAD-3C3D-4C41-BA82-DBCF155D4F98}"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a:t>Set 1:</a:t>
            </a:r>
            <a:r>
              <a:rPr lang="en-US" altLang="en-US"/>
              <a:t> s, a, t, p</a:t>
            </a:r>
            <a:br>
              <a:rPr lang="en-US" altLang="en-US"/>
            </a:br>
            <a:r>
              <a:rPr lang="en-US" altLang="en-US" b="1"/>
              <a:t>Set 2:</a:t>
            </a:r>
            <a:r>
              <a:rPr lang="en-US" altLang="en-US"/>
              <a:t> i, n, m, d</a:t>
            </a:r>
            <a:br>
              <a:rPr lang="en-US" altLang="en-US"/>
            </a:br>
            <a:r>
              <a:rPr lang="en-US" altLang="en-US" b="1"/>
              <a:t>Set 3:</a:t>
            </a:r>
            <a:r>
              <a:rPr lang="en-US" altLang="en-US"/>
              <a:t> g, o, c, k</a:t>
            </a:r>
            <a:br>
              <a:rPr lang="en-US" altLang="en-US"/>
            </a:br>
            <a:r>
              <a:rPr lang="en-US" altLang="en-US" b="1"/>
              <a:t>Set 4:</a:t>
            </a:r>
            <a:r>
              <a:rPr lang="en-US" altLang="en-US"/>
              <a:t> ck, e, u, r</a:t>
            </a:r>
            <a:br>
              <a:rPr lang="en-US" altLang="en-US"/>
            </a:br>
            <a:r>
              <a:rPr lang="en-US" altLang="en-US" b="1"/>
              <a:t>Set 5:</a:t>
            </a:r>
            <a:r>
              <a:rPr lang="en-US" altLang="en-US"/>
              <a:t> h, b, f, ff, l, ll, ss</a:t>
            </a:r>
          </a:p>
          <a:p>
            <a:pPr eaLnBrk="1" hangingPunct="1"/>
            <a:endParaRPr lang="en-US" altLang="en-US"/>
          </a:p>
          <a:p>
            <a:pPr eaLnBrk="1" hangingPunct="1"/>
            <a:r>
              <a:rPr lang="en-US" altLang="en-US"/>
              <a:t>Phase 2 usually begins when children start their formal education in reception, though some preschools may also begin to teach letter sounds</a:t>
            </a:r>
            <a:endParaRPr lang="en-GB" altLang="en-US"/>
          </a:p>
        </p:txBody>
      </p:sp>
      <p:sp>
        <p:nvSpPr>
          <p:cNvPr id="2765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A4534E79-C663-49DC-8190-4E69B598E12A}"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Set 1:</a:t>
            </a:r>
            <a:r>
              <a:rPr lang="en-US" altLang="en-US"/>
              <a:t> s, a, t, p</a:t>
            </a:r>
            <a:br>
              <a:rPr lang="en-US" altLang="en-US"/>
            </a:br>
            <a:r>
              <a:rPr lang="en-US" altLang="en-US" b="1"/>
              <a:t>Set 2:</a:t>
            </a:r>
            <a:r>
              <a:rPr lang="en-US" altLang="en-US"/>
              <a:t> i, n, m, d</a:t>
            </a:r>
            <a:br>
              <a:rPr lang="en-US" altLang="en-US"/>
            </a:br>
            <a:r>
              <a:rPr lang="en-US" altLang="en-US" b="1"/>
              <a:t>Set 3:</a:t>
            </a:r>
            <a:r>
              <a:rPr lang="en-US" altLang="en-US"/>
              <a:t> g, o, c, k</a:t>
            </a:r>
            <a:br>
              <a:rPr lang="en-US" altLang="en-US"/>
            </a:br>
            <a:r>
              <a:rPr lang="en-US" altLang="en-US" b="1"/>
              <a:t>Set 4:</a:t>
            </a:r>
            <a:r>
              <a:rPr lang="en-US" altLang="en-US"/>
              <a:t> ck, e, u, r</a:t>
            </a:r>
            <a:br>
              <a:rPr lang="en-US" altLang="en-US"/>
            </a:br>
            <a:r>
              <a:rPr lang="en-US" altLang="en-US" b="1"/>
              <a:t>Set 5:</a:t>
            </a:r>
            <a:r>
              <a:rPr lang="en-US" altLang="en-US"/>
              <a:t> h, b, f, ff, l, ll, ss</a:t>
            </a:r>
          </a:p>
          <a:p>
            <a:pPr eaLnBrk="1" hangingPunct="1">
              <a:spcBef>
                <a:spcPct val="0"/>
              </a:spcBef>
            </a:pPr>
            <a:endParaRPr lang="en-US" altLang="en-US"/>
          </a:p>
          <a:p>
            <a:pPr eaLnBrk="1" hangingPunct="1">
              <a:spcBef>
                <a:spcPct val="0"/>
              </a:spcBef>
            </a:pPr>
            <a:r>
              <a:rPr lang="en-US" altLang="en-US"/>
              <a:t>Phase 2 usually begins when children start their formal education in reception, though some preschools may also begin to teach letter sounds.</a:t>
            </a:r>
            <a:endParaRPr lang="en-GB" altLang="en-US"/>
          </a:p>
          <a:p>
            <a:pPr eaLnBrk="1" hangingPunct="1">
              <a:spcBef>
                <a:spcPct val="0"/>
              </a:spcBef>
            </a:pPr>
            <a:endParaRPr lang="en-GB" altLang="en-US"/>
          </a:p>
        </p:txBody>
      </p:sp>
      <p:sp>
        <p:nvSpPr>
          <p:cNvPr id="2970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5AD7F5DF-4E1C-4DCC-A20F-982648723039}"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Assessment at the end of a phase will usually involve asking children to name sounds to check that they know all of the Phase 2 sounds before they move on to Phase 3. Teachers may also assess ability to blend sounds to read words.</a:t>
            </a:r>
          </a:p>
          <a:p>
            <a:pPr eaLnBrk="1" hangingPunct="1">
              <a:spcBef>
                <a:spcPct val="0"/>
              </a:spcBef>
            </a:pPr>
            <a:endParaRPr lang="en-GB" altLang="en-US"/>
          </a:p>
        </p:txBody>
      </p:sp>
      <p:sp>
        <p:nvSpPr>
          <p:cNvPr id="3174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65AB3962-2879-4D60-A195-5E086BD99D2B}"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latin typeface="Tuffy-TTF" panose="020B0603060100000000" pitchFamily="34" charset="0"/>
              </a:rPr>
              <a:t>Set 6:</a:t>
            </a:r>
            <a:r>
              <a:rPr lang="en-US" altLang="en-US">
                <a:latin typeface="Tuffy-TTF" panose="020B0603060100000000" pitchFamily="34" charset="0"/>
              </a:rPr>
              <a:t> j, v, w, x</a:t>
            </a:r>
            <a:endParaRPr lang="en-US" altLang="en-US" b="1">
              <a:latin typeface="Tuffy-TTF" panose="020B0603060100000000" pitchFamily="34" charset="0"/>
            </a:endParaRPr>
          </a:p>
          <a:p>
            <a:pPr eaLnBrk="1" hangingPunct="1">
              <a:spcBef>
                <a:spcPct val="0"/>
              </a:spcBef>
            </a:pPr>
            <a:r>
              <a:rPr lang="en-US" altLang="en-US" b="1">
                <a:latin typeface="Tuffy-TTF" panose="020B0603060100000000" pitchFamily="34" charset="0"/>
              </a:rPr>
              <a:t>Set 7:</a:t>
            </a:r>
            <a:r>
              <a:rPr lang="en-US" altLang="en-US">
                <a:latin typeface="Tuffy-TTF" panose="020B0603060100000000" pitchFamily="34" charset="0"/>
              </a:rPr>
              <a:t> y, z, zz, qu</a:t>
            </a:r>
            <a:endParaRPr lang="en-US" altLang="en-US" b="1">
              <a:latin typeface="Tuffy-TTF" panose="020B0603060100000000" pitchFamily="34" charset="0"/>
            </a:endParaRPr>
          </a:p>
          <a:p>
            <a:pPr eaLnBrk="1" hangingPunct="1">
              <a:spcBef>
                <a:spcPct val="0"/>
              </a:spcBef>
            </a:pPr>
            <a:r>
              <a:rPr lang="en-US" altLang="en-US" b="1">
                <a:latin typeface="Tuffy-TTF" panose="020B0603060100000000" pitchFamily="34" charset="0"/>
              </a:rPr>
              <a:t>Consonant digraphs:</a:t>
            </a:r>
            <a:r>
              <a:rPr lang="en-US" altLang="en-US">
                <a:latin typeface="Tuffy-TTF" panose="020B0603060100000000" pitchFamily="34" charset="0"/>
              </a:rPr>
              <a:t> ch, sh, th, ng</a:t>
            </a:r>
            <a:endParaRPr lang="en-US" altLang="en-US" b="1">
              <a:latin typeface="Tuffy-TTF" panose="020B0603060100000000" pitchFamily="34" charset="0"/>
            </a:endParaRPr>
          </a:p>
          <a:p>
            <a:pPr eaLnBrk="1" hangingPunct="1">
              <a:spcBef>
                <a:spcPct val="0"/>
              </a:spcBef>
            </a:pPr>
            <a:r>
              <a:rPr lang="en-US" altLang="en-US" b="1">
                <a:latin typeface="Tuffy-TTF" panose="020B0603060100000000" pitchFamily="34" charset="0"/>
              </a:rPr>
              <a:t>Vowel digraphs:</a:t>
            </a:r>
            <a:r>
              <a:rPr lang="en-US" altLang="en-US">
                <a:latin typeface="Tuffy-TTF" panose="020B0603060100000000" pitchFamily="34" charset="0"/>
              </a:rPr>
              <a:t> ai, ee, igh, oa, oo, ar, or, ur, ow, oi, ear, air, ure, er</a:t>
            </a:r>
            <a:endParaRPr lang="en-GB" altLang="en-US">
              <a:latin typeface="Tuffy-TTF" panose="020B0603060100000000" pitchFamily="34" charset="0"/>
            </a:endParaRPr>
          </a:p>
          <a:p>
            <a:pPr eaLnBrk="1" hangingPunct="1">
              <a:spcBef>
                <a:spcPct val="0"/>
              </a:spcBef>
            </a:pPr>
            <a:endParaRPr lang="en-GB" altLang="en-US"/>
          </a:p>
        </p:txBody>
      </p:sp>
      <p:sp>
        <p:nvSpPr>
          <p:cNvPr id="3379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F7AD187B-2410-4823-8135-B9E92752EE5E}" type="slidenum">
              <a:rPr lang="en-GB" altLang="en-US" smtClean="0">
                <a:latin typeface="Calibri" panose="020F0502020204030204" pitchFamily="34" charset="0"/>
              </a:rPr>
              <a:pPr fontAlgn="base">
                <a:spcBef>
                  <a:spcPct val="0"/>
                </a:spcBef>
                <a:spcAft>
                  <a:spcPct val="0"/>
                </a:spcAft>
              </a:pPr>
              <a:t>14</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Set 6:</a:t>
            </a:r>
            <a:r>
              <a:rPr lang="en-US" altLang="en-US"/>
              <a:t> j, v, w, x</a:t>
            </a:r>
            <a:endParaRPr lang="en-US" altLang="en-US" b="1"/>
          </a:p>
          <a:p>
            <a:pPr eaLnBrk="1" hangingPunct="1">
              <a:spcBef>
                <a:spcPct val="0"/>
              </a:spcBef>
            </a:pPr>
            <a:r>
              <a:rPr lang="en-US" altLang="en-US" b="1"/>
              <a:t>Set 7:</a:t>
            </a:r>
            <a:r>
              <a:rPr lang="en-US" altLang="en-US"/>
              <a:t> y, z, zz, qu</a:t>
            </a:r>
            <a:endParaRPr lang="en-US" altLang="en-US" b="1"/>
          </a:p>
          <a:p>
            <a:pPr eaLnBrk="1" hangingPunct="1">
              <a:spcBef>
                <a:spcPct val="0"/>
              </a:spcBef>
            </a:pPr>
            <a:r>
              <a:rPr lang="en-US" altLang="en-US" b="1"/>
              <a:t>Consonant digraphs:</a:t>
            </a:r>
            <a:r>
              <a:rPr lang="en-US" altLang="en-US"/>
              <a:t> ch, sh, th, ng</a:t>
            </a:r>
            <a:endParaRPr lang="en-US" altLang="en-US" b="1"/>
          </a:p>
          <a:p>
            <a:pPr eaLnBrk="1" hangingPunct="1">
              <a:spcBef>
                <a:spcPct val="0"/>
              </a:spcBef>
            </a:pPr>
            <a:r>
              <a:rPr lang="en-US" altLang="en-US" b="1"/>
              <a:t>Vowel digraphs:</a:t>
            </a:r>
            <a:r>
              <a:rPr lang="en-US" altLang="en-US"/>
              <a:t> ai, ee, igh, oa, oo, ar, or, ur, ow, oi, ear, air, ure, er</a:t>
            </a:r>
            <a:endParaRPr lang="en-GB" altLang="en-US"/>
          </a:p>
          <a:p>
            <a:pPr eaLnBrk="1" hangingPunct="1">
              <a:spcBef>
                <a:spcPct val="0"/>
              </a:spcBef>
            </a:pPr>
            <a:endParaRPr lang="en-GB" altLang="en-US"/>
          </a:p>
        </p:txBody>
      </p:sp>
      <p:sp>
        <p:nvSpPr>
          <p:cNvPr id="3584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221BE6A8-058D-4CA0-ACC1-C1854ADFA193}" type="slidenum">
              <a:rPr lang="en-GB" altLang="en-US" smtClean="0">
                <a:latin typeface="Calibri" panose="020F0502020204030204" pitchFamily="34" charset="0"/>
              </a:rPr>
              <a:pPr fontAlgn="base">
                <a:spcBef>
                  <a:spcPct val="0"/>
                </a:spcBef>
                <a:spcAft>
                  <a:spcPct val="0"/>
                </a:spcAft>
              </a:pPr>
              <a:t>15</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A516154C-EE12-4894-B621-B7242C072674}" type="slidenum">
              <a:rPr lang="en-GB" altLang="en-US" smtClean="0">
                <a:latin typeface="Calibri" panose="020F0502020204030204" pitchFamily="34" charset="0"/>
              </a:rPr>
              <a:pPr fontAlgn="base">
                <a:spcBef>
                  <a:spcPct val="0"/>
                </a:spcBef>
                <a:spcAft>
                  <a:spcPct val="0"/>
                </a:spcAft>
              </a:pPr>
              <a:t>16</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994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30E2F033-CB01-495B-9569-8D1CCE93E77B}" type="slidenum">
              <a:rPr lang="en-GB" altLang="en-US" smtClean="0">
                <a:latin typeface="Calibri" panose="020F0502020204030204" pitchFamily="34" charset="0"/>
              </a:rPr>
              <a:pPr fontAlgn="base">
                <a:spcBef>
                  <a:spcPct val="0"/>
                </a:spcBef>
                <a:spcAft>
                  <a:spcPct val="0"/>
                </a:spcAft>
              </a:pPr>
              <a:t>17</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98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CD609ADE-71CB-4D86-92B3-EC56B58A27EA}" type="slidenum">
              <a:rPr lang="en-GB" altLang="en-US" smtClean="0">
                <a:latin typeface="Calibri" panose="020F0502020204030204" pitchFamily="34" charset="0"/>
              </a:rPr>
              <a:pPr fontAlgn="base">
                <a:spcBef>
                  <a:spcPct val="0"/>
                </a:spcBef>
                <a:spcAft>
                  <a:spcPct val="0"/>
                </a:spcAft>
              </a:pPr>
              <a:t>18</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Children will be taught new graphemes and alternative graphemes for the sounds they already know.  They will begin to learn to choose the appropriate grapheme when spelling.  The children will be automatically decoding a large number of words for reading by this point.</a:t>
            </a:r>
            <a:endParaRPr lang="en-GB" altLang="en-US"/>
          </a:p>
          <a:p>
            <a:pPr eaLnBrk="1" hangingPunct="1">
              <a:spcBef>
                <a:spcPct val="0"/>
              </a:spcBef>
            </a:pPr>
            <a:endParaRPr lang="en-GB" altLang="en-US"/>
          </a:p>
        </p:txBody>
      </p:sp>
      <p:sp>
        <p:nvSpPr>
          <p:cNvPr id="4403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075EB164-E8AB-4D17-80F8-CE0A89726ABD}" type="slidenum">
              <a:rPr lang="en-GB" altLang="en-US" smtClean="0">
                <a:latin typeface="Calibri" panose="020F0502020204030204" pitchFamily="34" charset="0"/>
              </a:rPr>
              <a:pPr fontAlgn="base">
                <a:spcBef>
                  <a:spcPct val="0"/>
                </a:spcBef>
                <a:spcAft>
                  <a:spcPct val="0"/>
                </a:spcAft>
              </a:pPr>
              <a:t>19</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p>
          <a:p>
            <a:pPr eaLnBrk="1" hangingPunct="1">
              <a:spcBef>
                <a:spcPct val="0"/>
              </a:spcBef>
            </a:pPr>
            <a:r>
              <a:rPr lang="en-GB" altLang="en-US"/>
              <a:t> </a:t>
            </a:r>
          </a:p>
          <a:p>
            <a:pPr eaLnBrk="1" hangingPunct="1">
              <a:spcBef>
                <a:spcPct val="0"/>
              </a:spcBef>
            </a:pPr>
            <a:r>
              <a:rPr lang="en-GB" altLang="en-US"/>
              <a:t>‘Nonsense’ words or ‘alien’ words are designed to test pure phonic ability rather than knowledge of words. Examples might include ‘baf’, ‘gip’, ‘leet’, ‘stoof’.</a:t>
            </a:r>
          </a:p>
          <a:p>
            <a:pPr eaLnBrk="1" hangingPunct="1">
              <a:spcBef>
                <a:spcPct val="0"/>
              </a:spcBef>
            </a:pPr>
            <a:endParaRPr lang="en-GB" altLang="en-US"/>
          </a:p>
          <a:p>
            <a:pPr eaLnBrk="1" hangingPunct="1">
              <a:spcBef>
                <a:spcPct val="0"/>
              </a:spcBef>
            </a:pPr>
            <a:r>
              <a:rPr lang="en-GB" altLang="en-US">
                <a:latin typeface="Twinkl" pitchFamily="2" charset="0"/>
              </a:rPr>
              <a:t>For more information about the format of the phonics check, see Twinkl’s ‘Year 1 Phonics Screening Check’ Powerpoint.</a:t>
            </a:r>
            <a:endParaRPr lang="en-US" altLang="en-US">
              <a:latin typeface="Twinkl" pitchFamily="2" charset="0"/>
            </a:endParaRPr>
          </a:p>
          <a:p>
            <a:pPr eaLnBrk="1" hangingPunct="1">
              <a:spcBef>
                <a:spcPct val="0"/>
              </a:spcBef>
            </a:pPr>
            <a:endParaRPr lang="en-GB" altLang="en-US"/>
          </a:p>
        </p:txBody>
      </p:sp>
      <p:sp>
        <p:nvSpPr>
          <p:cNvPr id="4608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506F2DD7-A6DF-443B-97DB-143F5535CC29}" type="slidenum">
              <a:rPr lang="en-GB" altLang="en-US" smtClean="0">
                <a:latin typeface="Calibri" panose="020F0502020204030204" pitchFamily="34" charset="0"/>
              </a:rPr>
              <a:pPr fontAlgn="base">
                <a:spcBef>
                  <a:spcPct val="0"/>
                </a:spcBef>
                <a:spcAft>
                  <a:spcPct val="0"/>
                </a:spcAft>
              </a:pPr>
              <a:t>20</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uffy-TTF" panose="020B0603060100000000" pitchFamily="34" charset="0"/>
              </a:rPr>
              <a:t>In Phase 6, children will be reading longer and less familiar texts independently and fluently. It is crucial that, at this point, children are now reading to learn and reading for </a:t>
            </a:r>
            <a:r>
              <a:rPr lang="en-US" altLang="en-US" b="1">
                <a:latin typeface="Tuffy-TTF" panose="020B0603060100000000" pitchFamily="34" charset="0"/>
              </a:rPr>
              <a:t>pleasure</a:t>
            </a:r>
            <a:r>
              <a:rPr lang="en-US" altLang="en-US">
                <a:latin typeface="Tuffy-TTF" panose="020B0603060100000000" pitchFamily="34" charset="0"/>
              </a:rPr>
              <a:t>.</a:t>
            </a:r>
          </a:p>
          <a:p>
            <a:pPr eaLnBrk="1" hangingPunct="1">
              <a:spcBef>
                <a:spcPct val="0"/>
              </a:spcBef>
            </a:pPr>
            <a:r>
              <a:rPr lang="en-US" altLang="en-US">
                <a:latin typeface="Tuffy-TTF" panose="020B0603060100000000" pitchFamily="34" charset="0"/>
              </a:rPr>
              <a:t>Children should be able to read the 300 high-frequency words.  At this point, it is important that comprehension strategies are developed so that children clarify meaning, ask and answer questions about the texts that they are reading, construct mental images during reading and summarise what they have read.</a:t>
            </a:r>
          </a:p>
          <a:p>
            <a:pPr eaLnBrk="1" hangingPunct="1">
              <a:spcBef>
                <a:spcPct val="0"/>
              </a:spcBef>
            </a:pPr>
            <a:r>
              <a:rPr lang="en-US" altLang="en-US">
                <a:latin typeface="Tuffy-TTF" panose="020B0603060100000000" pitchFamily="34" charset="0"/>
              </a:rPr>
              <a:t>In spelling, children are introduced to the adding of suffixes and how to spell longer words.  Throughout the phase, children are encouraged to develop strategies for learning spellings. </a:t>
            </a:r>
            <a:endParaRPr lang="en-GB" altLang="en-US">
              <a:latin typeface="Tuffy-TTF" panose="020B0603060100000000" pitchFamily="34" charset="0"/>
            </a:endParaRPr>
          </a:p>
          <a:p>
            <a:pPr eaLnBrk="1" hangingPunct="1">
              <a:spcBef>
                <a:spcPct val="0"/>
              </a:spcBef>
            </a:pPr>
            <a:endParaRPr lang="en-GB" altLang="en-US"/>
          </a:p>
        </p:txBody>
      </p:sp>
      <p:sp>
        <p:nvSpPr>
          <p:cNvPr id="4813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320B69D3-09B9-45F7-9BFB-FDF582AFE056}" type="slidenum">
              <a:rPr lang="en-GB" altLang="en-US" smtClean="0">
                <a:latin typeface="Calibri" panose="020F0502020204030204" pitchFamily="34" charset="0"/>
              </a:rPr>
              <a:pPr fontAlgn="base">
                <a:spcBef>
                  <a:spcPct val="0"/>
                </a:spcBef>
                <a:spcAft>
                  <a:spcPct val="0"/>
                </a:spcAft>
              </a:pPr>
              <a:t>21</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018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88A0D9AE-CEA9-4F39-8643-9D35310013AE}" type="slidenum">
              <a:rPr lang="en-GB" altLang="en-US" smtClean="0">
                <a:latin typeface="Calibri" panose="020F0502020204030204" pitchFamily="34" charset="0"/>
              </a:rPr>
              <a:pPr fontAlgn="base">
                <a:spcBef>
                  <a:spcPct val="0"/>
                </a:spcBef>
                <a:spcAft>
                  <a:spcPct val="0"/>
                </a:spcAft>
              </a:pPr>
              <a:t>22</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222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D60CD7F2-F8C6-4114-98F1-047D1B6EF1B4}" type="slidenum">
              <a:rPr lang="en-GB" altLang="en-US" smtClean="0">
                <a:latin typeface="Calibri" panose="020F0502020204030204" pitchFamily="34" charset="0"/>
              </a:rPr>
              <a:pPr fontAlgn="base">
                <a:spcBef>
                  <a:spcPct val="0"/>
                </a:spcBef>
                <a:spcAft>
                  <a:spcPct val="0"/>
                </a:spcAft>
              </a:pPr>
              <a:t>23</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7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634A5E6-A89B-4F97-8218-66417EA082E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77473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6005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4283CF6D-9127-40AD-B7D8-04166F781CF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13976F87-8301-43DE-BBD8-B61BAE8A0207}"/>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3E732C46-103C-453A-BEDF-0732D4384219}"/>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FD6906F3-12FA-4E1A-A79A-43728D6BA001}"/>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E183060-0684-4C83-AF65-2E8641E61F88}"/>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82300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99713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1089DCA-4B7D-4142-8182-34E596C50F2B}"/>
              </a:ext>
            </a:extLst>
          </p:cNvPr>
          <p:cNvSpPr/>
          <p:nvPr/>
        </p:nvSpPr>
        <p:spPr>
          <a:xfrm>
            <a:off x="750888" y="4391025"/>
            <a:ext cx="4156075"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altLang="en-US" b="1" dirty="0">
                <a:solidFill>
                  <a:schemeClr val="tx1"/>
                </a:solidFill>
              </a:rPr>
              <a:t>over 100 ways to spell </a:t>
            </a:r>
            <a:r>
              <a:rPr lang="en-US" altLang="en-US" b="1" dirty="0">
                <a:solidFill>
                  <a:schemeClr val="tx1"/>
                </a:solidFill>
                <a:latin typeface="Tuffy-TTF" panose="020B0603060100000000" pitchFamily="34" charset="0"/>
              </a:rPr>
              <a:t>those</a:t>
            </a:r>
            <a:r>
              <a:rPr lang="en-US" altLang="en-US" b="1" dirty="0">
                <a:solidFill>
                  <a:schemeClr val="tx1"/>
                </a:solidFill>
              </a:rPr>
              <a:t> sounds</a:t>
            </a:r>
            <a:endParaRPr lang="en-GB" b="1" dirty="0">
              <a:solidFill>
                <a:schemeClr val="tx1"/>
              </a:solidFill>
            </a:endParaRPr>
          </a:p>
        </p:txBody>
      </p:sp>
      <p:sp>
        <p:nvSpPr>
          <p:cNvPr id="18" name="Rectangle: Rounded Corners 17">
            <a:extLst>
              <a:ext uri="{FF2B5EF4-FFF2-40B4-BE49-F238E27FC236}">
                <a16:creationId xmlns:a16="http://schemas.microsoft.com/office/drawing/2014/main" id="{ADD37446-53C5-438F-A0DB-B1D364296D6D}"/>
              </a:ext>
            </a:extLst>
          </p:cNvPr>
          <p:cNvSpPr/>
          <p:nvPr/>
        </p:nvSpPr>
        <p:spPr>
          <a:xfrm>
            <a:off x="750888" y="2251075"/>
            <a:ext cx="2389187"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altLang="en-US" b="1" dirty="0">
                <a:solidFill>
                  <a:schemeClr val="tx1"/>
                </a:solidFill>
                <a:latin typeface="Tuffy-TTF" panose="020B0603060100000000" pitchFamily="34" charset="0"/>
              </a:rPr>
              <a:t>26 letters</a:t>
            </a:r>
            <a:endParaRPr lang="en-GB" b="1" dirty="0">
              <a:solidFill>
                <a:schemeClr val="tx1"/>
              </a:solidFill>
              <a:latin typeface="Tuffy-TTF" panose="020B0603060100000000" pitchFamily="34" charset="0"/>
            </a:endParaRPr>
          </a:p>
        </p:txBody>
      </p:sp>
      <p:sp>
        <p:nvSpPr>
          <p:cNvPr id="8196" name="Title 20"/>
          <p:cNvSpPr>
            <a:spLocks noGrp="1" noChangeArrowheads="1"/>
          </p:cNvSpPr>
          <p:nvPr>
            <p:ph type="title"/>
          </p:nvPr>
        </p:nvSpPr>
        <p:spPr>
          <a:xfrm>
            <a:off x="457200" y="479425"/>
            <a:ext cx="8220075" cy="993775"/>
          </a:xfrm>
        </p:spPr>
        <p:txBody>
          <a:bodyPr/>
          <a:lstStyle/>
          <a:p>
            <a:pPr eaLnBrk="1" hangingPunct="1"/>
            <a:r>
              <a:rPr lang="en-US" altLang="en-US" sz="3600">
                <a:latin typeface="Tuffy-TTF" panose="020B0603060100000000" pitchFamily="34" charset="0"/>
              </a:rPr>
              <a:t>Did You Know…?</a:t>
            </a:r>
            <a:endParaRPr lang="en-GB" altLang="en-US" sz="3600">
              <a:latin typeface="Tuffy-TTF" panose="020B0603060100000000" pitchFamily="34" charset="0"/>
            </a:endParaRPr>
          </a:p>
        </p:txBody>
      </p:sp>
      <p:sp>
        <p:nvSpPr>
          <p:cNvPr id="8197" name="Rectangle 4"/>
          <p:cNvSpPr>
            <a:spLocks noChangeArrowheads="1"/>
          </p:cNvSpPr>
          <p:nvPr/>
        </p:nvSpPr>
        <p:spPr bwMode="auto">
          <a:xfrm>
            <a:off x="755650" y="15144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US" altLang="en-US">
                <a:solidFill>
                  <a:schemeClr val="tx1"/>
                </a:solidFill>
                <a:latin typeface="Tuffy-TTF" panose="020B0603060100000000" pitchFamily="34" charset="0"/>
              </a:rPr>
              <a:t>The English language has:</a:t>
            </a:r>
          </a:p>
        </p:txBody>
      </p:sp>
      <p:sp>
        <p:nvSpPr>
          <p:cNvPr id="8198" name="Rectangle 7"/>
          <p:cNvSpPr>
            <a:spLocks noChangeArrowheads="1"/>
          </p:cNvSpPr>
          <p:nvPr/>
        </p:nvSpPr>
        <p:spPr bwMode="auto">
          <a:xfrm>
            <a:off x="750888" y="5619750"/>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US" altLang="en-US">
                <a:solidFill>
                  <a:schemeClr val="tx1"/>
                </a:solidFill>
                <a:latin typeface="Tuffy-TTF" panose="020B0603060100000000" pitchFamily="34" charset="0"/>
              </a:rPr>
              <a:t>It is one of the most complex languages to learn to read and spell.</a:t>
            </a:r>
          </a:p>
        </p:txBody>
      </p:sp>
      <p:sp>
        <p:nvSpPr>
          <p:cNvPr id="13" name="Rectangle 12">
            <a:extLst>
              <a:ext uri="{FF2B5EF4-FFF2-40B4-BE49-F238E27FC236}">
                <a16:creationId xmlns:a16="http://schemas.microsoft.com/office/drawing/2014/main" id="{706BE551-6ACC-49B4-88A0-FE483F616A43}"/>
              </a:ext>
            </a:extLst>
          </p:cNvPr>
          <p:cNvSpPr/>
          <p:nvPr/>
        </p:nvSpPr>
        <p:spPr>
          <a:xfrm rot="514971">
            <a:off x="4965700" y="2114550"/>
            <a:ext cx="758825" cy="833438"/>
          </a:xfrm>
          <a:prstGeom prst="rect">
            <a:avLst/>
          </a:prstGeom>
          <a:solidFill>
            <a:srgbClr val="C9085C"/>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US" altLang="en-US" sz="4000" b="1" dirty="0"/>
              <a:t>X</a:t>
            </a:r>
            <a:endParaRPr lang="en-GB" sz="4000" b="1" dirty="0"/>
          </a:p>
        </p:txBody>
      </p:sp>
      <p:sp>
        <p:nvSpPr>
          <p:cNvPr id="14" name="Rectangle 13">
            <a:extLst>
              <a:ext uri="{FF2B5EF4-FFF2-40B4-BE49-F238E27FC236}">
                <a16:creationId xmlns:a16="http://schemas.microsoft.com/office/drawing/2014/main" id="{5349C5DD-1829-4455-8817-7AC3C455A037}"/>
              </a:ext>
            </a:extLst>
          </p:cNvPr>
          <p:cNvSpPr/>
          <p:nvPr/>
        </p:nvSpPr>
        <p:spPr>
          <a:xfrm rot="21200583">
            <a:off x="5894388" y="2114550"/>
            <a:ext cx="757237" cy="833438"/>
          </a:xfrm>
          <a:prstGeom prst="rect">
            <a:avLst/>
          </a:prstGeom>
          <a:solidFill>
            <a:srgbClr val="8D358B"/>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US" altLang="en-US" sz="4000" b="1" dirty="0"/>
              <a:t>Y</a:t>
            </a:r>
            <a:endParaRPr lang="en-GB" sz="4000" b="1" dirty="0"/>
          </a:p>
        </p:txBody>
      </p:sp>
      <p:sp>
        <p:nvSpPr>
          <p:cNvPr id="15" name="Rectangle 14">
            <a:extLst>
              <a:ext uri="{FF2B5EF4-FFF2-40B4-BE49-F238E27FC236}">
                <a16:creationId xmlns:a16="http://schemas.microsoft.com/office/drawing/2014/main" id="{484C2E2A-4F20-4564-9DD8-C3F227DA08A9}"/>
              </a:ext>
            </a:extLst>
          </p:cNvPr>
          <p:cNvSpPr/>
          <p:nvPr/>
        </p:nvSpPr>
        <p:spPr>
          <a:xfrm rot="385085">
            <a:off x="6838950" y="2114550"/>
            <a:ext cx="758825" cy="833438"/>
          </a:xfrm>
          <a:prstGeom prst="rect">
            <a:avLst/>
          </a:prstGeom>
          <a:solidFill>
            <a:srgbClr val="483681"/>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US" sz="4000" b="1" dirty="0"/>
              <a:t>Z</a:t>
            </a:r>
            <a:endParaRPr lang="en-GB" sz="4000" b="1" dirty="0"/>
          </a:p>
        </p:txBody>
      </p:sp>
      <p:pic>
        <p:nvPicPr>
          <p:cNvPr id="820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7863" y="4208463"/>
            <a:ext cx="1320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Rounded Corners 19">
            <a:extLst>
              <a:ext uri="{FF2B5EF4-FFF2-40B4-BE49-F238E27FC236}">
                <a16:creationId xmlns:a16="http://schemas.microsoft.com/office/drawing/2014/main" id="{12920C16-9F9F-4D59-B8E0-DB1668350AD2}"/>
              </a:ext>
            </a:extLst>
          </p:cNvPr>
          <p:cNvSpPr/>
          <p:nvPr/>
        </p:nvSpPr>
        <p:spPr>
          <a:xfrm>
            <a:off x="750888" y="3321050"/>
            <a:ext cx="2389187"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altLang="en-US" b="1" dirty="0">
                <a:solidFill>
                  <a:schemeClr val="tx1"/>
                </a:solidFill>
                <a:latin typeface="Tuffy-TTF" panose="020B0603060100000000" pitchFamily="34" charset="0"/>
              </a:rPr>
              <a:t>44 sounds</a:t>
            </a:r>
            <a:endParaRPr lang="en-GB" b="1" dirty="0">
              <a:solidFill>
                <a:schemeClr val="tx1"/>
              </a:solidFill>
              <a:latin typeface="Tuffy-TTF" panose="020B0603060100000000"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The Jargon – A Quick Guide</a:t>
            </a:r>
          </a:p>
        </p:txBody>
      </p:sp>
      <p:sp>
        <p:nvSpPr>
          <p:cNvPr id="18" name="Rectangle: Rounded Corners 17">
            <a:extLst>
              <a:ext uri="{FF2B5EF4-FFF2-40B4-BE49-F238E27FC236}">
                <a16:creationId xmlns:a16="http://schemas.microsoft.com/office/drawing/2014/main" id="{B56B1FA5-139D-4922-B215-0383EFD3FB27}"/>
              </a:ext>
            </a:extLst>
          </p:cNvPr>
          <p:cNvSpPr/>
          <p:nvPr/>
        </p:nvSpPr>
        <p:spPr>
          <a:xfrm>
            <a:off x="812800" y="1384300"/>
            <a:ext cx="7632700" cy="10128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600" b="1" dirty="0">
                <a:solidFill>
                  <a:srgbClr val="483681"/>
                </a:solidFill>
                <a:latin typeface="Tuffy-TTF" panose="020B0603060100000000" pitchFamily="34" charset="0"/>
              </a:rPr>
              <a:t>phonics</a:t>
            </a:r>
            <a:r>
              <a:rPr lang="en-GB" altLang="en-US" sz="1600" b="1" dirty="0">
                <a:solidFill>
                  <a:schemeClr val="tx1"/>
                </a:solidFill>
                <a:latin typeface="Tuffy-TTF" panose="020B0603060100000000" pitchFamily="34" charset="0"/>
              </a:rPr>
              <a:t> </a:t>
            </a:r>
            <a:r>
              <a:rPr lang="en-GB" altLang="en-US" sz="1600" dirty="0">
                <a:solidFill>
                  <a:schemeClr val="tx1"/>
                </a:solidFill>
                <a:latin typeface="Tuffy-TTF" panose="020B0603060100000000" pitchFamily="34" charset="0"/>
              </a:rPr>
              <a:t>(also known as ‘synthetic phonics’) – The teaching of reading by developing awareness of the sounds in words and the corresponding letters used to represent those sounds</a:t>
            </a:r>
            <a:r>
              <a:rPr lang="en-GB" altLang="en-US" sz="1600" dirty="0">
                <a:latin typeface="Tuffy-TTF" panose="020B0603060100000000" pitchFamily="34" charset="0"/>
              </a:rPr>
              <a:t>.</a:t>
            </a:r>
            <a:endParaRPr lang="en-GB" sz="1600" dirty="0">
              <a:latin typeface="Tuffy-TTF" panose="020B0603060100000000" pitchFamily="34" charset="0"/>
            </a:endParaRPr>
          </a:p>
        </p:txBody>
      </p:sp>
      <p:sp>
        <p:nvSpPr>
          <p:cNvPr id="20" name="Rectangle: Rounded Corners 19">
            <a:extLst>
              <a:ext uri="{FF2B5EF4-FFF2-40B4-BE49-F238E27FC236}">
                <a16:creationId xmlns:a16="http://schemas.microsoft.com/office/drawing/2014/main" id="{83316DE5-7647-4692-85E1-30B4FDC18780}"/>
              </a:ext>
            </a:extLst>
          </p:cNvPr>
          <p:cNvSpPr/>
          <p:nvPr/>
        </p:nvSpPr>
        <p:spPr>
          <a:xfrm>
            <a:off x="812800" y="2489200"/>
            <a:ext cx="7632700" cy="7635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600" b="1" dirty="0">
                <a:solidFill>
                  <a:srgbClr val="11964A"/>
                </a:solidFill>
                <a:latin typeface="Tuffy-TTF" panose="020B0603060100000000" pitchFamily="34" charset="0"/>
              </a:rPr>
              <a:t>phoneme</a:t>
            </a:r>
            <a:r>
              <a:rPr lang="en-GB" altLang="en-US" sz="1600" b="1" dirty="0">
                <a:solidFill>
                  <a:schemeClr val="tx1"/>
                </a:solidFill>
                <a:latin typeface="Tuffy-TTF" panose="020B0603060100000000" pitchFamily="34" charset="0"/>
              </a:rPr>
              <a:t> - </a:t>
            </a:r>
            <a:r>
              <a:rPr lang="en-GB" altLang="en-US" sz="1600" dirty="0">
                <a:solidFill>
                  <a:schemeClr val="tx1"/>
                </a:solidFill>
                <a:latin typeface="Tuffy-TTF" panose="020B0603060100000000" pitchFamily="34" charset="0"/>
              </a:rPr>
              <a:t>Any one of the 44 sounds which make up words in the English language</a:t>
            </a:r>
            <a:r>
              <a:rPr lang="en-GB" altLang="en-US" sz="1600" dirty="0">
                <a:latin typeface="Tuffy-TTF" panose="020B0603060100000000" pitchFamily="34" charset="0"/>
              </a:rPr>
              <a:t>.</a:t>
            </a:r>
            <a:endParaRPr lang="en-GB" sz="1600" dirty="0">
              <a:latin typeface="Tuffy-TTF" panose="020B0603060100000000" pitchFamily="34" charset="0"/>
            </a:endParaRP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812800" y="3344863"/>
            <a:ext cx="7632700" cy="10572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600" b="1" dirty="0">
                <a:solidFill>
                  <a:srgbClr val="0079C2"/>
                </a:solidFill>
                <a:latin typeface="Tuffy-TTF" panose="020B0603060100000000" pitchFamily="34" charset="0"/>
              </a:rPr>
              <a:t>grapheme</a:t>
            </a:r>
            <a:r>
              <a:rPr lang="en-GB" altLang="en-US" sz="1600" dirty="0">
                <a:solidFill>
                  <a:schemeClr val="tx1"/>
                </a:solidFill>
                <a:latin typeface="Tuffy-TTF" panose="020B0603060100000000" pitchFamily="34" charset="0"/>
              </a:rPr>
              <a:t> – How a phoneme is written down. There can be more than one way to spell a phoneme. For example, the phoneme ‘ay’ is spelt differently in each of the words ‘w</a:t>
            </a:r>
            <a:r>
              <a:rPr lang="en-GB" altLang="en-US" sz="1600" b="1" dirty="0">
                <a:solidFill>
                  <a:srgbClr val="FFC000"/>
                </a:solidFill>
                <a:latin typeface="Tuffy-TTF" panose="020B0603060100000000" pitchFamily="34" charset="0"/>
              </a:rPr>
              <a:t>ay</a:t>
            </a:r>
            <a:r>
              <a:rPr lang="en-GB" altLang="en-US" sz="1600" dirty="0">
                <a:solidFill>
                  <a:schemeClr val="tx1"/>
                </a:solidFill>
                <a:latin typeface="Tuffy-TTF" panose="020B0603060100000000" pitchFamily="34" charset="0"/>
              </a:rPr>
              <a:t>’, ‘m</a:t>
            </a:r>
            <a:r>
              <a:rPr lang="en-GB" altLang="en-US" sz="1600" b="1" dirty="0">
                <a:solidFill>
                  <a:srgbClr val="FFC000"/>
                </a:solidFill>
                <a:latin typeface="Tuffy-TTF" panose="020B0603060100000000" pitchFamily="34" charset="0"/>
              </a:rPr>
              <a:t>a</a:t>
            </a:r>
            <a:r>
              <a:rPr lang="en-GB" altLang="en-US" sz="1600" dirty="0">
                <a:solidFill>
                  <a:schemeClr val="tx1"/>
                </a:solidFill>
                <a:latin typeface="Tuffy-TTF" panose="020B0603060100000000" pitchFamily="34" charset="0"/>
              </a:rPr>
              <a:t>k</a:t>
            </a:r>
            <a:r>
              <a:rPr lang="en-GB" altLang="en-US" sz="1600" b="1" dirty="0">
                <a:solidFill>
                  <a:srgbClr val="FFC000"/>
                </a:solidFill>
                <a:latin typeface="Tuffy-TTF" panose="020B0603060100000000" pitchFamily="34" charset="0"/>
              </a:rPr>
              <a:t>e</a:t>
            </a:r>
            <a:r>
              <a:rPr lang="en-GB" altLang="en-US" sz="1600" dirty="0">
                <a:solidFill>
                  <a:schemeClr val="tx1"/>
                </a:solidFill>
                <a:latin typeface="Tuffy-TTF" panose="020B0603060100000000" pitchFamily="34" charset="0"/>
              </a:rPr>
              <a:t>’, ‘f</a:t>
            </a:r>
            <a:r>
              <a:rPr lang="en-GB" altLang="en-US" sz="1600" b="1" dirty="0">
                <a:solidFill>
                  <a:srgbClr val="FFC000"/>
                </a:solidFill>
                <a:latin typeface="Tuffy-TTF" panose="020B0603060100000000" pitchFamily="34" charset="0"/>
              </a:rPr>
              <a:t>ai</a:t>
            </a:r>
            <a:r>
              <a:rPr lang="en-GB" altLang="en-US" sz="1600" dirty="0">
                <a:solidFill>
                  <a:schemeClr val="tx1"/>
                </a:solidFill>
                <a:latin typeface="Tuffy-TTF" panose="020B0603060100000000" pitchFamily="34" charset="0"/>
              </a:rPr>
              <a:t>l’, ‘gr</a:t>
            </a:r>
            <a:r>
              <a:rPr lang="en-GB" altLang="en-US" sz="1600" b="1" dirty="0">
                <a:solidFill>
                  <a:srgbClr val="FFC000"/>
                </a:solidFill>
                <a:latin typeface="Tuffy-TTF" panose="020B0603060100000000" pitchFamily="34" charset="0"/>
              </a:rPr>
              <a:t>ea</a:t>
            </a:r>
            <a:r>
              <a:rPr lang="en-GB" altLang="en-US" sz="1600" dirty="0">
                <a:solidFill>
                  <a:schemeClr val="tx1"/>
                </a:solidFill>
                <a:latin typeface="Tuffy-TTF" panose="020B0603060100000000" pitchFamily="34" charset="0"/>
              </a:rPr>
              <a:t>t’, </a:t>
            </a:r>
            <a:r>
              <a:rPr lang="en-GB" altLang="en-US" sz="1600" dirty="0">
                <a:latin typeface="Tuffy-TTF" panose="020B0603060100000000" pitchFamily="34" charset="0"/>
              </a:rPr>
              <a:t>‘</a:t>
            </a:r>
            <a:r>
              <a:rPr lang="en-GB" altLang="en-US" sz="1600" dirty="0">
                <a:solidFill>
                  <a:schemeClr val="tx1"/>
                </a:solidFill>
                <a:latin typeface="Tuffy-TTF" panose="020B0603060100000000" pitchFamily="34" charset="0"/>
              </a:rPr>
              <a:t>sl</a:t>
            </a:r>
            <a:r>
              <a:rPr lang="en-GB" altLang="en-US" sz="1600" b="1" dirty="0">
                <a:solidFill>
                  <a:srgbClr val="FFC000"/>
                </a:solidFill>
                <a:latin typeface="Tuffy-TTF" panose="020B0603060100000000" pitchFamily="34" charset="0"/>
              </a:rPr>
              <a:t>eigh</a:t>
            </a:r>
            <a:r>
              <a:rPr lang="en-GB" altLang="en-US" sz="1600" dirty="0">
                <a:latin typeface="Tuffy-TTF" panose="020B0603060100000000" pitchFamily="34" charset="0"/>
              </a:rPr>
              <a:t>’ </a:t>
            </a:r>
            <a:r>
              <a:rPr lang="en-GB" altLang="en-US" sz="1600" dirty="0">
                <a:solidFill>
                  <a:schemeClr val="tx1"/>
                </a:solidFill>
                <a:latin typeface="Tuffy-TTF" panose="020B0603060100000000" pitchFamily="34" charset="0"/>
              </a:rPr>
              <a:t>and ‘l</a:t>
            </a:r>
            <a:r>
              <a:rPr lang="en-GB" altLang="en-US" sz="1600" b="1" dirty="0">
                <a:solidFill>
                  <a:srgbClr val="FFC000"/>
                </a:solidFill>
                <a:latin typeface="Tuffy-TTF" panose="020B0603060100000000" pitchFamily="34" charset="0"/>
              </a:rPr>
              <a:t>a</a:t>
            </a:r>
            <a:r>
              <a:rPr lang="en-GB" altLang="en-US" sz="1600" dirty="0">
                <a:solidFill>
                  <a:schemeClr val="tx1"/>
                </a:solidFill>
                <a:latin typeface="Tuffy-TTF" panose="020B0603060100000000" pitchFamily="34" charset="0"/>
              </a:rPr>
              <a:t>dy’.</a:t>
            </a:r>
          </a:p>
        </p:txBody>
      </p:sp>
      <p:sp>
        <p:nvSpPr>
          <p:cNvPr id="24" name="Rectangle: Rounded Corners 23">
            <a:extLst>
              <a:ext uri="{FF2B5EF4-FFF2-40B4-BE49-F238E27FC236}">
                <a16:creationId xmlns:a16="http://schemas.microsoft.com/office/drawing/2014/main" id="{8BC49263-D187-4BF2-BAB9-8B0A538AC9AB}"/>
              </a:ext>
            </a:extLst>
          </p:cNvPr>
          <p:cNvSpPr/>
          <p:nvPr/>
        </p:nvSpPr>
        <p:spPr>
          <a:xfrm>
            <a:off x="812800" y="4494213"/>
            <a:ext cx="7632700" cy="8207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600" b="1" dirty="0">
                <a:solidFill>
                  <a:srgbClr val="EC73A8"/>
                </a:solidFill>
                <a:latin typeface="Tuffy-TTF" panose="020B0603060100000000" pitchFamily="34" charset="0"/>
              </a:rPr>
              <a:t>blending</a:t>
            </a:r>
            <a:r>
              <a:rPr lang="en-GB" altLang="en-US" dirty="0">
                <a:solidFill>
                  <a:schemeClr val="tx1"/>
                </a:solidFill>
                <a:latin typeface="Tuffy-TTF" panose="020B0603060100000000" pitchFamily="34" charset="0"/>
              </a:rPr>
              <a:t> </a:t>
            </a:r>
            <a:r>
              <a:rPr lang="en-GB" altLang="en-US" sz="1600" dirty="0">
                <a:solidFill>
                  <a:schemeClr val="tx1"/>
                </a:solidFill>
                <a:latin typeface="Tuffy-TTF" panose="020B0603060100000000" pitchFamily="34" charset="0"/>
              </a:rPr>
              <a:t>– Putting together the sounds in a word in order to read it, e.g. ‘f – r – o – g, frog’</a:t>
            </a:r>
          </a:p>
        </p:txBody>
      </p:sp>
      <p:sp>
        <p:nvSpPr>
          <p:cNvPr id="25" name="Rectangle: Rounded Corners 24">
            <a:extLst>
              <a:ext uri="{FF2B5EF4-FFF2-40B4-BE49-F238E27FC236}">
                <a16:creationId xmlns:a16="http://schemas.microsoft.com/office/drawing/2014/main" id="{6B13C49A-5C30-4B51-9CCD-6E2815BF7566}"/>
              </a:ext>
            </a:extLst>
          </p:cNvPr>
          <p:cNvSpPr/>
          <p:nvPr/>
        </p:nvSpPr>
        <p:spPr>
          <a:xfrm>
            <a:off x="812800" y="5407025"/>
            <a:ext cx="7632700" cy="819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600" b="1" dirty="0">
                <a:solidFill>
                  <a:srgbClr val="C9085C"/>
                </a:solidFill>
                <a:latin typeface="Tuffy-TTF" panose="020B0603060100000000" pitchFamily="34" charset="0"/>
              </a:rPr>
              <a:t>segmenting</a:t>
            </a:r>
            <a:r>
              <a:rPr lang="en-GB" altLang="en-US" sz="1600" dirty="0">
                <a:solidFill>
                  <a:schemeClr val="tx1"/>
                </a:solidFill>
                <a:latin typeface="Tuffy-TTF" panose="020B0603060100000000" pitchFamily="34" charset="0"/>
              </a:rPr>
              <a:t> – Breaking a word into its constituent sounds in order to spell them, e.g. ‘frog, f – r – o – 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What Is Phonics?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is a method for teaching reading and writing.</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It develops phonemic awareness – the ability to hear, recognise and use the sounds within words.</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Learners are also taught the correspondence between sounds and the graphemes (spelling patterns) that represent them.</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is currently the main way in which children in British primary schools are taught to read in their earliest years.</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Children will also be taught other skills, such as whole-word recognition (see ‘tricky words’), book skills and a love and enjoyment of reading.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Why Are Children Taught Phonics?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taught in a structured way, is generally accepted to be the most effective way to teach reading and writing.</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Children learn to hear and recognise sounds in words and spell them correctly.</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This assists with their confidence, accuracy and fluency.</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should not be taught in isolation - children also need to learn other reading and comprehension skills alongside phonic knowledge.</a:t>
            </a:r>
          </a:p>
          <a:p>
            <a:pPr eaLnBrk="1" fontAlgn="auto" hangingPunct="1">
              <a:spcBef>
                <a:spcPts val="0"/>
              </a:spcBef>
              <a:spcAft>
                <a:spcPts val="0"/>
              </a:spcAft>
              <a:defRPr/>
            </a:pPr>
            <a:endParaRPr lang="en-GB" altLang="en-US" dirty="0">
              <a:solidFill>
                <a:schemeClr val="tx1"/>
              </a:solidFill>
            </a:endParaRPr>
          </a:p>
          <a:p>
            <a:pPr eaLnBrk="1" fontAlgn="auto" hangingPunct="1">
              <a:spcBef>
                <a:spcPts val="0"/>
              </a:spcBef>
              <a:spcAft>
                <a:spcPts val="0"/>
              </a:spcAft>
              <a:defRPr/>
            </a:pPr>
            <a:endParaRPr lang="en-GB" altLang="en-US"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Why Are Children Taught Phonics?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taught in a structured way, is generally accepted to be the most effective way to teach reading and writing.</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Children learn to hear and recognise sounds in words and spell them correctly.</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This assists with their confidence, accuracy and fluency.</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should not be taught in isolation — children also need to learn other reading and comprehension skills alongside phonic knowledge.</a:t>
            </a:r>
          </a:p>
          <a:p>
            <a:pPr eaLnBrk="1" fontAlgn="auto" hangingPunct="1">
              <a:spcBef>
                <a:spcPts val="0"/>
              </a:spcBef>
              <a:spcAft>
                <a:spcPts val="0"/>
              </a:spcAft>
              <a:defRPr/>
            </a:pPr>
            <a:endParaRPr lang="en-GB" altLang="en-US"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The Importance of Listening Skills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473200"/>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Phonics learning relies on children being able to hear and distinguish the sounds within words.</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Children with poor listening and/or attention skills can struggle with phonics learning.</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Listening skills begin at birth and there are lots of things that parents and carers can do to support these skills.</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Children are also taught listening and attention skills during their early years education (age 0-5).</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The first phase of formal phonics education (Phase 1) also focuses on key listening skills. Without these skills, children may struggle to master the next stage of their phonics learning.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Letters and Sounds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473200"/>
            <a:ext cx="7632700" cy="272256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Letters and Sounds is a resource for the teaching of phonics which was issued by the Department for Education in 2007.</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It remains the most common way to teach phonics in British primary schools.</a:t>
            </a:r>
          </a:p>
          <a:p>
            <a:pPr eaLnBrk="1" fontAlgn="auto" hangingPunct="1">
              <a:spcBef>
                <a:spcPts val="0"/>
              </a:spcBef>
              <a:spcAft>
                <a:spcPts val="0"/>
              </a:spcAft>
              <a:defRPr/>
            </a:pPr>
            <a:endParaRPr lang="en-GB" altLang="en-US" dirty="0">
              <a:solidFill>
                <a:schemeClr val="tx1"/>
              </a:solidFill>
              <a:latin typeface="Tuffy-TTF" panose="020B0603060100000000" pitchFamily="34" charset="0"/>
            </a:endParaRPr>
          </a:p>
          <a:p>
            <a:pPr eaLnBrk="1" fontAlgn="auto" hangingPunct="1">
              <a:spcBef>
                <a:spcPts val="0"/>
              </a:spcBef>
              <a:spcAft>
                <a:spcPts val="0"/>
              </a:spcAft>
              <a:defRPr/>
            </a:pPr>
            <a:r>
              <a:rPr lang="en-GB" altLang="en-US" dirty="0">
                <a:solidFill>
                  <a:schemeClr val="tx1"/>
                </a:solidFill>
                <a:latin typeface="Tuffy-TTF" panose="020B0603060100000000" pitchFamily="34" charset="0"/>
              </a:rPr>
              <a:t>It is divided into six sections, or phases, intended to begin in the preschool years and finish at the end of year 2 (age 7).</a:t>
            </a:r>
          </a:p>
          <a:p>
            <a:pPr eaLnBrk="1" fontAlgn="auto" hangingPunct="1">
              <a:spcBef>
                <a:spcPts val="0"/>
              </a:spcBef>
              <a:spcAft>
                <a:spcPts val="0"/>
              </a:spcAft>
              <a:defRPr/>
            </a:pPr>
            <a:endParaRPr lang="en-GB" altLang="en-US"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noChangeArrowheads="1"/>
          </p:cNvSpPr>
          <p:nvPr>
            <p:ph type="title"/>
          </p:nvPr>
        </p:nvSpPr>
        <p:spPr>
          <a:xfrm>
            <a:off x="457200" y="479425"/>
            <a:ext cx="8220075" cy="993775"/>
          </a:xfrm>
        </p:spPr>
        <p:txBody>
          <a:bodyPr/>
          <a:lstStyle/>
          <a:p>
            <a:pPr eaLnBrk="1" hangingPunct="1"/>
            <a:r>
              <a:rPr lang="en-GB" altLang="en-US" sz="3600">
                <a:latin typeface="Tuffy-TTF" panose="020B0603060100000000" pitchFamily="34" charset="0"/>
              </a:rPr>
              <a:t>Phase One</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750888" y="1296988"/>
            <a:ext cx="7632700" cy="52863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Phase 1 has seven aspects, with a focus on listening skills</a:t>
            </a:r>
            <a:r>
              <a:rPr lang="en-GB" altLang="en-US" dirty="0">
                <a:solidFill>
                  <a:schemeClr val="tx1"/>
                </a:solidFill>
              </a:rPr>
              <a:t>.</a:t>
            </a:r>
          </a:p>
        </p:txBody>
      </p:sp>
      <p:sp>
        <p:nvSpPr>
          <p:cNvPr id="15" name="Rectangle: Rounded Corners 14">
            <a:extLst>
              <a:ext uri="{FF2B5EF4-FFF2-40B4-BE49-F238E27FC236}">
                <a16:creationId xmlns:a16="http://schemas.microsoft.com/office/drawing/2014/main" id="{27A21001-9336-4868-B8DC-8C594A5FE8F4}"/>
              </a:ext>
            </a:extLst>
          </p:cNvPr>
          <p:cNvSpPr/>
          <p:nvPr/>
        </p:nvSpPr>
        <p:spPr>
          <a:xfrm>
            <a:off x="750888" y="1925638"/>
            <a:ext cx="7632700" cy="522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1: Environmental sounds</a:t>
            </a:r>
            <a:endParaRPr lang="en-US" altLang="en-US" dirty="0">
              <a:solidFill>
                <a:schemeClr val="tx1"/>
              </a:solidFill>
            </a:endParaRPr>
          </a:p>
        </p:txBody>
      </p:sp>
      <p:sp>
        <p:nvSpPr>
          <p:cNvPr id="17" name="Rectangle: Rounded Corners 16">
            <a:extLst>
              <a:ext uri="{FF2B5EF4-FFF2-40B4-BE49-F238E27FC236}">
                <a16:creationId xmlns:a16="http://schemas.microsoft.com/office/drawing/2014/main" id="{2D82F20B-B656-4598-A53A-4400B695CA16}"/>
              </a:ext>
            </a:extLst>
          </p:cNvPr>
          <p:cNvSpPr/>
          <p:nvPr/>
        </p:nvSpPr>
        <p:spPr>
          <a:xfrm>
            <a:off x="750888" y="2535238"/>
            <a:ext cx="7632700" cy="522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2: Instrumental sounds</a:t>
            </a:r>
            <a:endParaRPr lang="en-US" altLang="en-US" dirty="0">
              <a:solidFill>
                <a:schemeClr val="tx1"/>
              </a:solidFill>
            </a:endParaRPr>
          </a:p>
        </p:txBody>
      </p:sp>
      <p:sp>
        <p:nvSpPr>
          <p:cNvPr id="18" name="Rectangle: Rounded Corners 17">
            <a:extLst>
              <a:ext uri="{FF2B5EF4-FFF2-40B4-BE49-F238E27FC236}">
                <a16:creationId xmlns:a16="http://schemas.microsoft.com/office/drawing/2014/main" id="{BBCEBEFE-A9C8-43F6-87B9-1F9C6D228E5C}"/>
              </a:ext>
            </a:extLst>
          </p:cNvPr>
          <p:cNvSpPr/>
          <p:nvPr/>
        </p:nvSpPr>
        <p:spPr>
          <a:xfrm>
            <a:off x="750888" y="3144838"/>
            <a:ext cx="7632700" cy="522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3: Body percussion</a:t>
            </a:r>
            <a:endParaRPr lang="en-US" altLang="en-US" dirty="0">
              <a:solidFill>
                <a:schemeClr val="tx1"/>
              </a:solidFill>
            </a:endParaRPr>
          </a:p>
        </p:txBody>
      </p:sp>
      <p:sp>
        <p:nvSpPr>
          <p:cNvPr id="19" name="Rectangle: Rounded Corners 18">
            <a:extLst>
              <a:ext uri="{FF2B5EF4-FFF2-40B4-BE49-F238E27FC236}">
                <a16:creationId xmlns:a16="http://schemas.microsoft.com/office/drawing/2014/main" id="{35473FC9-42C7-4560-942E-2CF8419E6B91}"/>
              </a:ext>
            </a:extLst>
          </p:cNvPr>
          <p:cNvSpPr/>
          <p:nvPr/>
        </p:nvSpPr>
        <p:spPr>
          <a:xfrm>
            <a:off x="750888" y="3754438"/>
            <a:ext cx="7632700" cy="522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4: Rhythm and rhyme</a:t>
            </a:r>
            <a:endParaRPr lang="en-US" altLang="en-US" dirty="0">
              <a:solidFill>
                <a:schemeClr val="tx1"/>
              </a:solidFill>
            </a:endParaRPr>
          </a:p>
        </p:txBody>
      </p:sp>
      <p:sp>
        <p:nvSpPr>
          <p:cNvPr id="20" name="Rectangle: Rounded Corners 19">
            <a:extLst>
              <a:ext uri="{FF2B5EF4-FFF2-40B4-BE49-F238E27FC236}">
                <a16:creationId xmlns:a16="http://schemas.microsoft.com/office/drawing/2014/main" id="{66980226-2EC0-4833-9DDD-D455C4CCE592}"/>
              </a:ext>
            </a:extLst>
          </p:cNvPr>
          <p:cNvSpPr/>
          <p:nvPr/>
        </p:nvSpPr>
        <p:spPr>
          <a:xfrm>
            <a:off x="750888" y="4364038"/>
            <a:ext cx="7632700" cy="52228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5: Alliteration</a:t>
            </a:r>
            <a:endParaRPr lang="en-US" altLang="en-US" dirty="0">
              <a:solidFill>
                <a:schemeClr val="tx1"/>
              </a:solidFill>
            </a:endParaRPr>
          </a:p>
        </p:txBody>
      </p:sp>
      <p:sp>
        <p:nvSpPr>
          <p:cNvPr id="22" name="Rectangle: Rounded Corners 21">
            <a:extLst>
              <a:ext uri="{FF2B5EF4-FFF2-40B4-BE49-F238E27FC236}">
                <a16:creationId xmlns:a16="http://schemas.microsoft.com/office/drawing/2014/main" id="{1F5C07B3-2161-4F0D-A631-620CCA078DD4}"/>
              </a:ext>
            </a:extLst>
          </p:cNvPr>
          <p:cNvSpPr/>
          <p:nvPr/>
        </p:nvSpPr>
        <p:spPr>
          <a:xfrm>
            <a:off x="750888" y="4972050"/>
            <a:ext cx="7632700" cy="523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6: Voice sounds</a:t>
            </a:r>
            <a:endParaRPr lang="en-US" altLang="en-US" dirty="0">
              <a:solidFill>
                <a:schemeClr val="tx1"/>
              </a:solidFill>
            </a:endParaRPr>
          </a:p>
        </p:txBody>
      </p:sp>
      <p:sp>
        <p:nvSpPr>
          <p:cNvPr id="24" name="Rectangle: Rounded Corners 23">
            <a:extLst>
              <a:ext uri="{FF2B5EF4-FFF2-40B4-BE49-F238E27FC236}">
                <a16:creationId xmlns:a16="http://schemas.microsoft.com/office/drawing/2014/main" id="{DEFE3EB4-B21A-4A31-B72A-D8AF24B8119C}"/>
              </a:ext>
            </a:extLst>
          </p:cNvPr>
          <p:cNvSpPr/>
          <p:nvPr/>
        </p:nvSpPr>
        <p:spPr>
          <a:xfrm>
            <a:off x="750888" y="5581650"/>
            <a:ext cx="7632700"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rPr>
              <a:t>7: Oral blending and segmenti</a:t>
            </a:r>
            <a:r>
              <a:rPr lang="en-GB" altLang="en-US" dirty="0">
                <a:solidFill>
                  <a:schemeClr val="tx1"/>
                </a:solidFill>
                <a:latin typeface="SassoonCRInfant" pitchFamily="2" charset="0"/>
              </a:rPr>
              <a:t>ng</a:t>
            </a:r>
            <a:endParaRPr lang="en-US" altLang="en-US" dirty="0">
              <a:solidFill>
                <a:schemeClr val="tx1"/>
              </a:solidFill>
              <a:latin typeface="SassoonCRInfant"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noChangeArrowheads="1"/>
          </p:cNvSpPr>
          <p:nvPr>
            <p:ph type="title"/>
          </p:nvPr>
        </p:nvSpPr>
        <p:spPr>
          <a:xfrm>
            <a:off x="457200" y="479425"/>
            <a:ext cx="8220075" cy="993775"/>
          </a:xfrm>
        </p:spPr>
        <p:txBody>
          <a:bodyPr/>
          <a:lstStyle/>
          <a:p>
            <a:pPr algn="ctr" eaLnBrk="1" hangingPunct="1">
              <a:lnSpc>
                <a:spcPct val="100000"/>
              </a:lnSpc>
              <a:spcBef>
                <a:spcPct val="50000"/>
              </a:spcBef>
            </a:pPr>
            <a:r>
              <a:rPr lang="en-GB" altLang="en-US" sz="3600">
                <a:latin typeface="Tuffy-TTF" panose="020B0603060100000000" pitchFamily="34" charset="0"/>
              </a:rPr>
              <a:t>Find the Rhymes</a:t>
            </a:r>
            <a:endParaRPr lang="en-US" altLang="en-US" sz="3600">
              <a:latin typeface="Tuffy-TTF" panose="020B0603060100000000"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2325" y="4267200"/>
            <a:ext cx="14176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350" y="1538288"/>
            <a:ext cx="2552700"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5925" y="4613275"/>
            <a:ext cx="13858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0538" y="976313"/>
            <a:ext cx="1570037"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238" y="3276600"/>
            <a:ext cx="427037" cy="290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52913" y="1589088"/>
            <a:ext cx="1655762"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62775" y="3687763"/>
            <a:ext cx="1393825"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2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62325" y="2365375"/>
            <a:ext cx="1112838" cy="218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3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05438" y="3468688"/>
            <a:ext cx="1443037"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3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3111500"/>
            <a:ext cx="14319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noChangeArrowheads="1"/>
          </p:cNvSpPr>
          <p:nvPr>
            <p:ph type="title"/>
          </p:nvPr>
        </p:nvSpPr>
        <p:spPr>
          <a:xfrm>
            <a:off x="457200" y="479425"/>
            <a:ext cx="8220075" cy="993775"/>
          </a:xfrm>
        </p:spPr>
        <p:txBody>
          <a:bodyPr/>
          <a:lstStyle/>
          <a:p>
            <a:pPr algn="ctr" eaLnBrk="1" hangingPunct="1">
              <a:lnSpc>
                <a:spcPct val="100000"/>
              </a:lnSpc>
              <a:spcBef>
                <a:spcPct val="50000"/>
              </a:spcBef>
            </a:pPr>
            <a:r>
              <a:rPr lang="en-GB" altLang="en-US" sz="3600">
                <a:latin typeface="Tuffy-TTF" panose="020B0603060100000000" pitchFamily="34" charset="0"/>
              </a:rPr>
              <a:t>Find the Starting Sounds</a:t>
            </a: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Can you find three things beginning with ‘</a:t>
            </a:r>
            <a:r>
              <a:rPr lang="en-GB" altLang="en-US" dirty="0" err="1">
                <a:solidFill>
                  <a:schemeClr val="tx1"/>
                </a:solidFill>
                <a:latin typeface="Tuffy-TTF" panose="020B0603060100000000" pitchFamily="34" charset="0"/>
              </a:rPr>
              <a:t>sss</a:t>
            </a:r>
            <a:r>
              <a:rPr lang="en-GB" altLang="en-US" dirty="0">
                <a:solidFill>
                  <a:schemeClr val="tx1"/>
                </a:solidFill>
                <a:latin typeface="Tuffy-TTF" panose="020B0603060100000000" pitchFamily="34" charset="0"/>
              </a:rPr>
              <a:t>’?</a:t>
            </a:r>
          </a:p>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How many things begin with ‘h’?</a:t>
            </a:r>
            <a:endParaRPr lang="en-US" altLang="en-US" dirty="0">
              <a:solidFill>
                <a:schemeClr val="tx1"/>
              </a:solidFill>
              <a:latin typeface="Tuffy-TTF" panose="020B0603060100000000" pitchFamily="34" charset="0"/>
            </a:endParaRPr>
          </a:p>
        </p:txBody>
      </p:sp>
      <p:pic>
        <p:nvPicPr>
          <p:cNvPr id="2662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900" y="4781550"/>
            <a:ext cx="1711325"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763" y="1866900"/>
            <a:ext cx="1700212"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5163" y="3136900"/>
            <a:ext cx="1414462"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0888" y="3511550"/>
            <a:ext cx="171767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35350" y="4430713"/>
            <a:ext cx="24161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73475" y="3957638"/>
            <a:ext cx="15113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70488" y="2090738"/>
            <a:ext cx="21272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00313" y="2441575"/>
            <a:ext cx="214312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2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89650" y="4629150"/>
            <a:ext cx="2397125" cy="150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p:cNvSpPr>
            <a:spLocks noGrp="1" noChangeArrowheads="1"/>
          </p:cNvSpPr>
          <p:nvPr>
            <p:ph type="title"/>
          </p:nvPr>
        </p:nvSpPr>
        <p:spPr>
          <a:xfrm>
            <a:off x="457200" y="479425"/>
            <a:ext cx="8220075" cy="993775"/>
          </a:xfrm>
        </p:spPr>
        <p:txBody>
          <a:bodyPr/>
          <a:lstStyle/>
          <a:p>
            <a:pPr algn="ctr" eaLnBrk="1" hangingPunct="1">
              <a:lnSpc>
                <a:spcPct val="100000"/>
              </a:lnSpc>
              <a:spcBef>
                <a:spcPct val="50000"/>
              </a:spcBef>
            </a:pPr>
            <a:r>
              <a:rPr lang="en-GB" altLang="en-US" sz="3600">
                <a:latin typeface="Twinkl" pitchFamily="2" charset="0"/>
              </a:rPr>
              <a:t>Phase Two</a:t>
            </a: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In Phase 2, children begin to learn some letter sounds and to match them </a:t>
            </a:r>
            <a:r>
              <a:rPr lang="en-GB" altLang="en-US">
                <a:solidFill>
                  <a:schemeClr val="tx1"/>
                </a:solidFill>
                <a:latin typeface="Tuffy-TTF" panose="020B0603060100000000" pitchFamily="34" charset="0"/>
              </a:rPr>
              <a:t>to graphemes.</a:t>
            </a:r>
            <a:endParaRPr lang="en-US" altLang="en-US" dirty="0">
              <a:solidFill>
                <a:schemeClr val="tx1"/>
              </a:solidFill>
              <a:latin typeface="Tuffy-TTF" panose="020B0603060100000000" pitchFamily="34" charset="0"/>
            </a:endParaRPr>
          </a:p>
        </p:txBody>
      </p:sp>
      <p:sp>
        <p:nvSpPr>
          <p:cNvPr id="14" name="Rectangle: Rounded Corners 13">
            <a:extLst>
              <a:ext uri="{FF2B5EF4-FFF2-40B4-BE49-F238E27FC236}">
                <a16:creationId xmlns:a16="http://schemas.microsoft.com/office/drawing/2014/main" id="{B8AF447D-78DF-4253-A174-C26F80E2D8D6}"/>
              </a:ext>
            </a:extLst>
          </p:cNvPr>
          <p:cNvSpPr/>
          <p:nvPr/>
        </p:nvSpPr>
        <p:spPr>
          <a:xfrm>
            <a:off x="750888" y="2481263"/>
            <a:ext cx="7632700" cy="59213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Most of the first sounds are single-letter sounds but there are also several digraphs, where one sound is represented by two letters, e.g. ‘</a:t>
            </a:r>
            <a:r>
              <a:rPr lang="en-GB" altLang="en-US" dirty="0" err="1">
                <a:solidFill>
                  <a:schemeClr val="tx1"/>
                </a:solidFill>
                <a:latin typeface="Tuffy-TTF" panose="020B0603060100000000" pitchFamily="34" charset="0"/>
              </a:rPr>
              <a:t>ck</a:t>
            </a:r>
            <a:r>
              <a:rPr lang="en-GB" altLang="en-US" dirty="0">
                <a:solidFill>
                  <a:schemeClr val="tx1"/>
                </a:solidFill>
                <a:latin typeface="Tuffy-TTF" panose="020B0603060100000000" pitchFamily="34" charset="0"/>
              </a:rPr>
              <a:t>’, ‘ll’, ‘</a:t>
            </a:r>
            <a:r>
              <a:rPr lang="en-GB" altLang="en-US" dirty="0" err="1">
                <a:solidFill>
                  <a:schemeClr val="tx1"/>
                </a:solidFill>
                <a:latin typeface="Tuffy-TTF" panose="020B0603060100000000" pitchFamily="34" charset="0"/>
              </a:rPr>
              <a:t>ss</a:t>
            </a:r>
            <a:r>
              <a:rPr lang="en-GB" altLang="en-US" dirty="0">
                <a:solidFill>
                  <a:schemeClr val="tx1"/>
                </a:solidFill>
                <a:latin typeface="Tuffy-TTF" panose="020B0603060100000000" pitchFamily="34" charset="0"/>
              </a:rPr>
              <a:t>’.</a:t>
            </a:r>
            <a:endParaRPr lang="en-US" altLang="en-US" sz="2400" dirty="0">
              <a:solidFill>
                <a:schemeClr val="tx1"/>
              </a:solidFill>
              <a:latin typeface="Tuffy-TTF" panose="020B0603060100000000" pitchFamily="34" charset="0"/>
            </a:endParaRPr>
          </a:p>
        </p:txBody>
      </p:sp>
      <p:sp>
        <p:nvSpPr>
          <p:cNvPr id="17" name="Rectangle: Rounded Corners 16">
            <a:extLst>
              <a:ext uri="{FF2B5EF4-FFF2-40B4-BE49-F238E27FC236}">
                <a16:creationId xmlns:a16="http://schemas.microsoft.com/office/drawing/2014/main" id="{D3357AEB-36C0-45A2-96AD-DF55D555B6CA}"/>
              </a:ext>
            </a:extLst>
          </p:cNvPr>
          <p:cNvSpPr/>
          <p:nvPr/>
        </p:nvSpPr>
        <p:spPr>
          <a:xfrm>
            <a:off x="750888" y="34813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Children also begin to blend the sounds to make words. By the end of Phase 2, children will be able to read some ‘vowel-consonant’ (</a:t>
            </a:r>
            <a:r>
              <a:rPr lang="en-GB" altLang="en-US" dirty="0" err="1">
                <a:solidFill>
                  <a:schemeClr val="tx1"/>
                </a:solidFill>
                <a:latin typeface="Tuffy-TTF" panose="020B0603060100000000" pitchFamily="34" charset="0"/>
              </a:rPr>
              <a:t>vc</a:t>
            </a:r>
            <a:r>
              <a:rPr lang="en-GB" altLang="en-US" dirty="0">
                <a:solidFill>
                  <a:schemeClr val="tx1"/>
                </a:solidFill>
                <a:latin typeface="Tuffy-TTF" panose="020B0603060100000000" pitchFamily="34" charset="0"/>
              </a:rPr>
              <a:t>) and ‘consonant-vowel-consonant’ (</a:t>
            </a:r>
            <a:r>
              <a:rPr lang="en-GB" altLang="en-US" dirty="0" err="1">
                <a:solidFill>
                  <a:schemeClr val="tx1"/>
                </a:solidFill>
                <a:latin typeface="Tuffy-TTF" panose="020B0603060100000000" pitchFamily="34" charset="0"/>
              </a:rPr>
              <a:t>cvc</a:t>
            </a:r>
            <a:r>
              <a:rPr lang="en-GB" altLang="en-US" dirty="0">
                <a:solidFill>
                  <a:schemeClr val="tx1"/>
                </a:solidFill>
                <a:latin typeface="Tuffy-TTF" panose="020B0603060100000000" pitchFamily="34" charset="0"/>
              </a:rPr>
              <a:t>) words, e.g. up, in, cat, pin.</a:t>
            </a:r>
            <a:endParaRPr lang="en-US" altLang="en-US" sz="2400" dirty="0">
              <a:solidFill>
                <a:schemeClr val="tx1"/>
              </a:solidFill>
              <a:latin typeface="Tuffy-TTF" panose="020B0603060100000000" pitchFamily="34" charset="0"/>
            </a:endParaRPr>
          </a:p>
        </p:txBody>
      </p:sp>
      <p:sp>
        <p:nvSpPr>
          <p:cNvPr id="19" name="Rectangle: Rounded Corners 18">
            <a:extLst>
              <a:ext uri="{FF2B5EF4-FFF2-40B4-BE49-F238E27FC236}">
                <a16:creationId xmlns:a16="http://schemas.microsoft.com/office/drawing/2014/main" id="{71E7F227-1165-4D30-8661-CDF518EAC031}"/>
              </a:ext>
            </a:extLst>
          </p:cNvPr>
          <p:cNvSpPr/>
          <p:nvPr/>
        </p:nvSpPr>
        <p:spPr>
          <a:xfrm>
            <a:off x="750888" y="4756150"/>
            <a:ext cx="7632700" cy="5191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Five sets of letters are introduced – one set per week.</a:t>
            </a:r>
            <a:endParaRPr lang="en-US" altLang="en-US" dirty="0">
              <a:solidFill>
                <a:schemeClr val="tx1"/>
              </a:solidFill>
              <a:latin typeface="Tuffy-TTF" panose="020B0603060100000000" pitchFamily="34" charset="0"/>
            </a:endParaRPr>
          </a:p>
        </p:txBody>
      </p:sp>
      <p:sp>
        <p:nvSpPr>
          <p:cNvPr id="22" name="Rectangle: Rounded Corners 21">
            <a:extLst>
              <a:ext uri="{FF2B5EF4-FFF2-40B4-BE49-F238E27FC236}">
                <a16:creationId xmlns:a16="http://schemas.microsoft.com/office/drawing/2014/main" id="{5859C714-34B6-45F9-8496-94E28787AAEB}"/>
              </a:ext>
            </a:extLst>
          </p:cNvPr>
          <p:cNvSpPr/>
          <p:nvPr/>
        </p:nvSpPr>
        <p:spPr>
          <a:xfrm>
            <a:off x="750888" y="5591175"/>
            <a:ext cx="7632700" cy="5191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Children will also learn to read the ‘tricky’ words </a:t>
            </a:r>
            <a:r>
              <a:rPr lang="en-GB" altLang="en-US" b="1" dirty="0">
                <a:solidFill>
                  <a:schemeClr val="tx1"/>
                </a:solidFill>
                <a:latin typeface="Tuffy-TTF" panose="020B0603060100000000" pitchFamily="34" charset="0"/>
              </a:rPr>
              <a:t>the</a:t>
            </a:r>
            <a:r>
              <a:rPr lang="en-GB" altLang="en-US" dirty="0">
                <a:solidFill>
                  <a:schemeClr val="tx1"/>
                </a:solidFill>
                <a:latin typeface="Tuffy-TTF" panose="020B0603060100000000" pitchFamily="34" charset="0"/>
              </a:rPr>
              <a:t>, </a:t>
            </a:r>
            <a:r>
              <a:rPr lang="en-GB" altLang="en-US" b="1" dirty="0">
                <a:solidFill>
                  <a:schemeClr val="tx1"/>
                </a:solidFill>
                <a:latin typeface="Tuffy-TTF" panose="020B0603060100000000" pitchFamily="34" charset="0"/>
              </a:rPr>
              <a:t>to</a:t>
            </a:r>
            <a:r>
              <a:rPr lang="en-GB" altLang="en-US" dirty="0">
                <a:solidFill>
                  <a:schemeClr val="tx1"/>
                </a:solidFill>
                <a:latin typeface="Tuffy-TTF" panose="020B0603060100000000" pitchFamily="34" charset="0"/>
              </a:rPr>
              <a:t>, </a:t>
            </a:r>
            <a:r>
              <a:rPr lang="en-GB" altLang="en-US" b="1" dirty="0">
                <a:solidFill>
                  <a:schemeClr val="tx1"/>
                </a:solidFill>
                <a:latin typeface="Tuffy-TTF" panose="020B0603060100000000" pitchFamily="34" charset="0"/>
              </a:rPr>
              <a:t>go</a:t>
            </a:r>
            <a:r>
              <a:rPr lang="en-GB" altLang="en-US" dirty="0">
                <a:solidFill>
                  <a:schemeClr val="tx1"/>
                </a:solidFill>
                <a:latin typeface="Tuffy-TTF" panose="020B0603060100000000" pitchFamily="34" charset="0"/>
              </a:rPr>
              <a:t>, </a:t>
            </a:r>
            <a:r>
              <a:rPr lang="en-GB" altLang="en-US" b="1" dirty="0">
                <a:solidFill>
                  <a:schemeClr val="tx1"/>
                </a:solidFill>
                <a:latin typeface="Tuffy-TTF" panose="020B0603060100000000" pitchFamily="34" charset="0"/>
              </a:rPr>
              <a:t>I</a:t>
            </a:r>
            <a:r>
              <a:rPr lang="en-GB" altLang="en-US" dirty="0">
                <a:solidFill>
                  <a:schemeClr val="tx1"/>
                </a:solidFill>
                <a:latin typeface="Tuffy-TTF" panose="020B0603060100000000" pitchFamily="34" charset="0"/>
              </a:rPr>
              <a:t>, </a:t>
            </a:r>
            <a:r>
              <a:rPr lang="en-GB" altLang="en-US" b="1" dirty="0">
                <a:solidFill>
                  <a:schemeClr val="tx1"/>
                </a:solidFill>
                <a:latin typeface="Tuffy-TTF" panose="020B0603060100000000" pitchFamily="34" charset="0"/>
              </a:rPr>
              <a:t>no</a:t>
            </a:r>
            <a:r>
              <a:rPr lang="en-GB" altLang="en-US" dirty="0">
                <a:solidFill>
                  <a:schemeClr val="tx1"/>
                </a:solidFill>
                <a:latin typeface="Tuffy-TTF" panose="020B0603060100000000" pitchFamily="34" charset="0"/>
              </a:rPr>
              <a:t>, which cannot be read phonetically.</a:t>
            </a:r>
            <a:endParaRPr lang="en-US" altLang="en-US" dirty="0">
              <a:solidFill>
                <a:schemeClr val="tx1"/>
              </a:solidFill>
              <a:latin typeface="Tuffy-TTF" panose="020B0603060100000000"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US" altLang="en-US" sz="3600">
                <a:latin typeface="Tuffy-TTF" panose="020B0603060100000000" pitchFamily="34" charset="0"/>
              </a:rPr>
              <a:t>Teaching Phonics in School </a:t>
            </a: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392588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Children are taught reading and spelling daily throughout the week, and each session will follow a structured format.</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The activities used to teach will vary and can be adapted. They are multisensory and appeal to different learning styles. They involve games and individual and group activities as well as teacher-led sessions.</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Teachers will assess children’s understanding throughout each session and will also assess knowledge of sounds to see whether a child is ready to move on to the next phase.</a:t>
            </a:r>
            <a:endParaRPr lang="en-US" altLang="en-US" dirty="0">
              <a:solidFill>
                <a:schemeClr val="tx1"/>
              </a:solidFill>
              <a:latin typeface="Tuffy-TTF" panose="020B0603060100000000" pitchFamily="34" charset="0"/>
            </a:endParaRPr>
          </a:p>
          <a:p>
            <a:pPr eaLnBrk="1" fontAlgn="auto" hangingPunct="1">
              <a:spcBef>
                <a:spcPct val="50000"/>
              </a:spcBef>
              <a:spcAft>
                <a:spcPts val="0"/>
              </a:spcAft>
              <a:defRPr/>
            </a:pPr>
            <a:endParaRPr lang="en-US" altLang="en-US" dirty="0">
              <a:solidFill>
                <a:schemeClr val="tx1"/>
              </a:solidFill>
            </a:endParaRPr>
          </a:p>
        </p:txBody>
      </p:sp>
      <p:pic>
        <p:nvPicPr>
          <p:cNvPr id="307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7675" y="4621213"/>
            <a:ext cx="4292600" cy="16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Phase Three</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50292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Phase 3 usually lasts around 12 weeks. Children are taught another 25 graphemes.</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The final single-letter sounds are taught, together with more consonant digraphs (e.g. </a:t>
            </a:r>
            <a:r>
              <a:rPr lang="en-GB" altLang="en-US" dirty="0" err="1">
                <a:solidFill>
                  <a:schemeClr val="tx1"/>
                </a:solidFill>
                <a:latin typeface="Tuffy-TTF" panose="020B0603060100000000" pitchFamily="34" charset="0"/>
              </a:rPr>
              <a:t>zz</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qu</a:t>
            </a:r>
            <a:r>
              <a:rPr lang="en-GB" altLang="en-US" dirty="0">
                <a:solidFill>
                  <a:schemeClr val="tx1"/>
                </a:solidFill>
                <a:latin typeface="Tuffy-TTF" panose="020B0603060100000000" pitchFamily="34" charset="0"/>
              </a:rPr>
              <a:t>) and several vowel digraphs (e.g. </a:t>
            </a:r>
            <a:r>
              <a:rPr lang="en-GB" altLang="en-US" dirty="0" err="1">
                <a:solidFill>
                  <a:schemeClr val="tx1"/>
                </a:solidFill>
                <a:latin typeface="Tuffy-TTF" panose="020B0603060100000000" pitchFamily="34" charset="0"/>
              </a:rPr>
              <a:t>ai</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ee</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igh</a:t>
            </a:r>
            <a:r>
              <a:rPr lang="en-GB" altLang="en-US" dirty="0">
                <a:solidFill>
                  <a:schemeClr val="tx1"/>
                </a:solidFill>
                <a:latin typeface="Tuffy-TTF" panose="020B0603060100000000" pitchFamily="34" charset="0"/>
              </a:rPr>
              <a:t>).</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Children also continue to learn how to blend and segment CVC words using the new sounds, e.g. tail, sheet, night – note that these words still only have three sounds.</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Children will then move on to blending and segmenting two-syllable words such as cooker, eating, broken.</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Tricky words also continue to be taught.</a:t>
            </a:r>
            <a:endParaRPr lang="en-US" altLang="en-US" dirty="0">
              <a:solidFill>
                <a:schemeClr val="tx1"/>
              </a:solidFill>
              <a:latin typeface="Tuffy-TTF" panose="020B0603060100000000"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Phase Four</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619250"/>
            <a:ext cx="7632700" cy="359092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By Phase 4, children are able to represent each of 42 phonemes with a grapheme. Children will be able to read CVC words and begin to segment them to spell them.</a:t>
            </a:r>
          </a:p>
          <a:p>
            <a:pPr eaLnBrk="1" fontAlgn="auto" hangingPunct="1">
              <a:spcBef>
                <a:spcPct val="50000"/>
              </a:spcBef>
              <a:spcAft>
                <a:spcPts val="0"/>
              </a:spcAft>
              <a:defRPr/>
            </a:pPr>
            <a:endParaRPr lang="en-US"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Phase 4 is consolidation of children’s knowledge. Children also move on to blending and segmenting using adjacent consonants, e.g. </a:t>
            </a:r>
            <a:r>
              <a:rPr lang="en-GB" altLang="en-US" dirty="0" err="1">
                <a:solidFill>
                  <a:schemeClr val="tx1"/>
                </a:solidFill>
                <a:latin typeface="Tuffy-TTF" panose="020B0603060100000000" pitchFamily="34" charset="0"/>
              </a:rPr>
              <a:t>st</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sp</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tr</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br</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spr</a:t>
            </a:r>
            <a:r>
              <a:rPr lang="en-GB" altLang="en-US" dirty="0">
                <a:solidFill>
                  <a:schemeClr val="tx1"/>
                </a:solidFill>
                <a:latin typeface="Tuffy-TTF" panose="020B0603060100000000" pitchFamily="34" charset="0"/>
              </a:rPr>
              <a:t>, </a:t>
            </a:r>
            <a:r>
              <a:rPr lang="en-GB" altLang="en-US" dirty="0" err="1">
                <a:solidFill>
                  <a:schemeClr val="tx1"/>
                </a:solidFill>
                <a:latin typeface="Tuffy-TTF" panose="020B0603060100000000" pitchFamily="34" charset="0"/>
              </a:rPr>
              <a:t>str</a:t>
            </a:r>
            <a:r>
              <a:rPr lang="en-GB" altLang="en-US" dirty="0">
                <a:solidFill>
                  <a:schemeClr val="tx1"/>
                </a:solidFill>
                <a:latin typeface="Tuffy-TTF" panose="020B0603060100000000" pitchFamily="34" charset="0"/>
              </a:rPr>
              <a:t> in words such as string, blow, train.</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Phonics teaching continues to be regular and structured and children play games to consolidate their learning.</a:t>
            </a:r>
            <a:endParaRPr lang="en-US" altLang="en-US" dirty="0">
              <a:solidFill>
                <a:schemeClr val="tx1"/>
              </a:solidFill>
              <a:latin typeface="Tuffy-TTF" panose="020B0603060100000000" pitchFamily="34" charset="0"/>
            </a:endParaRPr>
          </a:p>
          <a:p>
            <a:pPr eaLnBrk="1" fontAlgn="auto" hangingPunct="1">
              <a:spcBef>
                <a:spcPct val="50000"/>
              </a:spcBef>
              <a:spcAft>
                <a:spcPts val="0"/>
              </a:spcAft>
              <a:defRPr/>
            </a:pPr>
            <a:endParaRPr lang="en-US" altLang="en-US"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0"/>
          <p:cNvSpPr>
            <a:spLocks noGrp="1" noChangeArrowheads="1"/>
          </p:cNvSpPr>
          <p:nvPr>
            <p:ph type="title"/>
          </p:nvPr>
        </p:nvSpPr>
        <p:spPr>
          <a:xfrm>
            <a:off x="457200" y="479425"/>
            <a:ext cx="8220075" cy="993775"/>
          </a:xfrm>
        </p:spPr>
        <p:txBody>
          <a:bodyPr/>
          <a:lstStyle/>
          <a:p>
            <a:pPr algn="ctr" eaLnBrk="1" hangingPunct="1">
              <a:lnSpc>
                <a:spcPct val="100000"/>
              </a:lnSpc>
              <a:spcBef>
                <a:spcPct val="50000"/>
              </a:spcBef>
            </a:pPr>
            <a:r>
              <a:rPr lang="en-GB" altLang="en-US" sz="3600">
                <a:latin typeface="Tuffy-TTF" panose="020B0603060100000000" pitchFamily="34" charset="0"/>
              </a:rPr>
              <a:t>Buried Treasure</a:t>
            </a: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6540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50000"/>
              </a:spcBef>
              <a:spcAft>
                <a:spcPts val="0"/>
              </a:spcAft>
              <a:defRPr/>
            </a:pPr>
            <a:r>
              <a:rPr lang="en-GB" altLang="en-US" dirty="0">
                <a:solidFill>
                  <a:schemeClr val="tx1"/>
                </a:solidFill>
                <a:latin typeface="Tuffy-TTF" panose="020B0603060100000000" pitchFamily="34" charset="0"/>
              </a:rPr>
              <a:t>What have the pirates hidden in the chest?</a:t>
            </a:r>
            <a:endParaRPr lang="en-US" altLang="en-US" dirty="0">
              <a:solidFill>
                <a:schemeClr val="tx1"/>
              </a:solidFill>
              <a:latin typeface="Tuffy-TTF" panose="020B0603060100000000" pitchFamily="34" charset="0"/>
            </a:endParaRPr>
          </a:p>
        </p:txBody>
      </p:sp>
      <p:pic>
        <p:nvPicPr>
          <p:cNvPr id="3686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2963" y="2146300"/>
            <a:ext cx="4916487"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1563" y="2408238"/>
            <a:ext cx="1911350"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itle 20"/>
          <p:cNvSpPr>
            <a:spLocks noGrp="1"/>
          </p:cNvSpPr>
          <p:nvPr>
            <p:ph type="title"/>
          </p:nvPr>
        </p:nvSpPr>
        <p:spPr>
          <a:xfrm>
            <a:off x="3759200" y="3108325"/>
            <a:ext cx="1616075" cy="490538"/>
          </a:xfrm>
          <a:solidFill>
            <a:schemeClr val="bg2"/>
          </a:solidFill>
          <a:ln w="25400">
            <a:solidFill>
              <a:schemeClr val="tx1"/>
            </a:solidFill>
            <a:round/>
            <a:headEnd/>
            <a:tailEnd/>
          </a:ln>
        </p:spPr>
        <p:txBody>
          <a:bodyPr/>
          <a:lstStyle/>
          <a:p>
            <a:pPr algn="ctr" eaLnBrk="1" hangingPunct="1">
              <a:lnSpc>
                <a:spcPct val="100000"/>
              </a:lnSpc>
              <a:spcBef>
                <a:spcPct val="50000"/>
              </a:spcBef>
            </a:pPr>
            <a:r>
              <a:rPr lang="en-GB" altLang="en-US" sz="3600">
                <a:solidFill>
                  <a:srgbClr val="000000"/>
                </a:solidFill>
                <a:latin typeface="Tuffy-TTF" panose="020B0603060100000000" pitchFamily="34" charset="0"/>
              </a:rPr>
              <a:t>brick</a:t>
            </a:r>
          </a:p>
        </p:txBody>
      </p:sp>
      <p:pic>
        <p:nvPicPr>
          <p:cNvPr id="3891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775" y="873125"/>
            <a:ext cx="1757363"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9988" y="4298950"/>
            <a:ext cx="1749425"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6588" y="2803525"/>
            <a:ext cx="2247900"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29313" y="1538288"/>
            <a:ext cx="2554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3958769">
            <a:off x="3928269" y="4156869"/>
            <a:ext cx="209550" cy="267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89313" y="-449263"/>
            <a:ext cx="2420937" cy="342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noChangeArrowheads="1"/>
          </p:cNvSpPr>
          <p:nvPr>
            <p:ph type="title"/>
          </p:nvPr>
        </p:nvSpPr>
        <p:spPr>
          <a:xfrm>
            <a:off x="457200" y="479425"/>
            <a:ext cx="8220075" cy="993775"/>
          </a:xfrm>
        </p:spPr>
        <p:txBody>
          <a:bodyPr/>
          <a:lstStyle/>
          <a:p>
            <a:pPr algn="ctr" eaLnBrk="1" hangingPunct="1">
              <a:lnSpc>
                <a:spcPct val="100000"/>
              </a:lnSpc>
              <a:spcBef>
                <a:spcPct val="50000"/>
              </a:spcBef>
            </a:pPr>
            <a:r>
              <a:rPr lang="en-GB" altLang="en-US">
                <a:latin typeface="Tuffy-TTF" panose="020B0603060100000000" pitchFamily="34" charset="0"/>
              </a:rPr>
              <a:t>Yes or No?</a:t>
            </a:r>
            <a:endParaRPr lang="en-US" altLang="en-US">
              <a:latin typeface="Tuffy-TTF" panose="020B0603060100000000" pitchFamily="34" charset="0"/>
            </a:endParaRPr>
          </a:p>
        </p:txBody>
      </p:sp>
      <p:sp>
        <p:nvSpPr>
          <p:cNvPr id="40963" name="Title 2"/>
          <p:cNvSpPr>
            <a:spLocks noChangeArrowheads="1"/>
          </p:cNvSpPr>
          <p:nvPr/>
        </p:nvSpPr>
        <p:spPr bwMode="auto">
          <a:xfrm>
            <a:off x="233363" y="1389063"/>
            <a:ext cx="6767512"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a:solidFill>
                  <a:schemeClr val="tx1"/>
                </a:solidFill>
                <a:latin typeface="Tuffy-TTF" panose="020B0603060100000000" pitchFamily="34" charset="0"/>
              </a:rPr>
              <a:t>Can a clock clap hands?</a:t>
            </a:r>
          </a:p>
        </p:txBody>
      </p:sp>
      <p:sp>
        <p:nvSpPr>
          <p:cNvPr id="40964" name="Title 2"/>
          <p:cNvSpPr>
            <a:spLocks noChangeArrowheads="1"/>
          </p:cNvSpPr>
          <p:nvPr/>
        </p:nvSpPr>
        <p:spPr bwMode="auto">
          <a:xfrm>
            <a:off x="360363" y="3065463"/>
            <a:ext cx="676592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a:solidFill>
                  <a:schemeClr val="tx1"/>
                </a:solidFill>
                <a:latin typeface="Tuffy-TTF" panose="020B0603060100000000" pitchFamily="34" charset="0"/>
              </a:rPr>
              <a:t>Can a spoon grab a fork?</a:t>
            </a:r>
          </a:p>
        </p:txBody>
      </p:sp>
      <p:sp>
        <p:nvSpPr>
          <p:cNvPr id="40965" name="Title 2"/>
          <p:cNvSpPr>
            <a:spLocks noChangeArrowheads="1"/>
          </p:cNvSpPr>
          <p:nvPr/>
        </p:nvSpPr>
        <p:spPr bwMode="auto">
          <a:xfrm>
            <a:off x="233363" y="4741863"/>
            <a:ext cx="6767512"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3200">
                <a:solidFill>
                  <a:schemeClr val="tx1"/>
                </a:solidFill>
                <a:latin typeface="Tuffy-TTF" panose="020B0603060100000000" pitchFamily="34" charset="0"/>
              </a:rPr>
              <a:t>Do trains run on tracks?</a:t>
            </a:r>
          </a:p>
        </p:txBody>
      </p:sp>
      <p:pic>
        <p:nvPicPr>
          <p:cNvPr id="40966"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2450" y="1450975"/>
            <a:ext cx="1169988" cy="116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307363" flipH="1">
            <a:off x="7242175" y="2794000"/>
            <a:ext cx="315913"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2725" y="4643438"/>
            <a:ext cx="184943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Phase Five</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424021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latin typeface="Tuffy-TTF" panose="020B0603060100000000" pitchFamily="34" charset="0"/>
              </a:rPr>
              <a:t>Children will broaden their knowledge of graphemes and phonemes. </a:t>
            </a:r>
          </a:p>
          <a:p>
            <a:pPr eaLnBrk="1" fontAlgn="auto" hangingPunct="1">
              <a:spcAft>
                <a:spcPts val="0"/>
              </a:spcAft>
              <a:defRPr/>
            </a:pPr>
            <a:r>
              <a:rPr lang="en-GB" altLang="en-US" dirty="0">
                <a:solidFill>
                  <a:schemeClr val="tx1"/>
                </a:solidFill>
                <a:latin typeface="Tuffy-TTF" panose="020B0603060100000000" pitchFamily="34" charset="0"/>
              </a:rPr>
              <a:t> </a:t>
            </a:r>
          </a:p>
          <a:p>
            <a:pPr eaLnBrk="1" fontAlgn="auto" hangingPunct="1">
              <a:spcAft>
                <a:spcPts val="0"/>
              </a:spcAft>
              <a:defRPr/>
            </a:pPr>
            <a:r>
              <a:rPr lang="en-GB" altLang="en-US" dirty="0">
                <a:solidFill>
                  <a:schemeClr val="tx1"/>
                </a:solidFill>
                <a:latin typeface="Tuffy-TTF" panose="020B0603060100000000" pitchFamily="34" charset="0"/>
              </a:rPr>
              <a:t>They will learn alternative ways of spelling the phonemes they have already learnt.</a:t>
            </a:r>
          </a:p>
          <a:p>
            <a:pPr eaLnBrk="1" fontAlgn="auto" hangingPunct="1">
              <a:spcAft>
                <a:spcPts val="0"/>
              </a:spcAft>
              <a:defRPr/>
            </a:pPr>
            <a:endParaRPr lang="en-GB" altLang="en-US" dirty="0">
              <a:solidFill>
                <a:schemeClr val="tx1"/>
              </a:solidFill>
              <a:latin typeface="Tuffy-TTF" panose="020B0603060100000000" pitchFamily="34" charset="0"/>
            </a:endParaRPr>
          </a:p>
          <a:p>
            <a:pPr eaLnBrk="1" fontAlgn="auto" hangingPunct="1">
              <a:spcAft>
                <a:spcPts val="0"/>
              </a:spcAft>
              <a:defRPr/>
            </a:pPr>
            <a:r>
              <a:rPr lang="en-GB" altLang="en-US" dirty="0">
                <a:solidFill>
                  <a:schemeClr val="tx1"/>
                </a:solidFill>
                <a:latin typeface="Tuffy-TTF" panose="020B0603060100000000" pitchFamily="34" charset="0"/>
              </a:rPr>
              <a:t>They will learn strategies to help them choose the correct grapheme for spelling.</a:t>
            </a:r>
          </a:p>
          <a:p>
            <a:pPr eaLnBrk="1" fontAlgn="auto" hangingPunct="1">
              <a:spcAft>
                <a:spcPts val="0"/>
              </a:spcAft>
              <a:defRPr/>
            </a:pPr>
            <a:endParaRPr lang="en-GB" altLang="en-US" dirty="0">
              <a:solidFill>
                <a:schemeClr val="tx1"/>
              </a:solidFill>
              <a:latin typeface="Tuffy-TTF" panose="020B0603060100000000" pitchFamily="34" charset="0"/>
            </a:endParaRPr>
          </a:p>
          <a:p>
            <a:pPr eaLnBrk="1" fontAlgn="auto" hangingPunct="1">
              <a:spcAft>
                <a:spcPts val="0"/>
              </a:spcAft>
              <a:defRPr/>
            </a:pPr>
            <a:r>
              <a:rPr lang="en-GB" altLang="en-US" dirty="0">
                <a:solidFill>
                  <a:schemeClr val="tx1"/>
                </a:solidFill>
                <a:latin typeface="Tuffy-TTF" panose="020B0603060100000000" pitchFamily="34" charset="0"/>
              </a:rPr>
              <a:t>Children will be reading with more and more fluency, no longer needing to ‘sound out’ most familiar words.</a:t>
            </a:r>
            <a:endParaRPr lang="en-US" altLang="en-US" dirty="0">
              <a:solidFill>
                <a:schemeClr val="tx1"/>
              </a:solidFill>
              <a:latin typeface="Tuffy-TTF" panose="020B0603060100000000" pitchFamily="34" charset="0"/>
            </a:endParaRPr>
          </a:p>
          <a:p>
            <a:pPr eaLnBrk="1" fontAlgn="auto" hangingPunct="1">
              <a:spcAft>
                <a:spcPts val="0"/>
              </a:spcAft>
              <a:defRPr/>
            </a:pPr>
            <a:endParaRPr lang="en-US" altLang="en-US" dirty="0">
              <a:solidFill>
                <a:schemeClr val="tx1"/>
              </a:solidFill>
            </a:endParaRPr>
          </a:p>
          <a:p>
            <a:pPr eaLnBrk="1" fontAlgn="auto" hangingPunct="1">
              <a:spcAft>
                <a:spcPts val="0"/>
              </a:spcAft>
              <a:defRPr/>
            </a:pPr>
            <a:endParaRPr lang="en-US" altLang="en-US" dirty="0">
              <a:solidFill>
                <a:schemeClr val="tx1"/>
              </a:solidFill>
            </a:endParaRPr>
          </a:p>
          <a:p>
            <a:pPr eaLnBrk="1" fontAlgn="auto" hangingPunct="1">
              <a:spcAft>
                <a:spcPts val="0"/>
              </a:spcAft>
              <a:defRPr/>
            </a:pPr>
            <a:endParaRPr lang="en-US" altLang="en-US" dirty="0">
              <a:solidFill>
                <a:schemeClr val="tx1"/>
              </a:solidFill>
            </a:endParaRPr>
          </a:p>
          <a:p>
            <a:pPr eaLnBrk="1" fontAlgn="auto" hangingPunct="1">
              <a:spcBef>
                <a:spcPct val="50000"/>
              </a:spcBef>
              <a:spcAft>
                <a:spcPts val="0"/>
              </a:spcAft>
              <a:defRPr/>
            </a:pPr>
            <a:endParaRPr lang="en-US" altLang="en-US" dirty="0">
              <a:solidFill>
                <a:schemeClr val="tx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The Year 1 Phonics Check</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296988"/>
            <a:ext cx="7632700" cy="424021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chemeClr val="tx1"/>
                </a:solidFill>
                <a:latin typeface="Tuffy-TTF" panose="020B0603060100000000" pitchFamily="34" charset="0"/>
              </a:rPr>
              <a:t>In June, all year 1 children are expected to complete the year 1 phonics screening check.</a:t>
            </a:r>
          </a:p>
          <a:p>
            <a:pPr eaLnBrk="1" fontAlgn="auto" hangingPunct="1">
              <a:spcAft>
                <a:spcPts val="0"/>
              </a:spcAft>
              <a:defRPr/>
            </a:pPr>
            <a:r>
              <a:rPr lang="en-GB" altLang="en-US" dirty="0">
                <a:solidFill>
                  <a:schemeClr val="tx1"/>
                </a:solidFill>
                <a:latin typeface="Tuffy-TTF" panose="020B0603060100000000" pitchFamily="34" charset="0"/>
              </a:rPr>
              <a:t> </a:t>
            </a:r>
          </a:p>
          <a:p>
            <a:pPr eaLnBrk="1" fontAlgn="auto" hangingPunct="1">
              <a:spcAft>
                <a:spcPts val="0"/>
              </a:spcAft>
              <a:defRPr/>
            </a:pPr>
            <a:r>
              <a:rPr lang="en-GB" altLang="en-US" dirty="0">
                <a:solidFill>
                  <a:schemeClr val="tx1"/>
                </a:solidFill>
                <a:latin typeface="Tuffy-TTF" panose="020B0603060100000000" pitchFamily="34" charset="0"/>
              </a:rPr>
              <a:t>The aim is to check that a child is making progress in phonics. They are expected to read a mixture of real words and ‘nonsense’ words.</a:t>
            </a:r>
          </a:p>
          <a:p>
            <a:pPr eaLnBrk="1" fontAlgn="auto" hangingPunct="1">
              <a:spcAft>
                <a:spcPts val="0"/>
              </a:spcAft>
              <a:defRPr/>
            </a:pPr>
            <a:endParaRPr lang="en-GB" altLang="en-US" dirty="0">
              <a:solidFill>
                <a:schemeClr val="tx1"/>
              </a:solidFill>
              <a:latin typeface="Tuffy-TTF" panose="020B0603060100000000" pitchFamily="34" charset="0"/>
            </a:endParaRPr>
          </a:p>
          <a:p>
            <a:pPr eaLnBrk="1" fontAlgn="auto" hangingPunct="1">
              <a:spcAft>
                <a:spcPts val="0"/>
              </a:spcAft>
              <a:defRPr/>
            </a:pPr>
            <a:r>
              <a:rPr lang="en-GB" altLang="en-US" dirty="0">
                <a:solidFill>
                  <a:schemeClr val="tx1"/>
                </a:solidFill>
                <a:latin typeface="Tuffy-TTF" panose="020B0603060100000000" pitchFamily="34" charset="0"/>
              </a:rPr>
              <a:t>If a child has not reached the expected standard, schools must give additional support to help the child to make progress in year 2.</a:t>
            </a:r>
          </a:p>
          <a:p>
            <a:pPr eaLnBrk="1" fontAlgn="auto" hangingPunct="1">
              <a:spcAft>
                <a:spcPts val="0"/>
              </a:spcAft>
              <a:defRPr/>
            </a:pPr>
            <a:endParaRPr lang="en-US" altLang="en-US" dirty="0">
              <a:solidFill>
                <a:srgbClr val="0079C2"/>
              </a:solidFill>
            </a:endParaRPr>
          </a:p>
          <a:p>
            <a:pPr eaLnBrk="1" fontAlgn="auto" hangingPunct="1">
              <a:spcAft>
                <a:spcPts val="0"/>
              </a:spcAft>
              <a:defRPr/>
            </a:pPr>
            <a:endParaRPr lang="en-US" altLang="en-US" dirty="0">
              <a:solidFill>
                <a:schemeClr val="tx1"/>
              </a:solidFill>
            </a:endParaRPr>
          </a:p>
          <a:p>
            <a:pPr eaLnBrk="1" fontAlgn="auto" hangingPunct="1">
              <a:spcAft>
                <a:spcPts val="0"/>
              </a:spcAft>
              <a:defRPr/>
            </a:pPr>
            <a:endParaRPr lang="en-US" altLang="en-US" dirty="0">
              <a:solidFill>
                <a:schemeClr val="tx1"/>
              </a:solidFill>
            </a:endParaRPr>
          </a:p>
          <a:p>
            <a:pPr eaLnBrk="1" fontAlgn="auto" hangingPunct="1">
              <a:spcAft>
                <a:spcPts val="0"/>
              </a:spcAft>
              <a:defRPr/>
            </a:pPr>
            <a:endParaRPr lang="en-US" altLang="en-US" dirty="0">
              <a:solidFill>
                <a:schemeClr val="tx1"/>
              </a:solidFill>
            </a:endParaRPr>
          </a:p>
          <a:p>
            <a:pPr eaLnBrk="1" fontAlgn="auto" hangingPunct="1">
              <a:spcBef>
                <a:spcPct val="50000"/>
              </a:spcBef>
              <a:spcAft>
                <a:spcPts val="0"/>
              </a:spcAft>
              <a:defRPr/>
            </a:pPr>
            <a:endParaRPr lang="en-US" altLang="en-US" dirty="0">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Phase Six and Beyond</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584325"/>
            <a:ext cx="7632700" cy="40957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Phase 6 is mainly taught as children progress through year 2 (age 6-7).</a:t>
            </a:r>
            <a:endParaRPr lang="en-US" altLang="en-US" dirty="0">
              <a:solidFill>
                <a:schemeClr val="tx1"/>
              </a:solidFill>
              <a:latin typeface="Tuffy-TTF" panose="020B0603060100000000" pitchFamily="34" charset="0"/>
            </a:endParaRPr>
          </a:p>
          <a:p>
            <a:pPr eaLnBrk="1" fontAlgn="auto" hangingPunct="1">
              <a:spcAft>
                <a:spcPts val="0"/>
              </a:spcAft>
              <a:defRPr/>
            </a:pPr>
            <a:r>
              <a:rPr lang="en-GB" altLang="en-US" dirty="0">
                <a:solidFill>
                  <a:schemeClr val="tx1"/>
                </a:solidFill>
                <a:latin typeface="Tuffy-TTF" panose="020B0603060100000000" pitchFamily="34" charset="0"/>
              </a:rPr>
              <a:t> </a:t>
            </a: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Children are becoming fluent readers and more accurate spellers. They learn more spelling patterns such as the use of prefixes and suffixes, contracted forms of words (e.g. can’t, won’t) and other words in common usage such as days of the week.</a:t>
            </a:r>
            <a:endParaRPr lang="en-US" altLang="en-US" dirty="0">
              <a:solidFill>
                <a:schemeClr val="tx1"/>
              </a:solidFill>
              <a:latin typeface="Tuffy-TTF" panose="020B0603060100000000" pitchFamily="34" charset="0"/>
            </a:endParaRPr>
          </a:p>
          <a:p>
            <a:pPr eaLnBrk="1" fontAlgn="auto" hangingPunct="1">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At this stage, children can read hundreds of words automatically. They are now reading for pleasure and reading to learn rather than learning to read.</a:t>
            </a: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They can decode words quickly and silently and only need to sound out longer or more unfamiliar words.</a:t>
            </a:r>
            <a:endParaRPr lang="en-US" altLang="en-US" dirty="0">
              <a:solidFill>
                <a:schemeClr val="tx1"/>
              </a:solidFill>
              <a:latin typeface="Tuffy-TTF" panose="020B0603060100000000"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uffy-TTF" panose="020B0603060100000000" pitchFamily="34" charset="0"/>
              </a:rPr>
              <a:t>Other Schemes</a:t>
            </a:r>
            <a:endParaRPr lang="en-US" altLang="en-US" sz="3600">
              <a:latin typeface="Tuffy-TTF" panose="020B0603060100000000" pitchFamily="34"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750888" y="1584325"/>
            <a:ext cx="7632700" cy="317023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ct val="50000"/>
              </a:spcBef>
              <a:spcAft>
                <a:spcPts val="0"/>
              </a:spcAft>
              <a:defRPr/>
            </a:pPr>
            <a:r>
              <a:rPr lang="en-GB" altLang="en-US" dirty="0">
                <a:solidFill>
                  <a:schemeClr val="tx1"/>
                </a:solidFill>
                <a:latin typeface="Tuffy-TTF" panose="020B0603060100000000" pitchFamily="34" charset="0"/>
              </a:rPr>
              <a:t>Some schools do not follow the ‘Letters and Sounds’ scheme or they supplement it using other phonics schemes.</a:t>
            </a:r>
            <a:endParaRPr lang="en-US" altLang="en-US" dirty="0">
              <a:solidFill>
                <a:schemeClr val="tx1"/>
              </a:solidFill>
              <a:latin typeface="Tuffy-TTF" panose="020B0603060100000000" pitchFamily="34" charset="0"/>
            </a:endParaRPr>
          </a:p>
          <a:p>
            <a:pPr eaLnBrk="1" fontAlgn="auto" hangingPunct="1">
              <a:spcAft>
                <a:spcPts val="0"/>
              </a:spcAft>
              <a:defRPr/>
            </a:pPr>
            <a:r>
              <a:rPr lang="en-GB" altLang="en-US" dirty="0">
                <a:solidFill>
                  <a:schemeClr val="tx1"/>
                </a:solidFill>
                <a:latin typeface="Tuffy-TTF" panose="020B0603060100000000" pitchFamily="34" charset="0"/>
              </a:rPr>
              <a:t> </a:t>
            </a: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Examples include ‘</a:t>
            </a:r>
            <a:r>
              <a:rPr lang="en-GB" altLang="en-US" dirty="0" err="1">
                <a:solidFill>
                  <a:schemeClr val="tx1"/>
                </a:solidFill>
                <a:latin typeface="Tuffy-TTF" panose="020B0603060100000000" pitchFamily="34" charset="0"/>
              </a:rPr>
              <a:t>Letterland</a:t>
            </a:r>
            <a:r>
              <a:rPr lang="en-GB" altLang="en-US" dirty="0">
                <a:solidFill>
                  <a:schemeClr val="tx1"/>
                </a:solidFill>
                <a:latin typeface="Tuffy-TTF" panose="020B0603060100000000" pitchFamily="34" charset="0"/>
              </a:rPr>
              <a:t>’, ‘Jolly Phonics’ and ‘Read Write Inc.’.</a:t>
            </a:r>
            <a:endParaRPr lang="en-US" altLang="en-US" dirty="0">
              <a:solidFill>
                <a:schemeClr val="tx1"/>
              </a:solidFill>
              <a:latin typeface="Tuffy-TTF" panose="020B0603060100000000" pitchFamily="34" charset="0"/>
            </a:endParaRPr>
          </a:p>
          <a:p>
            <a:pPr eaLnBrk="1" fontAlgn="auto" hangingPunct="1">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All these schemes have the same ultimate aim, which is to use a synthetic phonics approach to teach children to read quickly, fluently and with understanding.</a:t>
            </a:r>
            <a:endParaRPr lang="en-US" altLang="en-US" dirty="0">
              <a:solidFill>
                <a:schemeClr val="tx1"/>
              </a:solidFill>
              <a:latin typeface="Tuffy-TTF" panose="020B0603060100000000" pitchFamily="34" charset="0"/>
            </a:endParaRPr>
          </a:p>
          <a:p>
            <a:pPr eaLnBrk="1" fontAlgn="auto" hangingPunct="1">
              <a:spcBef>
                <a:spcPct val="50000"/>
              </a:spcBef>
              <a:spcAft>
                <a:spcPts val="0"/>
              </a:spcAft>
              <a:defRPr/>
            </a:pPr>
            <a:endParaRPr lang="en-GB" altLang="en-US" dirty="0">
              <a:solidFill>
                <a:schemeClr val="tx1"/>
              </a:solidFill>
              <a:latin typeface="Tuffy-TTF" panose="020B0603060100000000" pitchFamily="34" charset="0"/>
            </a:endParaRPr>
          </a:p>
          <a:p>
            <a:pPr eaLnBrk="1" fontAlgn="auto" hangingPunct="1">
              <a:spcBef>
                <a:spcPct val="50000"/>
              </a:spcBef>
              <a:spcAft>
                <a:spcPts val="0"/>
              </a:spcAft>
              <a:defRPr/>
            </a:pPr>
            <a:r>
              <a:rPr lang="en-GB" altLang="en-US" dirty="0">
                <a:solidFill>
                  <a:schemeClr val="tx1"/>
                </a:solidFill>
                <a:latin typeface="Tuffy-TTF" panose="020B0603060100000000" pitchFamily="34" charset="0"/>
              </a:rPr>
              <a:t>Your child’s school will be able to provide further information about the teaching schemes they use.</a:t>
            </a:r>
            <a:endParaRPr lang="en-US" altLang="en-US" dirty="0">
              <a:solidFill>
                <a:schemeClr val="tx1"/>
              </a:solidFill>
              <a:latin typeface="Tuffy-TTF" panose="020B0603060100000000"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0"/>
          <p:cNvSpPr>
            <a:spLocks noGrp="1" noChangeArrowheads="1"/>
          </p:cNvSpPr>
          <p:nvPr>
            <p:ph type="title"/>
          </p:nvPr>
        </p:nvSpPr>
        <p:spPr>
          <a:xfrm>
            <a:off x="457200" y="479425"/>
            <a:ext cx="8220075" cy="993775"/>
          </a:xfrm>
        </p:spPr>
        <p:txBody>
          <a:bodyPr/>
          <a:lstStyle/>
          <a:p>
            <a:pPr eaLnBrk="1" hangingPunct="1">
              <a:lnSpc>
                <a:spcPct val="100000"/>
              </a:lnSpc>
              <a:spcBef>
                <a:spcPct val="50000"/>
              </a:spcBef>
            </a:pPr>
            <a:r>
              <a:rPr lang="en-GB" altLang="en-US" sz="3600">
                <a:latin typeface="Twinkl" pitchFamily="2" charset="0"/>
              </a:rPr>
              <a:t>Helping Your Child at Home</a:t>
            </a:r>
            <a:endParaRPr lang="en-US" altLang="en-US" sz="3600">
              <a:latin typeface="Twinkl" pitchFamily="2" charset="0"/>
            </a:endParaRPr>
          </a:p>
        </p:txBody>
      </p:sp>
      <p:sp>
        <p:nvSpPr>
          <p:cNvPr id="51203" name="Text Box 5"/>
          <p:cNvSpPr txBox="1">
            <a:spLocks noChangeArrowheads="1"/>
          </p:cNvSpPr>
          <p:nvPr/>
        </p:nvSpPr>
        <p:spPr bwMode="auto">
          <a:xfrm>
            <a:off x="750888" y="1519238"/>
            <a:ext cx="77057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Work on listening skills.</a:t>
            </a:r>
            <a:endParaRPr lang="en-US" altLang="en-US">
              <a:solidFill>
                <a:schemeClr val="tx1"/>
              </a:solidFill>
              <a:latin typeface="Tuffy-TTF" panose="020B0603060100000000" pitchFamily="34" charset="0"/>
            </a:endParaRPr>
          </a:p>
        </p:txBody>
      </p:sp>
      <p:sp>
        <p:nvSpPr>
          <p:cNvPr id="51204" name="Text Box 6"/>
          <p:cNvSpPr txBox="1">
            <a:spLocks noChangeArrowheads="1"/>
          </p:cNvSpPr>
          <p:nvPr/>
        </p:nvSpPr>
        <p:spPr bwMode="auto">
          <a:xfrm>
            <a:off x="750888" y="2019300"/>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Practise segmenting and blending.</a:t>
            </a:r>
            <a:endParaRPr lang="en-US" altLang="en-US">
              <a:solidFill>
                <a:schemeClr val="tx1"/>
              </a:solidFill>
              <a:latin typeface="Tuffy-TTF" panose="020B0603060100000000" pitchFamily="34" charset="0"/>
            </a:endParaRPr>
          </a:p>
        </p:txBody>
      </p:sp>
      <p:sp>
        <p:nvSpPr>
          <p:cNvPr id="51205" name="Text Box 7"/>
          <p:cNvSpPr txBox="1">
            <a:spLocks noChangeArrowheads="1"/>
          </p:cNvSpPr>
          <p:nvPr/>
        </p:nvSpPr>
        <p:spPr bwMode="auto">
          <a:xfrm>
            <a:off x="750888" y="3082925"/>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Support your child to complete homework.</a:t>
            </a:r>
            <a:endParaRPr lang="en-US" altLang="en-US">
              <a:solidFill>
                <a:schemeClr val="tx1"/>
              </a:solidFill>
              <a:latin typeface="Tuffy-TTF" panose="020B0603060100000000" pitchFamily="34" charset="0"/>
            </a:endParaRPr>
          </a:p>
        </p:txBody>
      </p:sp>
      <p:sp>
        <p:nvSpPr>
          <p:cNvPr id="51206" name="Text Box 8"/>
          <p:cNvSpPr txBox="1">
            <a:spLocks noChangeArrowheads="1"/>
          </p:cNvSpPr>
          <p:nvPr/>
        </p:nvSpPr>
        <p:spPr bwMode="auto">
          <a:xfrm>
            <a:off x="750888" y="3614738"/>
            <a:ext cx="77057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Practise new sounds and graphemes.</a:t>
            </a:r>
            <a:endParaRPr lang="en-US" altLang="en-US">
              <a:solidFill>
                <a:schemeClr val="tx1"/>
              </a:solidFill>
              <a:latin typeface="Tuffy-TTF" panose="020B0603060100000000" pitchFamily="34" charset="0"/>
            </a:endParaRPr>
          </a:p>
        </p:txBody>
      </p:sp>
      <p:sp>
        <p:nvSpPr>
          <p:cNvPr id="51207" name="Text Box 8"/>
          <p:cNvSpPr txBox="1">
            <a:spLocks noChangeArrowheads="1"/>
          </p:cNvSpPr>
          <p:nvPr/>
        </p:nvSpPr>
        <p:spPr bwMode="auto">
          <a:xfrm>
            <a:off x="750888" y="4146550"/>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Read to and with your child </a:t>
            </a:r>
            <a:r>
              <a:rPr lang="en-GB" altLang="en-US" b="1">
                <a:solidFill>
                  <a:schemeClr val="tx1"/>
                </a:solidFill>
                <a:latin typeface="Tuffy-TTF" panose="020B0603060100000000" pitchFamily="34" charset="0"/>
              </a:rPr>
              <a:t>every day</a:t>
            </a:r>
            <a:r>
              <a:rPr lang="en-GB" altLang="en-US">
                <a:solidFill>
                  <a:schemeClr val="tx1"/>
                </a:solidFill>
                <a:latin typeface="Tuffy-TTF" panose="020B0603060100000000" pitchFamily="34" charset="0"/>
              </a:rPr>
              <a:t>.</a:t>
            </a:r>
            <a:endParaRPr lang="en-US" altLang="en-US">
              <a:solidFill>
                <a:schemeClr val="tx1"/>
              </a:solidFill>
              <a:latin typeface="Tuffy-TTF" panose="020B0603060100000000" pitchFamily="34" charset="0"/>
            </a:endParaRPr>
          </a:p>
        </p:txBody>
      </p:sp>
      <p:sp>
        <p:nvSpPr>
          <p:cNvPr id="51208" name="Text Box 8"/>
          <p:cNvSpPr txBox="1">
            <a:spLocks noChangeArrowheads="1"/>
          </p:cNvSpPr>
          <p:nvPr/>
        </p:nvSpPr>
        <p:spPr bwMode="auto">
          <a:xfrm>
            <a:off x="750888" y="2551113"/>
            <a:ext cx="77057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50000"/>
              </a:spcBef>
              <a:buFontTx/>
              <a:buNone/>
            </a:pPr>
            <a:r>
              <a:rPr lang="en-GB" altLang="en-US">
                <a:solidFill>
                  <a:schemeClr val="tx1"/>
                </a:solidFill>
                <a:latin typeface="Tuffy-TTF" panose="020B0603060100000000" pitchFamily="34" charset="0"/>
              </a:rPr>
              <a:t>Look for familiar sounds and words in the world around you.</a:t>
            </a:r>
            <a:endParaRPr lang="en-US" altLang="en-US">
              <a:solidFill>
                <a:schemeClr val="tx1"/>
              </a:solidFill>
              <a:latin typeface="Tuffy-TTF" panose="020B0603060100000000"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A668E89-7EBF-46BC-97CC-8BA0273F40FB}" vid="{55997E52-F108-4BFE-ADA4-3FDEC1E52D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111</TotalTime>
  <Words>2507</Words>
  <Application>Microsoft Office PowerPoint</Application>
  <PresentationFormat>On-screen Show (4:3)</PresentationFormat>
  <Paragraphs>210</Paragraphs>
  <Slides>24</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Sassoon Infant Rg</vt:lpstr>
      <vt:lpstr>Twinkl SemiBold</vt:lpstr>
      <vt:lpstr>Calibri</vt:lpstr>
      <vt:lpstr>Tuffy-TTF</vt:lpstr>
      <vt:lpstr>Arial</vt:lpstr>
      <vt:lpstr>Twinkl</vt:lpstr>
      <vt:lpstr>SassoonCRInfant</vt:lpstr>
      <vt:lpstr>Office Theme</vt:lpstr>
      <vt:lpstr>PowerPoint Presentation</vt:lpstr>
      <vt:lpstr>Did You Know…?</vt:lpstr>
      <vt:lpstr>The Jargon – A Quick Guide</vt:lpstr>
      <vt:lpstr>What Is Phonics?</vt:lpstr>
      <vt:lpstr>Why Are Children Taught Phonics?</vt:lpstr>
      <vt:lpstr>Why Are Children Taught Phonics?</vt:lpstr>
      <vt:lpstr>The Importance of Listening Skills</vt:lpstr>
      <vt:lpstr>Letters and Sounds</vt:lpstr>
      <vt:lpstr>Phase One</vt:lpstr>
      <vt:lpstr>Find the Rhymes</vt:lpstr>
      <vt:lpstr>Find the Starting Sounds</vt:lpstr>
      <vt:lpstr>Phase Two</vt:lpstr>
      <vt:lpstr>Teaching Phonics in School </vt:lpstr>
      <vt:lpstr>Phase Three</vt:lpstr>
      <vt:lpstr>Phase Four</vt:lpstr>
      <vt:lpstr>Buried Treasure</vt:lpstr>
      <vt:lpstr>brick</vt:lpstr>
      <vt:lpstr>Yes or No?</vt:lpstr>
      <vt:lpstr>Phase Five</vt:lpstr>
      <vt:lpstr>The Year 1 Phonics Check</vt:lpstr>
      <vt:lpstr>Phase Six and Beyond</vt:lpstr>
      <vt:lpstr>Other Schemes</vt:lpstr>
      <vt:lpstr>Helping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Martin Ward</dc:creator>
  <cp:lastModifiedBy>Abby Ward</cp:lastModifiedBy>
  <cp:revision>14</cp:revision>
  <dcterms:created xsi:type="dcterms:W3CDTF">2018-05-16T14:15:24Z</dcterms:created>
  <dcterms:modified xsi:type="dcterms:W3CDTF">2018-11-29T12:34:47Z</dcterms:modified>
</cp:coreProperties>
</file>