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79" r:id="rId3"/>
    <p:sldId id="280" r:id="rId4"/>
    <p:sldId id="261" r:id="rId5"/>
    <p:sldId id="260" r:id="rId6"/>
    <p:sldId id="266" r:id="rId7"/>
    <p:sldId id="263" r:id="rId8"/>
    <p:sldId id="262" r:id="rId9"/>
    <p:sldId id="270" r:id="rId10"/>
    <p:sldId id="281" r:id="rId11"/>
    <p:sldId id="264" r:id="rId12"/>
    <p:sldId id="282" r:id="rId13"/>
    <p:sldId id="269" r:id="rId14"/>
    <p:sldId id="271" r:id="rId15"/>
    <p:sldId id="277" r:id="rId16"/>
    <p:sldId id="273" r:id="rId17"/>
    <p:sldId id="272" r:id="rId18"/>
    <p:sldId id="278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55A5"/>
    <a:srgbClr val="ED4E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71"/>
  </p:normalViewPr>
  <p:slideViewPr>
    <p:cSldViewPr snapToGrid="0" snapToObjects="1">
      <p:cViewPr varScale="1">
        <p:scale>
          <a:sx n="92" d="100"/>
          <a:sy n="92" d="100"/>
        </p:scale>
        <p:origin x="64" y="1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8BAFBD-43B5-EB48-B292-203BC8D73531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2C6F58-9D24-8D4D-8130-2CED2B8A8A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275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C6F58-9D24-8D4D-8130-2CED2B8A8AD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6103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C6F58-9D24-8D4D-8130-2CED2B8A8AD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9737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C6F58-9D24-8D4D-8130-2CED2B8A8AD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6036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C6F58-9D24-8D4D-8130-2CED2B8A8AD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480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C6F58-9D24-8D4D-8130-2CED2B8A8AD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2867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C6F58-9D24-8D4D-8130-2CED2B8A8AD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3124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C6F58-9D24-8D4D-8130-2CED2B8A8AD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8635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C6F58-9D24-8D4D-8130-2CED2B8A8AD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8902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C6F58-9D24-8D4D-8130-2CED2B8A8AD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7349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C6F58-9D24-8D4D-8130-2CED2B8A8AD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1663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C6F58-9D24-8D4D-8130-2CED2B8A8AD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6031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C6F58-9D24-8D4D-8130-2CED2B8A8AD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9744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C6F58-9D24-8D4D-8130-2CED2B8A8AD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7461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C6F58-9D24-8D4D-8130-2CED2B8A8AD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3998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C6F58-9D24-8D4D-8130-2CED2B8A8AD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9963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C6F58-9D24-8D4D-8130-2CED2B8A8AD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4952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C6F58-9D24-8D4D-8130-2CED2B8A8AD9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2945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C6F58-9D24-8D4D-8130-2CED2B8A8AD9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792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80F68B-583E-0744-BD3C-71853004AC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7D43DD-D9E7-764A-9A46-67472357B3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F98BDA-2773-4F4D-BAE6-A0A062832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24B8-265F-9442-A0BA-B26093A99723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685AE1-ED88-C242-870C-2FD9CEAFB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573147-7671-A645-8D0F-C56895CB8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96E6-3473-154F-814B-8680784FB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667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E5545-F99C-014C-A305-45F088E18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97E5BF-7CC8-DD4C-A540-BD68EB3C61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815A7A-5AB9-B34E-9A40-CB6858AC20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24B8-265F-9442-A0BA-B26093A99723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4ED668-69DF-454D-9A57-4799166AA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FC1CE0-FAF8-5C46-95BF-18291B87E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96E6-3473-154F-814B-8680784FB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032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62A2C-005B-2448-8DBE-3399209176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5BECA8-4E38-0746-82FB-66E2B3CFD1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F9253F-F359-4544-880C-98D5710AE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24B8-265F-9442-A0BA-B26093A99723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70EA87-1E78-5B49-B132-21E87834B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4F437A-0B15-114E-9519-5FB0B5DD4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96E6-3473-154F-814B-8680784FB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916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9B63E-01B7-DA4F-8553-3F23A9F30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5B3F51-A971-FE48-8E12-67E183AA80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D0F744-E42A-B74B-A7D2-C3E499795E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06AED4-EC1D-E545-A3E2-A16840FCB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24B8-265F-9442-A0BA-B26093A99723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6FB3B0-4965-BD49-81B6-33FCE609D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59C9E1-181E-4645-B8AE-6398D5075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96E6-3473-154F-814B-8680784FB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309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259619-2ECF-A945-BFFC-02D271FE5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6F15B3-FB95-7140-8D37-727D109475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183388-A55B-8947-BCB8-386AD372B5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4D7-C80B-B349-AB7A-B4EB51565F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D8D59A-0326-AB4D-B7B3-0AE526A692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29321A3-2D71-5C4F-BEC4-A2A752FFB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24B8-265F-9442-A0BA-B26093A99723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6EFFAF-E09C-704F-902B-A74009E25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CD812F9-D0D6-F54B-B0D4-7E8FC7E81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96E6-3473-154F-814B-8680784FB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124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B74ED-DF1D-A947-88B9-39B95DAD6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11A6F4-E385-D648-9AF0-43ED724CC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24B8-265F-9442-A0BA-B26093A99723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A55AB7-6A9F-C848-8C4F-205C209BA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A151AA-27FB-4C4F-9F45-B35DF889C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96E6-3473-154F-814B-8680784FB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329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23DCB4F-2BE0-2847-BE2D-C4C3323FB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24B8-265F-9442-A0BA-B26093A99723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F3283B-3228-4F40-AC66-6F3913863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935A50-31D5-A54B-8B1F-EC0F40308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96E6-3473-154F-814B-8680784FB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903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4F7F4-AE2B-5344-A250-0D5E35C60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DBAFE5-9B2E-1E4E-9DF5-6D668D8C5C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BF399C-B7EF-E64E-A07F-137A8A0AA3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0C9DF4-4AAC-3A48-B418-A5C6154E14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24B8-265F-9442-A0BA-B26093A99723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2641C2-86C8-034F-9927-8442CFFB2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1C1071-613A-3E42-BCDE-CFD51EEB3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96E6-3473-154F-814B-8680784FB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469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6A4A3-88C1-F741-BE9B-1C10233E6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7261FA-C9D2-4C4B-90DD-6CBA1207EF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689990-44C2-C94B-A222-40C7681ACD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1B1267-9AF5-AA41-822E-709DE85979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24B8-265F-9442-A0BA-B26093A99723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096B07-A2A0-DE45-85CA-9AC623DA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82595A-13F2-EC48-AB0A-F4312FC85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96E6-3473-154F-814B-8680784FB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483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7AD82-A78E-1F43-BAB3-E9607E3F5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7CA64D-1453-5B46-BE7E-63327FA2ED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940723-1151-8049-989C-E49AF3C76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24B8-265F-9442-A0BA-B26093A99723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EE72B4-D862-B44E-B428-75797FD8A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CD5CEA-1394-E049-895D-E9B7C6D02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96E6-3473-154F-814B-8680784FB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187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90B268-8F1A-7441-812D-D2BF31D3AE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0B5FFF-EF7E-9844-829C-A849B1C8C3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B41488-588F-A344-A175-C78A908AA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24B8-265F-9442-A0BA-B26093A99723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922643-B7D0-7842-9367-379C62C84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D94057-B0F3-E74F-8238-AC7C70B86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96E6-3473-154F-814B-8680784FB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830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308AD6C-8F22-EB42-83C1-F0115F5E9F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9575FB-D19C-1940-B18E-8C33149506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41F0D4-D43A-E14B-8D5C-A30D28F61D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B24B8-265F-9442-A0BA-B26093A99723}" type="datetimeFigureOut">
              <a:rPr lang="en-US" smtClean="0"/>
              <a:t>9/11/2024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62E45F-DE3F-2146-908A-C87CE1086B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917A65-DA0A-EE49-9602-CFBFFFA282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A96E6-3473-154F-814B-8680784FB0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227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iff"/><Relationship Id="rId3" Type="http://schemas.openxmlformats.org/officeDocument/2006/relationships/image" Target="../media/image1.jpg"/><Relationship Id="rId7" Type="http://schemas.openxmlformats.org/officeDocument/2006/relationships/image" Target="../media/image5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tiff"/><Relationship Id="rId11" Type="http://schemas.openxmlformats.org/officeDocument/2006/relationships/image" Target="../media/image9.tiff"/><Relationship Id="rId5" Type="http://schemas.openxmlformats.org/officeDocument/2006/relationships/image" Target="../media/image3.tiff"/><Relationship Id="rId10" Type="http://schemas.openxmlformats.org/officeDocument/2006/relationships/image" Target="../media/image8.tiff"/><Relationship Id="rId4" Type="http://schemas.openxmlformats.org/officeDocument/2006/relationships/image" Target="../media/image2.tiff"/><Relationship Id="rId9" Type="http://schemas.openxmlformats.org/officeDocument/2006/relationships/image" Target="../media/image7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tiff"/><Relationship Id="rId4" Type="http://schemas.openxmlformats.org/officeDocument/2006/relationships/image" Target="../media/image11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tiff"/><Relationship Id="rId4" Type="http://schemas.openxmlformats.org/officeDocument/2006/relationships/image" Target="../media/image16.tif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.jpg"/><Relationship Id="rId7" Type="http://schemas.openxmlformats.org/officeDocument/2006/relationships/image" Target="../media/image21.tif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tiff"/><Relationship Id="rId5" Type="http://schemas.openxmlformats.org/officeDocument/2006/relationships/image" Target="../media/image19.tiff"/><Relationship Id="rId4" Type="http://schemas.openxmlformats.org/officeDocument/2006/relationships/image" Target="../media/image18.tif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134B0-9097-0B4C-82EC-6EE950E6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62708"/>
            <a:ext cx="9144000" cy="1357606"/>
          </a:xfrm>
        </p:spPr>
        <p:txBody>
          <a:bodyPr>
            <a:noAutofit/>
          </a:bodyPr>
          <a:lstStyle/>
          <a:p>
            <a:r>
              <a:rPr lang="en-US" sz="5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Welcome to Audley Infant</a:t>
            </a:r>
            <a:br>
              <a:rPr lang="en-US" sz="5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5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944BAF-5C93-B146-BF8D-8B03EEE39F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97450"/>
            <a:ext cx="9144000" cy="1409700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 1</a:t>
            </a:r>
          </a:p>
          <a:p>
            <a:r>
              <a:rPr lang="en-US" sz="4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Parent’s Meeting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98B72-18B8-9444-8C88-2B1929775C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0014" y="1920314"/>
            <a:ext cx="2943786" cy="29437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3B3C64A-1098-F544-B280-148FDD08C403}"/>
              </a:ext>
            </a:extLst>
          </p:cNvPr>
          <p:cNvSpPr txBox="1"/>
          <p:nvPr/>
        </p:nvSpPr>
        <p:spPr>
          <a:xfrm>
            <a:off x="10109200" y="6007100"/>
            <a:ext cx="1358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September 2024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40AB3AF-ECC3-0D43-A345-B53A98F120F6}"/>
              </a:ext>
            </a:extLst>
          </p:cNvPr>
          <p:cNvSpPr/>
          <p:nvPr/>
        </p:nvSpPr>
        <p:spPr>
          <a:xfrm>
            <a:off x="292608" y="292608"/>
            <a:ext cx="11558016" cy="624789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0682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134B0-9097-0B4C-82EC-6EE950E6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36141" y="603123"/>
            <a:ext cx="9144000" cy="776224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Senior Leadership Team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944BAF-5C93-B146-BF8D-8B03EEE39F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8266" y="1483497"/>
            <a:ext cx="10992358" cy="1003808"/>
          </a:xfrm>
        </p:spPr>
        <p:txBody>
          <a:bodyPr>
            <a:noAutofit/>
          </a:bodyPr>
          <a:lstStyle/>
          <a:p>
            <a:pPr algn="l"/>
            <a:r>
              <a:rPr 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Head teacher: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</a:t>
            </a:r>
            <a:r>
              <a:rPr lang="en-US" sz="300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</a:t>
            </a:r>
            <a:r>
              <a:rPr lang="en-US" sz="30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H. Nelson</a:t>
            </a:r>
          </a:p>
          <a:p>
            <a:pPr algn="l"/>
            <a:endParaRPr lang="en-US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Deputy Head teacher:                      </a:t>
            </a:r>
            <a:r>
              <a:rPr lang="en-US" sz="300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</a:t>
            </a:r>
            <a:r>
              <a:rPr lang="en-US" sz="30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A. Diggle</a:t>
            </a:r>
          </a:p>
          <a:p>
            <a:pPr algn="l"/>
            <a:endParaRPr lang="en-US" sz="30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Key Stage </a:t>
            </a:r>
            <a:r>
              <a:rPr lang="en-US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Lead:                                </a:t>
            </a:r>
            <a:r>
              <a:rPr lang="en-US" sz="300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</a:t>
            </a:r>
            <a:r>
              <a:rPr lang="en-US" sz="30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S. Massey</a:t>
            </a:r>
          </a:p>
          <a:p>
            <a:pPr algn="l"/>
            <a:endParaRPr lang="en-US" sz="30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Year 1 </a:t>
            </a:r>
            <a:r>
              <a:rPr lang="en-US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Lead:                                       </a:t>
            </a:r>
            <a:r>
              <a:rPr lang="en-US" sz="30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Miss A Matlub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98B72-18B8-9444-8C88-2B1929775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872" y="5028692"/>
            <a:ext cx="1280160" cy="1280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0AB3AF-ECC3-0D43-A345-B53A98F120F6}"/>
              </a:ext>
            </a:extLst>
          </p:cNvPr>
          <p:cNvSpPr/>
          <p:nvPr/>
        </p:nvSpPr>
        <p:spPr>
          <a:xfrm>
            <a:off x="292608" y="292608"/>
            <a:ext cx="11558016" cy="624789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148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134B0-9097-0B4C-82EC-6EE950E6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9616" y="292608"/>
            <a:ext cx="9144000" cy="776224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Year 1 Team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98B72-18B8-9444-8C88-2B1929775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872" y="5028692"/>
            <a:ext cx="1280160" cy="1280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0AB3AF-ECC3-0D43-A345-B53A98F120F6}"/>
              </a:ext>
            </a:extLst>
          </p:cNvPr>
          <p:cNvSpPr/>
          <p:nvPr/>
        </p:nvSpPr>
        <p:spPr>
          <a:xfrm>
            <a:off x="292608" y="292608"/>
            <a:ext cx="11558016" cy="624789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0E31D9F2-DBF0-6C41-A866-F89CCD898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928" y="1068832"/>
            <a:ext cx="9144000" cy="1067689"/>
          </a:xfrm>
        </p:spPr>
        <p:txBody>
          <a:bodyPr>
            <a:noAutofit/>
          </a:bodyPr>
          <a:lstStyle/>
          <a:p>
            <a:pPr algn="l"/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Key Stage 1 Team Leader:               </a:t>
            </a:r>
            <a:r>
              <a:rPr lang="en-US" sz="220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 Massey</a:t>
            </a:r>
            <a:endParaRPr lang="en-US" sz="22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Year 1 Team Leader:                         </a:t>
            </a:r>
            <a:r>
              <a:rPr lang="en-US" sz="22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Miss A. Matlub</a:t>
            </a:r>
          </a:p>
        </p:txBody>
      </p:sp>
      <p:sp>
        <p:nvSpPr>
          <p:cNvPr id="10" name="Subtitle 8">
            <a:extLst>
              <a:ext uri="{FF2B5EF4-FFF2-40B4-BE49-F238E27FC236}">
                <a16:creationId xmlns:a16="http://schemas.microsoft.com/office/drawing/2014/main" id="{B2F8F03F-48E2-A741-8F36-ECAD49068F1D}"/>
              </a:ext>
            </a:extLst>
          </p:cNvPr>
          <p:cNvSpPr txBox="1">
            <a:spLocks/>
          </p:cNvSpPr>
          <p:nvPr/>
        </p:nvSpPr>
        <p:spPr>
          <a:xfrm>
            <a:off x="566928" y="2881950"/>
            <a:ext cx="5777601" cy="2477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 1 Aesop</a:t>
            </a:r>
          </a:p>
          <a:p>
            <a:pPr algn="l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Teacher:                                     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Miss A. Matlub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 1 Browne</a:t>
            </a:r>
          </a:p>
          <a:p>
            <a:pPr algn="l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Teacher:                                    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E. Taylor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 1 Jeffers</a:t>
            </a:r>
          </a:p>
          <a:p>
            <a:pPr algn="l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Teacher:                                     </a:t>
            </a:r>
            <a:r>
              <a:rPr lang="en-US" sz="200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B. Umerji</a:t>
            </a:r>
          </a:p>
          <a:p>
            <a:pPr algn="l"/>
            <a:endParaRPr lang="en-US" sz="20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20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20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CAB33A-9BC6-7143-A073-890AF7803D90}"/>
              </a:ext>
            </a:extLst>
          </p:cNvPr>
          <p:cNvSpPr txBox="1"/>
          <p:nvPr/>
        </p:nvSpPr>
        <p:spPr>
          <a:xfrm>
            <a:off x="8380125" y="3237337"/>
            <a:ext cx="304284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Teaching Assistants:</a:t>
            </a:r>
          </a:p>
          <a:p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Miss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Tudda</a:t>
            </a:r>
            <a:endParaRPr lang="en-US" dirty="0" smtClean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S. Yaqoob</a:t>
            </a:r>
          </a:p>
          <a:p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Grunshaw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7355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134B0-9097-0B4C-82EC-6EE950E6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9616" y="292608"/>
            <a:ext cx="9144000" cy="776224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School Uniform and PE Uniform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98B72-18B8-9444-8C88-2B1929775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872" y="5028692"/>
            <a:ext cx="1280160" cy="1280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0AB3AF-ECC3-0D43-A345-B53A98F120F6}"/>
              </a:ext>
            </a:extLst>
          </p:cNvPr>
          <p:cNvSpPr/>
          <p:nvPr/>
        </p:nvSpPr>
        <p:spPr>
          <a:xfrm>
            <a:off x="292608" y="292608"/>
            <a:ext cx="11558016" cy="624789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0E31D9F2-DBF0-6C41-A866-F89CCD898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928" y="1068832"/>
            <a:ext cx="9144000" cy="436357"/>
          </a:xfrm>
        </p:spPr>
        <p:txBody>
          <a:bodyPr>
            <a:noAutofit/>
          </a:bodyPr>
          <a:lstStyle/>
          <a:p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Please label all clothes including your child’s PE kit and coat.</a:t>
            </a:r>
          </a:p>
          <a:p>
            <a:pPr algn="l"/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School Uniform: </a:t>
            </a:r>
          </a:p>
        </p:txBody>
      </p:sp>
      <p:sp>
        <p:nvSpPr>
          <p:cNvPr id="10" name="Subtitle 8">
            <a:extLst>
              <a:ext uri="{FF2B5EF4-FFF2-40B4-BE49-F238E27FC236}">
                <a16:creationId xmlns:a16="http://schemas.microsoft.com/office/drawing/2014/main" id="{B2F8F03F-48E2-A741-8F36-ECAD49068F1D}"/>
              </a:ext>
            </a:extLst>
          </p:cNvPr>
          <p:cNvSpPr txBox="1">
            <a:spLocks/>
          </p:cNvSpPr>
          <p:nvPr/>
        </p:nvSpPr>
        <p:spPr>
          <a:xfrm>
            <a:off x="566928" y="2136521"/>
            <a:ext cx="9144000" cy="30279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9BE1D5-CC3F-8C46-8FBA-D4F06AE7CE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721" y="1931721"/>
            <a:ext cx="1706956" cy="22745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6669C4B-1D7B-234F-B955-F9876E8C4E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53169" y="1819854"/>
            <a:ext cx="1790909" cy="23863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4FDF027-0DFF-CF49-B8F4-C008EF0C78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64526" y="2059520"/>
            <a:ext cx="1611047" cy="21467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8776481-28CB-4E40-9776-9681D02CF4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49893" y="1989609"/>
            <a:ext cx="1536117" cy="204687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784D703-D2EF-9B48-AD9D-50A4D791F51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86010" y="2050704"/>
            <a:ext cx="1565679" cy="206278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E305018-E38B-2847-91A2-4B5A0BD0B9EF}"/>
              </a:ext>
            </a:extLst>
          </p:cNvPr>
          <p:cNvSpPr/>
          <p:nvPr/>
        </p:nvSpPr>
        <p:spPr>
          <a:xfrm>
            <a:off x="539465" y="4067797"/>
            <a:ext cx="189346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PE Uniform: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05E24AD-7707-B449-BF63-AC6324A57D1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2721" y="4498684"/>
            <a:ext cx="1468650" cy="193127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3BAB2B9-0102-2F49-84DD-5463ABD7A9F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59175" y="4601418"/>
            <a:ext cx="1688697" cy="168869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3A451EA-2B86-E147-A7D5-C06A678B7308}"/>
              </a:ext>
            </a:extLst>
          </p:cNvPr>
          <p:cNvSpPr txBox="1"/>
          <p:nvPr/>
        </p:nvSpPr>
        <p:spPr>
          <a:xfrm>
            <a:off x="5580637" y="4864845"/>
            <a:ext cx="48535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PE kit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includes white t-shirt, shorts (leggings acceptable) and black pumps. Please note, no tracksuit bottoms.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E259500E-A6EC-8344-B0CB-0F08DC52E86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75335" y="4520905"/>
            <a:ext cx="1310358" cy="1746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938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134B0-9097-0B4C-82EC-6EE950E6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9616" y="292608"/>
            <a:ext cx="9144000" cy="776224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Attendance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98B72-18B8-9444-8C88-2B1929775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872" y="5028692"/>
            <a:ext cx="1280160" cy="1280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0AB3AF-ECC3-0D43-A345-B53A98F120F6}"/>
              </a:ext>
            </a:extLst>
          </p:cNvPr>
          <p:cNvSpPr/>
          <p:nvPr/>
        </p:nvSpPr>
        <p:spPr>
          <a:xfrm>
            <a:off x="292608" y="292608"/>
            <a:ext cx="11558016" cy="624789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0E31D9F2-DBF0-6C41-A866-F89CCD898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928" y="1068832"/>
            <a:ext cx="10917936" cy="1067689"/>
          </a:xfrm>
        </p:spPr>
        <p:txBody>
          <a:bodyPr>
            <a:noAutofit/>
          </a:bodyPr>
          <a:lstStyle/>
          <a:p>
            <a:r>
              <a:rPr 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In the line twenty-to-nine (8.40am)</a:t>
            </a:r>
          </a:p>
        </p:txBody>
      </p:sp>
      <p:sp>
        <p:nvSpPr>
          <p:cNvPr id="10" name="Subtitle 8">
            <a:extLst>
              <a:ext uri="{FF2B5EF4-FFF2-40B4-BE49-F238E27FC236}">
                <a16:creationId xmlns:a16="http://schemas.microsoft.com/office/drawing/2014/main" id="{B2F8F03F-48E2-A741-8F36-ECAD49068F1D}"/>
              </a:ext>
            </a:extLst>
          </p:cNvPr>
          <p:cNvSpPr txBox="1">
            <a:spLocks/>
          </p:cNvSpPr>
          <p:nvPr/>
        </p:nvSpPr>
        <p:spPr>
          <a:xfrm>
            <a:off x="566928" y="2136521"/>
            <a:ext cx="9144000" cy="30279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ubtitle 8">
            <a:extLst>
              <a:ext uri="{FF2B5EF4-FFF2-40B4-BE49-F238E27FC236}">
                <a16:creationId xmlns:a16="http://schemas.microsoft.com/office/drawing/2014/main" id="{EB3C2773-D818-114F-9BCF-376D61B4E623}"/>
              </a:ext>
            </a:extLst>
          </p:cNvPr>
          <p:cNvSpPr txBox="1">
            <a:spLocks/>
          </p:cNvSpPr>
          <p:nvPr/>
        </p:nvSpPr>
        <p:spPr>
          <a:xfrm>
            <a:off x="612648" y="1669288"/>
            <a:ext cx="10917936" cy="10676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Teachers come on to the enclosed playground at </a:t>
            </a:r>
            <a:r>
              <a:rPr lang="en-US" sz="3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8.40am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and take the children in at </a:t>
            </a:r>
            <a:r>
              <a:rPr lang="en-US" sz="3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8.45am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prompt. </a:t>
            </a:r>
          </a:p>
          <a:p>
            <a:pPr algn="l"/>
            <a:endParaRPr lang="en-US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If children arrive after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8:45am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they will be marked late. Persistently arriving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may result in meetings with the Head teacher and a possible fine. 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E2637F1-D23D-AA4E-AD29-30B0F085C508}"/>
              </a:ext>
            </a:extLst>
          </p:cNvPr>
          <p:cNvSpPr/>
          <p:nvPr/>
        </p:nvSpPr>
        <p:spPr>
          <a:xfrm>
            <a:off x="566928" y="4140396"/>
            <a:ext cx="104790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School finishes at </a:t>
            </a:r>
            <a:r>
              <a:rPr lang="en-GB" altLang="en-US" sz="2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3.15pm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– your child must be collected </a:t>
            </a:r>
            <a:r>
              <a:rPr lang="en-GB" altLang="en-US" sz="2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promptly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from the enclosed playground by a responsible adult (nobody under 14 is allowed to collect your child).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B24E84-E0BA-0247-8CB2-2DC47156B6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11412" y="468376"/>
            <a:ext cx="1152144" cy="115214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F63FDD-90A4-C34B-8E3F-ABF9ED1FBBB6}"/>
              </a:ext>
            </a:extLst>
          </p:cNvPr>
          <p:cNvSpPr txBox="1"/>
          <p:nvPr/>
        </p:nvSpPr>
        <p:spPr>
          <a:xfrm>
            <a:off x="2505456" y="5754854"/>
            <a:ext cx="66019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Excellent attendance is celebrated. </a:t>
            </a:r>
          </a:p>
        </p:txBody>
      </p:sp>
    </p:spTree>
    <p:extLst>
      <p:ext uri="{BB962C8B-B14F-4D97-AF65-F5344CB8AC3E}">
        <p14:creationId xmlns:p14="http://schemas.microsoft.com/office/powerpoint/2010/main" val="20653613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134B0-9097-0B4C-82EC-6EE950E6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9616" y="372428"/>
            <a:ext cx="9144000" cy="776224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Attendance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98B72-18B8-9444-8C88-2B1929775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872" y="5028692"/>
            <a:ext cx="1280160" cy="1280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0AB3AF-ECC3-0D43-A345-B53A98F120F6}"/>
              </a:ext>
            </a:extLst>
          </p:cNvPr>
          <p:cNvSpPr/>
          <p:nvPr/>
        </p:nvSpPr>
        <p:spPr>
          <a:xfrm>
            <a:off x="292608" y="292608"/>
            <a:ext cx="11558016" cy="624789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0E31D9F2-DBF0-6C41-A866-F89CCD898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8096" y="1596301"/>
            <a:ext cx="6894576" cy="665347"/>
          </a:xfrm>
        </p:spPr>
        <p:txBody>
          <a:bodyPr>
            <a:noAutofit/>
          </a:bodyPr>
          <a:lstStyle/>
          <a:p>
            <a:r>
              <a:rPr lang="en-US" sz="3800" b="1" dirty="0">
                <a:latin typeface="Arial" panose="020B0604020202020204" pitchFamily="34" charset="0"/>
                <a:cs typeface="Arial" panose="020B0604020202020204" pitchFamily="34" charset="0"/>
              </a:rPr>
              <a:t>How you can help your child:</a:t>
            </a:r>
          </a:p>
        </p:txBody>
      </p:sp>
      <p:sp>
        <p:nvSpPr>
          <p:cNvPr id="10" name="Subtitle 8">
            <a:extLst>
              <a:ext uri="{FF2B5EF4-FFF2-40B4-BE49-F238E27FC236}">
                <a16:creationId xmlns:a16="http://schemas.microsoft.com/office/drawing/2014/main" id="{B2F8F03F-48E2-A741-8F36-ECAD49068F1D}"/>
              </a:ext>
            </a:extLst>
          </p:cNvPr>
          <p:cNvSpPr txBox="1">
            <a:spLocks/>
          </p:cNvSpPr>
          <p:nvPr/>
        </p:nvSpPr>
        <p:spPr>
          <a:xfrm>
            <a:off x="566928" y="2136521"/>
            <a:ext cx="10917936" cy="30279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ubtitle 8">
            <a:extLst>
              <a:ext uri="{FF2B5EF4-FFF2-40B4-BE49-F238E27FC236}">
                <a16:creationId xmlns:a16="http://schemas.microsoft.com/office/drawing/2014/main" id="{EB3C2773-D818-114F-9BCF-376D61B4E623}"/>
              </a:ext>
            </a:extLst>
          </p:cNvPr>
          <p:cNvSpPr txBox="1">
            <a:spLocks/>
          </p:cNvSpPr>
          <p:nvPr/>
        </p:nvSpPr>
        <p:spPr>
          <a:xfrm>
            <a:off x="768096" y="2857158"/>
            <a:ext cx="10917936" cy="15867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Wingdings" pitchFamily="2" charset="2"/>
              <a:buChar char="q"/>
            </a:pP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Should your child need to be absent, this needs to be reported to the office at the earliest convenience.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Book appointments outside of school hours.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F63FDD-90A4-C34B-8E3F-ABF9ED1FBBB6}"/>
              </a:ext>
            </a:extLst>
          </p:cNvPr>
          <p:cNvSpPr txBox="1"/>
          <p:nvPr/>
        </p:nvSpPr>
        <p:spPr>
          <a:xfrm>
            <a:off x="4585716" y="5579612"/>
            <a:ext cx="32826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01254 52065</a:t>
            </a:r>
          </a:p>
        </p:txBody>
      </p:sp>
    </p:spTree>
    <p:extLst>
      <p:ext uri="{BB962C8B-B14F-4D97-AF65-F5344CB8AC3E}">
        <p14:creationId xmlns:p14="http://schemas.microsoft.com/office/powerpoint/2010/main" val="2798672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134B0-9097-0B4C-82EC-6EE950E6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9616" y="372428"/>
            <a:ext cx="9144000" cy="776224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Dinner time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98B72-18B8-9444-8C88-2B1929775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872" y="5028692"/>
            <a:ext cx="1280160" cy="1280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0AB3AF-ECC3-0D43-A345-B53A98F120F6}"/>
              </a:ext>
            </a:extLst>
          </p:cNvPr>
          <p:cNvSpPr/>
          <p:nvPr/>
        </p:nvSpPr>
        <p:spPr>
          <a:xfrm>
            <a:off x="292608" y="292608"/>
            <a:ext cx="11558016" cy="624789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0E31D9F2-DBF0-6C41-A866-F89CCD898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928" y="1302798"/>
            <a:ext cx="10936224" cy="1067689"/>
          </a:xfrm>
        </p:spPr>
        <p:txBody>
          <a:bodyPr>
            <a:noAutofit/>
          </a:bodyPr>
          <a:lstStyle/>
          <a:p>
            <a:pPr algn="l"/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School dinners are free for all the children in the infants. </a:t>
            </a:r>
          </a:p>
          <a:p>
            <a:pPr algn="l"/>
            <a:endParaRPr lang="en-US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They have chosen their meals from the school menu. If you are unhappy with these, you can request a menu and select the meals with your child.</a:t>
            </a:r>
          </a:p>
          <a:p>
            <a:pPr algn="l"/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l"/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Packed lunches and school dinners cannot change in the week. </a:t>
            </a:r>
          </a:p>
        </p:txBody>
      </p:sp>
      <p:sp>
        <p:nvSpPr>
          <p:cNvPr id="10" name="Subtitle 8">
            <a:extLst>
              <a:ext uri="{FF2B5EF4-FFF2-40B4-BE49-F238E27FC236}">
                <a16:creationId xmlns:a16="http://schemas.microsoft.com/office/drawing/2014/main" id="{B2F8F03F-48E2-A741-8F36-ECAD49068F1D}"/>
              </a:ext>
            </a:extLst>
          </p:cNvPr>
          <p:cNvSpPr txBox="1">
            <a:spLocks/>
          </p:cNvSpPr>
          <p:nvPr/>
        </p:nvSpPr>
        <p:spPr>
          <a:xfrm>
            <a:off x="566928" y="2136521"/>
            <a:ext cx="9144000" cy="30279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33438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134B0-9097-0B4C-82EC-6EE950E6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9616" y="292608"/>
            <a:ext cx="9144000" cy="776224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Behaviour Expectations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98B72-18B8-9444-8C88-2B1929775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872" y="5028692"/>
            <a:ext cx="1280160" cy="1280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0AB3AF-ECC3-0D43-A345-B53A98F120F6}"/>
              </a:ext>
            </a:extLst>
          </p:cNvPr>
          <p:cNvSpPr/>
          <p:nvPr/>
        </p:nvSpPr>
        <p:spPr>
          <a:xfrm>
            <a:off x="292608" y="292608"/>
            <a:ext cx="11558016" cy="624789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0E31D9F2-DBF0-6C41-A866-F89CCD898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928" y="1222978"/>
            <a:ext cx="10972800" cy="681895"/>
          </a:xfrm>
        </p:spPr>
        <p:txBody>
          <a:bodyPr>
            <a:noAutofit/>
          </a:bodyPr>
          <a:lstStyle/>
          <a:p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Audley Infant School 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we pride ourselves on the </a:t>
            </a:r>
            <a:r>
              <a:rPr lang="en-US" sz="2200" b="1" i="1" dirty="0">
                <a:latin typeface="Arial" panose="020B0604020202020204" pitchFamily="34" charset="0"/>
                <a:cs typeface="Arial" panose="020B0604020202020204" pitchFamily="34" charset="0"/>
              </a:rPr>
              <a:t>excellent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behaviour of our children. </a:t>
            </a:r>
            <a:endParaRPr lang="en-US" sz="22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ubtitle 8">
            <a:extLst>
              <a:ext uri="{FF2B5EF4-FFF2-40B4-BE49-F238E27FC236}">
                <a16:creationId xmlns:a16="http://schemas.microsoft.com/office/drawing/2014/main" id="{B2F8F03F-48E2-A741-8F36-ECAD49068F1D}"/>
              </a:ext>
            </a:extLst>
          </p:cNvPr>
          <p:cNvSpPr txBox="1">
            <a:spLocks/>
          </p:cNvSpPr>
          <p:nvPr/>
        </p:nvSpPr>
        <p:spPr>
          <a:xfrm>
            <a:off x="566928" y="2037556"/>
            <a:ext cx="10844784" cy="36683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we expect:</a:t>
            </a:r>
          </a:p>
          <a:p>
            <a:pPr marL="342900" indent="-342900" algn="l">
              <a:buFont typeface="Wingdings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Be respectful at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times.</a:t>
            </a:r>
          </a:p>
          <a:p>
            <a:pPr marL="342900" indent="-342900" algn="l">
              <a:buFont typeface="Wingdings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Children must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always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use their manners e.g. saying ‘Please’ and ‘Thank-you’. </a:t>
            </a:r>
          </a:p>
          <a:p>
            <a:pPr marL="342900" indent="-342900" algn="l">
              <a:buFont typeface="Wingdings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Make the right choices and take responsibility for their actions. </a:t>
            </a:r>
          </a:p>
          <a:p>
            <a:pPr marL="342900" indent="-342900" algn="l">
              <a:buFont typeface="Wingdings" pitchFamily="2" charset="2"/>
              <a:buChar char="q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we reward positive behaviour:</a:t>
            </a:r>
          </a:p>
          <a:p>
            <a:pPr marL="342900" indent="-342900" algn="l">
              <a:buFont typeface="Wingdings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Classroom rewards e.g. stickers and team points.</a:t>
            </a:r>
          </a:p>
          <a:p>
            <a:pPr marL="342900" indent="-342900" algn="l">
              <a:buFont typeface="Wingdings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Recognition by the Head-teacher including postcards being sent home. </a:t>
            </a:r>
          </a:p>
          <a:p>
            <a:pPr algn="l"/>
            <a:endParaRPr lang="en-US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Persistently challenging behaviour may result in the teacher and Head teacher meeting</a:t>
            </a:r>
          </a:p>
          <a:p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with parents to discuss further. </a:t>
            </a:r>
          </a:p>
          <a:p>
            <a:pPr algn="l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117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134B0-9097-0B4C-82EC-6EE950E6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9616" y="292608"/>
            <a:ext cx="9144000" cy="776224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Year 1 Curriculum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98B72-18B8-9444-8C88-2B1929775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872" y="5028692"/>
            <a:ext cx="1280160" cy="1280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0AB3AF-ECC3-0D43-A345-B53A98F120F6}"/>
              </a:ext>
            </a:extLst>
          </p:cNvPr>
          <p:cNvSpPr/>
          <p:nvPr/>
        </p:nvSpPr>
        <p:spPr>
          <a:xfrm>
            <a:off x="292608" y="292608"/>
            <a:ext cx="11558016" cy="624789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0E31D9F2-DBF0-6C41-A866-F89CCD898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2336" y="1059117"/>
            <a:ext cx="11283696" cy="1067689"/>
          </a:xfrm>
        </p:spPr>
        <p:txBody>
          <a:bodyPr>
            <a:no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national curriculum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sets out the programmes of study and attainment targets for all subjects at </a:t>
            </a:r>
            <a:r>
              <a:rPr lang="en-GB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Stage 1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up to Key Stage 4.  </a:t>
            </a:r>
          </a:p>
          <a:p>
            <a:r>
              <a:rPr lang="en-GB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local-authority-maintained schools in England </a:t>
            </a:r>
            <a:r>
              <a:rPr lang="en-GB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teach these programmes of study.</a:t>
            </a:r>
          </a:p>
          <a:p>
            <a:pPr>
              <a:lnSpc>
                <a:spcPct val="150000"/>
              </a:lnSpc>
            </a:pPr>
            <a:endParaRPr lang="en-US" sz="2200" i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ubtitle 8">
            <a:extLst>
              <a:ext uri="{FF2B5EF4-FFF2-40B4-BE49-F238E27FC236}">
                <a16:creationId xmlns:a16="http://schemas.microsoft.com/office/drawing/2014/main" id="{B2F8F03F-48E2-A741-8F36-ECAD49068F1D}"/>
              </a:ext>
            </a:extLst>
          </p:cNvPr>
          <p:cNvSpPr txBox="1">
            <a:spLocks/>
          </p:cNvSpPr>
          <p:nvPr/>
        </p:nvSpPr>
        <p:spPr>
          <a:xfrm>
            <a:off x="566928" y="2136521"/>
            <a:ext cx="9144000" cy="30279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AB209E-0FE9-D647-BE17-9B9474EB834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9110"/>
          <a:stretch/>
        </p:blipFill>
        <p:spPr>
          <a:xfrm>
            <a:off x="8146796" y="5164519"/>
            <a:ext cx="1837436" cy="11949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CE0E3B4-D5A9-6A49-A47E-1B582F4CBB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7354" y="2554095"/>
            <a:ext cx="2515108" cy="35591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8655FA33-423E-0042-8140-BB4464504221}"/>
              </a:ext>
            </a:extLst>
          </p:cNvPr>
          <p:cNvSpPr/>
          <p:nvPr/>
        </p:nvSpPr>
        <p:spPr>
          <a:xfrm>
            <a:off x="3802888" y="3416554"/>
            <a:ext cx="73893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lang="en-GB" altLang="en-US" sz="2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Audley Infant School 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we follow the national curriculum (2014). We are committed to the Excellence and Enjoyment agenda.</a:t>
            </a:r>
          </a:p>
        </p:txBody>
      </p:sp>
    </p:spTree>
    <p:extLst>
      <p:ext uri="{BB962C8B-B14F-4D97-AF65-F5344CB8AC3E}">
        <p14:creationId xmlns:p14="http://schemas.microsoft.com/office/powerpoint/2010/main" val="17461600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134B0-9097-0B4C-82EC-6EE950E6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9616" y="292608"/>
            <a:ext cx="9144000" cy="776224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Year 1 Curriculum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98B72-18B8-9444-8C88-2B1929775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872" y="5028692"/>
            <a:ext cx="1280160" cy="1280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0AB3AF-ECC3-0D43-A345-B53A98F120F6}"/>
              </a:ext>
            </a:extLst>
          </p:cNvPr>
          <p:cNvSpPr/>
          <p:nvPr/>
        </p:nvSpPr>
        <p:spPr>
          <a:xfrm>
            <a:off x="292608" y="292608"/>
            <a:ext cx="11558016" cy="624789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0E31D9F2-DBF0-6C41-A866-F89CCD898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928" y="1068832"/>
            <a:ext cx="11119104" cy="1067689"/>
          </a:xfrm>
        </p:spPr>
        <p:txBody>
          <a:bodyPr>
            <a:noAutofit/>
          </a:bodyPr>
          <a:lstStyle/>
          <a:p>
            <a:r>
              <a:rPr lang="en-US" sz="30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Phonics: </a:t>
            </a:r>
            <a:r>
              <a:rPr 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A brief Outline</a:t>
            </a:r>
            <a:endParaRPr lang="en-US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ubtitle 8">
            <a:extLst>
              <a:ext uri="{FF2B5EF4-FFF2-40B4-BE49-F238E27FC236}">
                <a16:creationId xmlns:a16="http://schemas.microsoft.com/office/drawing/2014/main" id="{B2F8F03F-48E2-A741-8F36-ECAD49068F1D}"/>
              </a:ext>
            </a:extLst>
          </p:cNvPr>
          <p:cNvSpPr txBox="1">
            <a:spLocks/>
          </p:cNvSpPr>
          <p:nvPr/>
        </p:nvSpPr>
        <p:spPr>
          <a:xfrm>
            <a:off x="566928" y="2136521"/>
            <a:ext cx="10917936" cy="7762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39F9C4-93D3-0F47-8B81-C153F1400515}"/>
              </a:ext>
            </a:extLst>
          </p:cNvPr>
          <p:cNvSpPr txBox="1"/>
          <p:nvPr/>
        </p:nvSpPr>
        <p:spPr>
          <a:xfrm>
            <a:off x="5209620" y="2136521"/>
            <a:ext cx="64576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At the end of Year 1 (June), children will be expected to take a Phonics Screening Test in line with government guidance.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Phonics Screening Check tests their skills at word reading. This is sometimes called 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decoding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lang="en-US" b="1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Audley Infant School,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we use the Red Rose Phonics programme to support the teaching of phonics. 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71E67A-9DD3-3A48-B117-7C9C68B77414}"/>
              </a:ext>
            </a:extLst>
          </p:cNvPr>
          <p:cNvSpPr txBox="1"/>
          <p:nvPr/>
        </p:nvSpPr>
        <p:spPr>
          <a:xfrm>
            <a:off x="749300" y="5577840"/>
            <a:ext cx="60538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A further meeting on Reading and Phonics will be arranged for later in the year.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7904371-0D0D-E94A-A4E7-BA58F8FBA4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300" y="1887088"/>
            <a:ext cx="4374785" cy="30589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0E11874-A7A3-584A-A635-FB6DC9F4E02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4082" b="10821"/>
          <a:stretch/>
        </p:blipFill>
        <p:spPr>
          <a:xfrm>
            <a:off x="8084911" y="5256105"/>
            <a:ext cx="2027155" cy="1014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1725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134B0-9097-0B4C-82EC-6EE950E6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9616" y="292608"/>
            <a:ext cx="9144000" cy="776224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Year 1 Curriculum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98B72-18B8-9444-8C88-2B1929775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872" y="5028692"/>
            <a:ext cx="1280160" cy="1280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0AB3AF-ECC3-0D43-A345-B53A98F120F6}"/>
              </a:ext>
            </a:extLst>
          </p:cNvPr>
          <p:cNvSpPr/>
          <p:nvPr/>
        </p:nvSpPr>
        <p:spPr>
          <a:xfrm>
            <a:off x="292608" y="292608"/>
            <a:ext cx="11558016" cy="624789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0E31D9F2-DBF0-6C41-A866-F89CCD898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2336" y="1059117"/>
            <a:ext cx="11283696" cy="1067689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200" i="1" dirty="0"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Audley Infant School, </a:t>
            </a:r>
            <a:r>
              <a:rPr lang="en-US" sz="2200" i="1" dirty="0">
                <a:latin typeface="Arial" panose="020B0604020202020204" pitchFamily="34" charset="0"/>
                <a:cs typeface="Arial" panose="020B0604020202020204" pitchFamily="34" charset="0"/>
              </a:rPr>
              <a:t>we pride ourselves in our commitment to teaching 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excellence</a:t>
            </a:r>
            <a:r>
              <a:rPr lang="en-US" sz="2200" i="1" dirty="0">
                <a:latin typeface="Arial" panose="020B0604020202020204" pitchFamily="34" charset="0"/>
                <a:cs typeface="Arial" panose="020B0604020202020204" pitchFamily="34" charset="0"/>
              </a:rPr>
              <a:t>. Our 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expectations </a:t>
            </a:r>
            <a:r>
              <a:rPr lang="en-US" sz="2200" i="1" dirty="0">
                <a:latin typeface="Arial" panose="020B0604020202020204" pitchFamily="34" charset="0"/>
                <a:cs typeface="Arial" panose="020B0604020202020204" pitchFamily="34" charset="0"/>
              </a:rPr>
              <a:t>ensure that children </a:t>
            </a:r>
            <a:r>
              <a:rPr lang="en-US" sz="22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thrive</a:t>
            </a:r>
            <a:r>
              <a:rPr lang="en-US" sz="2200" i="1" dirty="0">
                <a:latin typeface="Arial" panose="020B0604020202020204" pitchFamily="34" charset="0"/>
                <a:cs typeface="Arial" panose="020B0604020202020204" pitchFamily="34" charset="0"/>
              </a:rPr>
              <a:t> in school. </a:t>
            </a:r>
            <a:endParaRPr lang="en-US" sz="2200" i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ubtitle 8">
            <a:extLst>
              <a:ext uri="{FF2B5EF4-FFF2-40B4-BE49-F238E27FC236}">
                <a16:creationId xmlns:a16="http://schemas.microsoft.com/office/drawing/2014/main" id="{B2F8F03F-48E2-A741-8F36-ECAD49068F1D}"/>
              </a:ext>
            </a:extLst>
          </p:cNvPr>
          <p:cNvSpPr txBox="1">
            <a:spLocks/>
          </p:cNvSpPr>
          <p:nvPr/>
        </p:nvSpPr>
        <p:spPr>
          <a:xfrm>
            <a:off x="566928" y="2136521"/>
            <a:ext cx="9144000" cy="30279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F75BD67-8AA0-2E4D-BC70-8CF2C7A9BA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892284"/>
              </p:ext>
            </p:extLst>
          </p:nvPr>
        </p:nvGraphicFramePr>
        <p:xfrm>
          <a:off x="1207008" y="2358802"/>
          <a:ext cx="9838944" cy="24384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919472">
                  <a:extLst>
                    <a:ext uri="{9D8B030D-6E8A-4147-A177-3AD203B41FA5}">
                      <a16:colId xmlns:a16="http://schemas.microsoft.com/office/drawing/2014/main" val="2977107410"/>
                    </a:ext>
                  </a:extLst>
                </a:gridCol>
                <a:gridCol w="4919472">
                  <a:extLst>
                    <a:ext uri="{9D8B030D-6E8A-4147-A177-3AD203B41FA5}">
                      <a16:colId xmlns:a16="http://schemas.microsoft.com/office/drawing/2014/main" val="347550797"/>
                    </a:ext>
                  </a:extLst>
                </a:gridCol>
              </a:tblGrid>
              <a:tr h="512414"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Topic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2923744"/>
                  </a:ext>
                </a:extLst>
              </a:tr>
              <a:tr h="554412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Autumn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Marvellous Me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Amazing Animals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3991525"/>
                  </a:ext>
                </a:extLst>
              </a:tr>
              <a:tr h="554412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Brilliant Blackburn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Transport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75306"/>
                  </a:ext>
                </a:extLst>
              </a:tr>
              <a:tr h="554412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Summer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Mr. Bloom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Wish you were here!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1963135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4553EC50-276A-5C44-830A-1EF548867E9A}"/>
              </a:ext>
            </a:extLst>
          </p:cNvPr>
          <p:cNvSpPr/>
          <p:nvPr/>
        </p:nvSpPr>
        <p:spPr>
          <a:xfrm>
            <a:off x="1078992" y="5557044"/>
            <a:ext cx="8979408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en-GB" altLang="en-US" i="1" dirty="0">
                <a:latin typeface="Arial" panose="020B0604020202020204" pitchFamily="34" charset="0"/>
                <a:cs typeface="Arial" panose="020B0604020202020204" pitchFamily="34" charset="0"/>
              </a:rPr>
              <a:t>Each half term we will send home a topic map in your child’s homework book showing what we will be learning.</a:t>
            </a:r>
          </a:p>
        </p:txBody>
      </p:sp>
    </p:spTree>
    <p:extLst>
      <p:ext uri="{BB962C8B-B14F-4D97-AF65-F5344CB8AC3E}">
        <p14:creationId xmlns:p14="http://schemas.microsoft.com/office/powerpoint/2010/main" val="37435286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637" y="181180"/>
            <a:ext cx="10995057" cy="6676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8503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134B0-9097-0B4C-82EC-6EE950E6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9616" y="292608"/>
            <a:ext cx="9144000" cy="776224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Year 1 Curriculum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98B72-18B8-9444-8C88-2B1929775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872" y="5028692"/>
            <a:ext cx="1280160" cy="1280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0AB3AF-ECC3-0D43-A345-B53A98F120F6}"/>
              </a:ext>
            </a:extLst>
          </p:cNvPr>
          <p:cNvSpPr/>
          <p:nvPr/>
        </p:nvSpPr>
        <p:spPr>
          <a:xfrm>
            <a:off x="292608" y="292608"/>
            <a:ext cx="11558016" cy="624789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0E31D9F2-DBF0-6C41-A866-F89CCD898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2336" y="1059117"/>
            <a:ext cx="11283696" cy="71008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English Writing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: A Brief Outline</a:t>
            </a:r>
            <a:endParaRPr lang="en-US" sz="28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ubtitle 8">
            <a:extLst>
              <a:ext uri="{FF2B5EF4-FFF2-40B4-BE49-F238E27FC236}">
                <a16:creationId xmlns:a16="http://schemas.microsoft.com/office/drawing/2014/main" id="{B2F8F03F-48E2-A741-8F36-ECAD49068F1D}"/>
              </a:ext>
            </a:extLst>
          </p:cNvPr>
          <p:cNvSpPr txBox="1">
            <a:spLocks/>
          </p:cNvSpPr>
          <p:nvPr/>
        </p:nvSpPr>
        <p:spPr>
          <a:xfrm>
            <a:off x="566928" y="2136521"/>
            <a:ext cx="9144000" cy="25224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FB9FFCC-B8DC-504C-AA7B-71C87AB83B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9689941"/>
              </p:ext>
            </p:extLst>
          </p:nvPr>
        </p:nvGraphicFramePr>
        <p:xfrm>
          <a:off x="725072" y="2007233"/>
          <a:ext cx="10796368" cy="26517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031361">
                  <a:extLst>
                    <a:ext uri="{9D8B030D-6E8A-4147-A177-3AD203B41FA5}">
                      <a16:colId xmlns:a16="http://schemas.microsoft.com/office/drawing/2014/main" val="1159712770"/>
                    </a:ext>
                  </a:extLst>
                </a:gridCol>
                <a:gridCol w="4765007">
                  <a:extLst>
                    <a:ext uri="{9D8B030D-6E8A-4147-A177-3AD203B41FA5}">
                      <a16:colId xmlns:a16="http://schemas.microsoft.com/office/drawing/2014/main" val="4112390972"/>
                    </a:ext>
                  </a:extLst>
                </a:gridCol>
              </a:tblGrid>
              <a:tr h="289901">
                <a:tc>
                  <a:txBody>
                    <a:bodyPr/>
                    <a:lstStyle/>
                    <a:p>
                      <a:r>
                        <a:rPr lang="en-US" dirty="0"/>
                        <a:t>What we will cover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How you can help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6241232"/>
                  </a:ext>
                </a:extLst>
              </a:tr>
              <a:tr h="2246731">
                <a:tc>
                  <a:txBody>
                    <a:bodyPr/>
                    <a:lstStyle/>
                    <a:p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Spelling words with 40+ phonemes.</a:t>
                      </a:r>
                    </a:p>
                    <a:p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Add prefixes and suffixes.</a:t>
                      </a:r>
                    </a:p>
                    <a:p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Write simple sentences from memory.</a:t>
                      </a:r>
                    </a:p>
                    <a:p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Orally say sentences.</a:t>
                      </a:r>
                    </a:p>
                    <a:p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Sequence sentences to form short narratives. </a:t>
                      </a:r>
                    </a:p>
                    <a:p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Use a range of punctuation.</a:t>
                      </a:r>
                    </a:p>
                    <a:p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Use conjunctions.</a:t>
                      </a:r>
                    </a:p>
                    <a:p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Capital letters for proper nouns.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Orally create a set of instructions.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Retell stories and write some/parts of them.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Complete all homework.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Encourage children to use correct punctuation.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606320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71334012-36FD-F04D-ADA2-969909C810DB}"/>
              </a:ext>
            </a:extLst>
          </p:cNvPr>
          <p:cNvSpPr txBox="1"/>
          <p:nvPr/>
        </p:nvSpPr>
        <p:spPr>
          <a:xfrm>
            <a:off x="1153550" y="5028692"/>
            <a:ext cx="88063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Some of the genres we will cover include: Instructions, Stories with familiar settings, stories from other cultures, poetry, traditional tales and fairytales, Recounts, Information, Fantasy and Memory writing. </a:t>
            </a:r>
          </a:p>
        </p:txBody>
      </p:sp>
    </p:spTree>
    <p:extLst>
      <p:ext uri="{BB962C8B-B14F-4D97-AF65-F5344CB8AC3E}">
        <p14:creationId xmlns:p14="http://schemas.microsoft.com/office/powerpoint/2010/main" val="33129822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134B0-9097-0B4C-82EC-6EE950E6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9616" y="292608"/>
            <a:ext cx="9144000" cy="776224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Year 1 Curriculum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98B72-18B8-9444-8C88-2B1929775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872" y="5028692"/>
            <a:ext cx="1280160" cy="1280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0AB3AF-ECC3-0D43-A345-B53A98F120F6}"/>
              </a:ext>
            </a:extLst>
          </p:cNvPr>
          <p:cNvSpPr/>
          <p:nvPr/>
        </p:nvSpPr>
        <p:spPr>
          <a:xfrm>
            <a:off x="292608" y="292608"/>
            <a:ext cx="11558016" cy="624789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0E31D9F2-DBF0-6C41-A866-F89CCD898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2336" y="910525"/>
            <a:ext cx="11283696" cy="62250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English Reading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: A Brief Outline (Word Reading)</a:t>
            </a:r>
            <a:endParaRPr lang="en-US" sz="28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ubtitle 8">
            <a:extLst>
              <a:ext uri="{FF2B5EF4-FFF2-40B4-BE49-F238E27FC236}">
                <a16:creationId xmlns:a16="http://schemas.microsoft.com/office/drawing/2014/main" id="{B2F8F03F-48E2-A741-8F36-ECAD49068F1D}"/>
              </a:ext>
            </a:extLst>
          </p:cNvPr>
          <p:cNvSpPr txBox="1">
            <a:spLocks/>
          </p:cNvSpPr>
          <p:nvPr/>
        </p:nvSpPr>
        <p:spPr>
          <a:xfrm>
            <a:off x="566928" y="2136521"/>
            <a:ext cx="9144000" cy="30279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D0D370-11F9-864D-96FF-81F00ECE40CE}"/>
              </a:ext>
            </a:extLst>
          </p:cNvPr>
          <p:cNvSpPr txBox="1"/>
          <p:nvPr/>
        </p:nvSpPr>
        <p:spPr>
          <a:xfrm>
            <a:off x="1012874" y="1720102"/>
            <a:ext cx="105648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There will be a separate meeting on our reading curriculum in addition to the information you receive today.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908F69C-091D-4849-BEC9-9814B78AC7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190111"/>
              </p:ext>
            </p:extLst>
          </p:nvPr>
        </p:nvGraphicFramePr>
        <p:xfrm>
          <a:off x="728315" y="2171244"/>
          <a:ext cx="10399229" cy="26517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397827">
                  <a:extLst>
                    <a:ext uri="{9D8B030D-6E8A-4147-A177-3AD203B41FA5}">
                      <a16:colId xmlns:a16="http://schemas.microsoft.com/office/drawing/2014/main" val="1765320"/>
                    </a:ext>
                  </a:extLst>
                </a:gridCol>
                <a:gridCol w="4001402">
                  <a:extLst>
                    <a:ext uri="{9D8B030D-6E8A-4147-A177-3AD203B41FA5}">
                      <a16:colId xmlns:a16="http://schemas.microsoft.com/office/drawing/2014/main" val="922330859"/>
                    </a:ext>
                  </a:extLst>
                </a:gridCol>
              </a:tblGrid>
              <a:tr h="302644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we will cover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How you can help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0516483"/>
                  </a:ext>
                </a:extLst>
              </a:tr>
              <a:tr h="2196586">
                <a:tc>
                  <a:txBody>
                    <a:bodyPr/>
                    <a:lstStyle/>
                    <a:p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Apply phonic knowledge to decode words.</a:t>
                      </a:r>
                    </a:p>
                    <a:p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Read accurately by blending sounds in unfamiliar words.</a:t>
                      </a:r>
                    </a:p>
                    <a:p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Read common exception words.</a:t>
                      </a:r>
                    </a:p>
                    <a:p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Read words containing–s, –</a:t>
                      </a:r>
                      <a:r>
                        <a:rPr lang="en-GB" sz="1600" b="0" i="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es</a:t>
                      </a:r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–</a:t>
                      </a:r>
                      <a:r>
                        <a:rPr lang="en-GB" sz="1600" b="0" i="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ing</a:t>
                      </a:r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–</a:t>
                      </a:r>
                      <a:r>
                        <a:rPr lang="en-GB" sz="1600" b="0" i="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ed</a:t>
                      </a:r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–</a:t>
                      </a:r>
                      <a:r>
                        <a:rPr lang="en-GB" sz="1600" b="0" i="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er</a:t>
                      </a:r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and –</a:t>
                      </a:r>
                      <a:r>
                        <a:rPr lang="en-GB" sz="1600" b="0" i="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est</a:t>
                      </a:r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endings.</a:t>
                      </a:r>
                    </a:p>
                    <a:p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Read words with contractions </a:t>
                      </a:r>
                    </a:p>
                    <a:p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Read books aloud, accurately, that are consistent with their developing phonic knowledge and reread these books to build up their fluency and confidence in word reading. </a:t>
                      </a:r>
                    </a:p>
                    <a:p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Strive for five!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Re-read the same book to develop fluency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Encourage blending words they cannot read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6893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60018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134B0-9097-0B4C-82EC-6EE950E6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9616" y="292608"/>
            <a:ext cx="9144000" cy="776224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Year 1 Curriculum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98B72-18B8-9444-8C88-2B1929775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872" y="5028692"/>
            <a:ext cx="1280160" cy="1280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0AB3AF-ECC3-0D43-A345-B53A98F120F6}"/>
              </a:ext>
            </a:extLst>
          </p:cNvPr>
          <p:cNvSpPr/>
          <p:nvPr/>
        </p:nvSpPr>
        <p:spPr>
          <a:xfrm>
            <a:off x="292608" y="292608"/>
            <a:ext cx="11558016" cy="624789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0E31D9F2-DBF0-6C41-A866-F89CCD898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2336" y="910525"/>
            <a:ext cx="11283696" cy="62250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English Reading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: A Brief Outline (Comprehension)</a:t>
            </a:r>
            <a:endParaRPr lang="en-US" sz="28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ubtitle 8">
            <a:extLst>
              <a:ext uri="{FF2B5EF4-FFF2-40B4-BE49-F238E27FC236}">
                <a16:creationId xmlns:a16="http://schemas.microsoft.com/office/drawing/2014/main" id="{B2F8F03F-48E2-A741-8F36-ECAD49068F1D}"/>
              </a:ext>
            </a:extLst>
          </p:cNvPr>
          <p:cNvSpPr txBox="1">
            <a:spLocks/>
          </p:cNvSpPr>
          <p:nvPr/>
        </p:nvSpPr>
        <p:spPr>
          <a:xfrm>
            <a:off x="566928" y="2136521"/>
            <a:ext cx="9144000" cy="30279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D0D370-11F9-864D-96FF-81F00ECE40CE}"/>
              </a:ext>
            </a:extLst>
          </p:cNvPr>
          <p:cNvSpPr txBox="1"/>
          <p:nvPr/>
        </p:nvSpPr>
        <p:spPr>
          <a:xfrm>
            <a:off x="1012874" y="1720102"/>
            <a:ext cx="105648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There will be a separate meeting on our reading curriculum in addition to the information you receive today.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908F69C-091D-4849-BEC9-9814B78AC7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9699116"/>
              </p:ext>
            </p:extLst>
          </p:nvPr>
        </p:nvGraphicFramePr>
        <p:xfrm>
          <a:off x="844569" y="2384587"/>
          <a:ext cx="10399229" cy="253186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263328">
                  <a:extLst>
                    <a:ext uri="{9D8B030D-6E8A-4147-A177-3AD203B41FA5}">
                      <a16:colId xmlns:a16="http://schemas.microsoft.com/office/drawing/2014/main" val="1765320"/>
                    </a:ext>
                  </a:extLst>
                </a:gridCol>
                <a:gridCol w="4135901">
                  <a:extLst>
                    <a:ext uri="{9D8B030D-6E8A-4147-A177-3AD203B41FA5}">
                      <a16:colId xmlns:a16="http://schemas.microsoft.com/office/drawing/2014/main" val="922330859"/>
                    </a:ext>
                  </a:extLst>
                </a:gridCol>
              </a:tblGrid>
              <a:tr h="302644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we will cover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How you can help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0516483"/>
                  </a:ext>
                </a:extLst>
              </a:tr>
              <a:tr h="2196586">
                <a:tc>
                  <a:txBody>
                    <a:bodyPr/>
                    <a:lstStyle/>
                    <a:p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Listen to and discuss a wide range of poems, stories and non-fiction at a level beyond that at which they can read independently.</a:t>
                      </a:r>
                    </a:p>
                    <a:p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Link what they read or hear to their own experiences</a:t>
                      </a:r>
                    </a:p>
                    <a:p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becoming very familiar with key stories, fairy stories and traditional tales, learning to appreciate rhymes and poems, and to recite some by heart</a:t>
                      </a:r>
                    </a:p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Predictions and inference.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Discuss the books they read.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Encourage reading for pleasure.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Ask questions about the book they are reading.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6893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80983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134B0-9097-0B4C-82EC-6EE950E6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9616" y="292608"/>
            <a:ext cx="9144000" cy="776224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Year 1 Curriculum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98B72-18B8-9444-8C88-2B1929775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872" y="5028692"/>
            <a:ext cx="1280160" cy="1280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0AB3AF-ECC3-0D43-A345-B53A98F120F6}"/>
              </a:ext>
            </a:extLst>
          </p:cNvPr>
          <p:cNvSpPr/>
          <p:nvPr/>
        </p:nvSpPr>
        <p:spPr>
          <a:xfrm>
            <a:off x="292608" y="292608"/>
            <a:ext cx="11558016" cy="624789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0E31D9F2-DBF0-6C41-A866-F89CCD898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2336" y="1059117"/>
            <a:ext cx="11283696" cy="71008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English Handwriting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: A Brief Outline</a:t>
            </a:r>
            <a:endParaRPr lang="en-US" sz="28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ubtitle 8">
            <a:extLst>
              <a:ext uri="{FF2B5EF4-FFF2-40B4-BE49-F238E27FC236}">
                <a16:creationId xmlns:a16="http://schemas.microsoft.com/office/drawing/2014/main" id="{B2F8F03F-48E2-A741-8F36-ECAD49068F1D}"/>
              </a:ext>
            </a:extLst>
          </p:cNvPr>
          <p:cNvSpPr txBox="1">
            <a:spLocks/>
          </p:cNvSpPr>
          <p:nvPr/>
        </p:nvSpPr>
        <p:spPr>
          <a:xfrm>
            <a:off x="566928" y="2136521"/>
            <a:ext cx="9144000" cy="30279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1E2DB-45D9-5D47-B3F8-1BEC8E6C99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928" y="2136521"/>
            <a:ext cx="5158487" cy="32331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CD05C00-A658-9B46-BBD1-D8E5823C1A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76157" y="5369657"/>
            <a:ext cx="1365123" cy="91008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D72C504-3E36-BD46-8FA4-45F452A40A20}"/>
              </a:ext>
            </a:extLst>
          </p:cNvPr>
          <p:cNvSpPr txBox="1"/>
          <p:nvPr/>
        </p:nvSpPr>
        <p:spPr>
          <a:xfrm>
            <a:off x="6226361" y="2555085"/>
            <a:ext cx="52669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lang="en-US" b="1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Audley Infant School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we begin cursive writing from Reception. We use letter-join to support this progression through school. </a:t>
            </a:r>
          </a:p>
        </p:txBody>
      </p:sp>
    </p:spTree>
    <p:extLst>
      <p:ext uri="{BB962C8B-B14F-4D97-AF65-F5344CB8AC3E}">
        <p14:creationId xmlns:p14="http://schemas.microsoft.com/office/powerpoint/2010/main" val="27727472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134B0-9097-0B4C-82EC-6EE950E6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9616" y="292608"/>
            <a:ext cx="9144000" cy="776224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Year 1 Curriculum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98B72-18B8-9444-8C88-2B1929775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872" y="5028692"/>
            <a:ext cx="1280160" cy="1280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0AB3AF-ECC3-0D43-A345-B53A98F120F6}"/>
              </a:ext>
            </a:extLst>
          </p:cNvPr>
          <p:cNvSpPr/>
          <p:nvPr/>
        </p:nvSpPr>
        <p:spPr>
          <a:xfrm>
            <a:off x="292608" y="292608"/>
            <a:ext cx="11558016" cy="624789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0E31D9F2-DBF0-6C41-A866-F89CCD898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2336" y="1059117"/>
            <a:ext cx="11283696" cy="71008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Mathematics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: A Brief Outline</a:t>
            </a:r>
            <a:endParaRPr lang="en-US" sz="28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ubtitle 8">
            <a:extLst>
              <a:ext uri="{FF2B5EF4-FFF2-40B4-BE49-F238E27FC236}">
                <a16:creationId xmlns:a16="http://schemas.microsoft.com/office/drawing/2014/main" id="{B2F8F03F-48E2-A741-8F36-ECAD49068F1D}"/>
              </a:ext>
            </a:extLst>
          </p:cNvPr>
          <p:cNvSpPr txBox="1">
            <a:spLocks/>
          </p:cNvSpPr>
          <p:nvPr/>
        </p:nvSpPr>
        <p:spPr>
          <a:xfrm>
            <a:off x="566928" y="2136521"/>
            <a:ext cx="9144000" cy="30279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4330097-A635-9440-B6FE-3CC5DC333C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6786757"/>
              </p:ext>
            </p:extLst>
          </p:nvPr>
        </p:nvGraphicFramePr>
        <p:xfrm>
          <a:off x="844569" y="1835341"/>
          <a:ext cx="10399229" cy="26212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263328">
                  <a:extLst>
                    <a:ext uri="{9D8B030D-6E8A-4147-A177-3AD203B41FA5}">
                      <a16:colId xmlns:a16="http://schemas.microsoft.com/office/drawing/2014/main" val="1765320"/>
                    </a:ext>
                  </a:extLst>
                </a:gridCol>
                <a:gridCol w="4135901">
                  <a:extLst>
                    <a:ext uri="{9D8B030D-6E8A-4147-A177-3AD203B41FA5}">
                      <a16:colId xmlns:a16="http://schemas.microsoft.com/office/drawing/2014/main" val="922330859"/>
                    </a:ext>
                  </a:extLst>
                </a:gridCol>
              </a:tblGrid>
              <a:tr h="302644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we will cover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How you can help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0516483"/>
                  </a:ext>
                </a:extLst>
              </a:tr>
              <a:tr h="2196586">
                <a:tc>
                  <a:txBody>
                    <a:bodyPr/>
                    <a:lstStyle/>
                    <a:p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Number and Place value- </a:t>
                      </a: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read, write numbers to 100 from any given number, one more and one less.</a:t>
                      </a:r>
                    </a:p>
                    <a:p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Addition and Subtraction- </a:t>
                      </a: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add and subtract 1 and 2-digit numbers to 20, interpret maths statements, solve word problems. </a:t>
                      </a:r>
                    </a:p>
                    <a:p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Multiplication and division- </a:t>
                      </a: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solve 1-step word problems</a:t>
                      </a:r>
                    </a:p>
                    <a:p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Fractions</a:t>
                      </a: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recognize, find and name a half and a quarter. </a:t>
                      </a:r>
                    </a:p>
                    <a:p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Measurement</a:t>
                      </a: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solve practical problems for length, mass, height, capacity. Measure and record, value of different coins, dates, days of the week, time (hour and half the hour).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Practical word problems.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Simple addition and subtraction using concrete material.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Education city.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Tell the time.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en-US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6893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54090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134B0-9097-0B4C-82EC-6EE950E6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9616" y="292608"/>
            <a:ext cx="9144000" cy="776224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Reports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98B72-18B8-9444-8C88-2B1929775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872" y="5028692"/>
            <a:ext cx="1280160" cy="1280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0AB3AF-ECC3-0D43-A345-B53A98F120F6}"/>
              </a:ext>
            </a:extLst>
          </p:cNvPr>
          <p:cNvSpPr/>
          <p:nvPr/>
        </p:nvSpPr>
        <p:spPr>
          <a:xfrm>
            <a:off x="292608" y="292608"/>
            <a:ext cx="11558016" cy="624789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0E31D9F2-DBF0-6C41-A866-F89CCD898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2336" y="1247633"/>
            <a:ext cx="11283696" cy="3781059"/>
          </a:xfrm>
        </p:spPr>
        <p:txBody>
          <a:bodyPr>
            <a:noAutofit/>
          </a:bodyPr>
          <a:lstStyle/>
          <a:p>
            <a:pPr marL="342900" indent="-34290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You will receive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three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reports this year to show you the progress that your child is making. </a:t>
            </a:r>
          </a:p>
          <a:p>
            <a:pPr marL="342900" indent="-34290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We assess children on a half-termly basis and this informs our planning and the support in place.</a:t>
            </a:r>
          </a:p>
          <a:p>
            <a:pPr marL="342900" indent="-342900" algn="l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As well as summative assessment, we also formally assess our children to ensure they receive and respond to instant feedback. </a:t>
            </a:r>
          </a:p>
          <a:p>
            <a:pPr marL="342900" indent="-342900" algn="l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ubtitle 8">
            <a:extLst>
              <a:ext uri="{FF2B5EF4-FFF2-40B4-BE49-F238E27FC236}">
                <a16:creationId xmlns:a16="http://schemas.microsoft.com/office/drawing/2014/main" id="{B2F8F03F-48E2-A741-8F36-ECAD49068F1D}"/>
              </a:ext>
            </a:extLst>
          </p:cNvPr>
          <p:cNvSpPr txBox="1">
            <a:spLocks/>
          </p:cNvSpPr>
          <p:nvPr/>
        </p:nvSpPr>
        <p:spPr>
          <a:xfrm>
            <a:off x="566928" y="2136521"/>
            <a:ext cx="9144000" cy="30279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82539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134B0-9097-0B4C-82EC-6EE950E6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9616" y="292608"/>
            <a:ext cx="9144000" cy="776224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Homework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98B72-18B8-9444-8C88-2B1929775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872" y="5028692"/>
            <a:ext cx="1280160" cy="1280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0AB3AF-ECC3-0D43-A345-B53A98F120F6}"/>
              </a:ext>
            </a:extLst>
          </p:cNvPr>
          <p:cNvSpPr/>
          <p:nvPr/>
        </p:nvSpPr>
        <p:spPr>
          <a:xfrm>
            <a:off x="292608" y="292608"/>
            <a:ext cx="11558016" cy="624789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0E31D9F2-DBF0-6C41-A866-F89CCD898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2336" y="1059117"/>
            <a:ext cx="11283696" cy="71008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We provide children with </a:t>
            </a:r>
            <a:r>
              <a:rPr lang="en-US" sz="2000" b="1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meaningful homework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that supplements the things they are taught in school. Please support us in supporting your children by encouraging them to have a go independently.  </a:t>
            </a:r>
          </a:p>
        </p:txBody>
      </p:sp>
      <p:sp>
        <p:nvSpPr>
          <p:cNvPr id="10" name="Subtitle 8">
            <a:extLst>
              <a:ext uri="{FF2B5EF4-FFF2-40B4-BE49-F238E27FC236}">
                <a16:creationId xmlns:a16="http://schemas.microsoft.com/office/drawing/2014/main" id="{B2F8F03F-48E2-A741-8F36-ECAD49068F1D}"/>
              </a:ext>
            </a:extLst>
          </p:cNvPr>
          <p:cNvSpPr txBox="1">
            <a:spLocks/>
          </p:cNvSpPr>
          <p:nvPr/>
        </p:nvSpPr>
        <p:spPr>
          <a:xfrm>
            <a:off x="566928" y="2136521"/>
            <a:ext cx="9144000" cy="30279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8B3B55-D8DA-D648-AC91-6F65632C52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928" y="2136521"/>
            <a:ext cx="2710844" cy="271084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7EF5084-0605-A646-9795-EA9BA3BAC38D}"/>
              </a:ext>
            </a:extLst>
          </p:cNvPr>
          <p:cNvSpPr txBox="1"/>
          <p:nvPr/>
        </p:nvSpPr>
        <p:spPr>
          <a:xfrm>
            <a:off x="717452" y="4847365"/>
            <a:ext cx="25603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Homework books are sent home every 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Friday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and must be brought back into school on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Wednesday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683E86-CCAE-0546-8C9C-3846C68292E9}"/>
              </a:ext>
            </a:extLst>
          </p:cNvPr>
          <p:cNvSpPr txBox="1"/>
          <p:nvPr/>
        </p:nvSpPr>
        <p:spPr>
          <a:xfrm>
            <a:off x="4246255" y="4745177"/>
            <a:ext cx="25169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We aim for children to </a:t>
            </a:r>
            <a:r>
              <a:rPr lang="en-US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 as much as possible.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As well as their decodable book, they may also read other books, newspapers and magazines.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900D43E-A7C8-B446-AB62-C45B9A2B21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5114" y="2115962"/>
            <a:ext cx="2020045" cy="131520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424BC29-7E98-6A4E-BFCF-C850988D7B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49063" y="3506503"/>
            <a:ext cx="1152147" cy="115214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61C60AD-EC9F-0942-BC36-45DAAB68768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3471" r="18681"/>
          <a:stretch/>
        </p:blipFill>
        <p:spPr>
          <a:xfrm>
            <a:off x="9130915" y="2632697"/>
            <a:ext cx="1318206" cy="102001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9786E5B-4363-0F4A-B378-D4AA43185AC1}"/>
              </a:ext>
            </a:extLst>
          </p:cNvPr>
          <p:cNvSpPr txBox="1"/>
          <p:nvPr/>
        </p:nvSpPr>
        <p:spPr>
          <a:xfrm>
            <a:off x="7501348" y="4847365"/>
            <a:ext cx="25169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You may also wish to use maths programmes including Education City, Hit the Button and Nrich.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AC659C-FA13-C24A-9480-CFCC1C96817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12690" y="2335181"/>
            <a:ext cx="1925456" cy="2184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1687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134B0-9097-0B4C-82EC-6EE950E6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9616" y="354330"/>
            <a:ext cx="9144000" cy="776224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Parental Involvement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98B72-18B8-9444-8C88-2B1929775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2312" y="1192276"/>
            <a:ext cx="3141092" cy="336143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0AB3AF-ECC3-0D43-A345-B53A98F120F6}"/>
              </a:ext>
            </a:extLst>
          </p:cNvPr>
          <p:cNvSpPr/>
          <p:nvPr/>
        </p:nvSpPr>
        <p:spPr>
          <a:xfrm>
            <a:off x="292608" y="292608"/>
            <a:ext cx="11558016" cy="624789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0E31D9F2-DBF0-6C41-A866-F89CCD898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768" y="4694381"/>
            <a:ext cx="11283696" cy="71008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We at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Audley Infant School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would like to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 your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commitment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willingness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to support us in our mission to give children the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best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education and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opportunities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we possibly 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7357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578</TotalTime>
  <Words>1409</Words>
  <Application>Microsoft Office PowerPoint</Application>
  <PresentationFormat>Widescreen</PresentationFormat>
  <Paragraphs>176</Paragraphs>
  <Slides>20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Wingdings</vt:lpstr>
      <vt:lpstr>Office Theme</vt:lpstr>
      <vt:lpstr>Welcome to Audley Infant School</vt:lpstr>
      <vt:lpstr>The Senior Leadership Team</vt:lpstr>
      <vt:lpstr>The Year 1 Team</vt:lpstr>
      <vt:lpstr>School Uniform and PE Uniform </vt:lpstr>
      <vt:lpstr>Attendance</vt:lpstr>
      <vt:lpstr>Attendance</vt:lpstr>
      <vt:lpstr>Dinner time</vt:lpstr>
      <vt:lpstr>Behaviour Expectations</vt:lpstr>
      <vt:lpstr>The Year 1 Curriculum</vt:lpstr>
      <vt:lpstr>The Year 1 Curriculum</vt:lpstr>
      <vt:lpstr>The Year 1 Curriculum</vt:lpstr>
      <vt:lpstr>PowerPoint Presentation</vt:lpstr>
      <vt:lpstr>The Year 1 Curriculum</vt:lpstr>
      <vt:lpstr>The Year 1 Curriculum</vt:lpstr>
      <vt:lpstr>The Year 1 Curriculum</vt:lpstr>
      <vt:lpstr>The Year 1 Curriculum</vt:lpstr>
      <vt:lpstr>The Year 1 Curriculum</vt:lpstr>
      <vt:lpstr>Reports</vt:lpstr>
      <vt:lpstr>Homework</vt:lpstr>
      <vt:lpstr>Parental Involvement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Audley Infant School</dc:title>
  <dc:creator>Amina Matlub</dc:creator>
  <cp:lastModifiedBy>B Umerji</cp:lastModifiedBy>
  <cp:revision>61</cp:revision>
  <dcterms:created xsi:type="dcterms:W3CDTF">2022-09-11T17:15:04Z</dcterms:created>
  <dcterms:modified xsi:type="dcterms:W3CDTF">2024-09-11T17:42:33Z</dcterms:modified>
</cp:coreProperties>
</file>