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27"/>
  </p:notesMasterIdLst>
  <p:handoutMasterIdLst>
    <p:handoutMasterId r:id="rId28"/>
  </p:handoutMasterIdLst>
  <p:sldIdLst>
    <p:sldId id="268" r:id="rId3"/>
    <p:sldId id="272" r:id="rId4"/>
    <p:sldId id="276" r:id="rId5"/>
    <p:sldId id="273" r:id="rId6"/>
    <p:sldId id="290" r:id="rId7"/>
    <p:sldId id="291" r:id="rId8"/>
    <p:sldId id="292" r:id="rId9"/>
    <p:sldId id="277" r:id="rId10"/>
    <p:sldId id="278" r:id="rId11"/>
    <p:sldId id="288" r:id="rId12"/>
    <p:sldId id="279" r:id="rId13"/>
    <p:sldId id="280" r:id="rId14"/>
    <p:sldId id="282" r:id="rId15"/>
    <p:sldId id="283" r:id="rId16"/>
    <p:sldId id="285" r:id="rId17"/>
    <p:sldId id="287" r:id="rId18"/>
    <p:sldId id="289" r:id="rId19"/>
    <p:sldId id="293" r:id="rId20"/>
    <p:sldId id="286" r:id="rId21"/>
    <p:sldId id="284" r:id="rId22"/>
    <p:sldId id="294" r:id="rId23"/>
    <p:sldId id="295" r:id="rId24"/>
    <p:sldId id="296" r:id="rId25"/>
    <p:sldId id="270" r:id="rId26"/>
  </p:sldIdLst>
  <p:sldSz cx="9144000" cy="6858000" type="screen4x3"/>
  <p:notesSz cx="6858000" cy="9144000"/>
  <p:embeddedFontLst>
    <p:embeddedFont>
      <p:font typeface="Calibri" panose="020F0502020204030204" pitchFamily="34" charset="0"/>
      <p:regular r:id="rId29"/>
      <p:bold r:id="rId30"/>
      <p:italic r:id="rId31"/>
      <p:boldItalic r:id="rId32"/>
    </p:embeddedFont>
    <p:embeddedFont>
      <p:font typeface="Roboto" panose="020B0604020202020204" charset="0"/>
      <p:regular r:id="rId33"/>
      <p:bold r:id="rId34"/>
      <p:italic r:id="rId35"/>
      <p:boldItalic r:id="rId36"/>
    </p:embeddedFont>
    <p:embeddedFont>
      <p:font typeface="Twinkl" panose="020B0604020202020204" charset="0"/>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B1A6"/>
    <a:srgbClr val="FAC247"/>
    <a:srgbClr val="67BE87"/>
    <a:srgbClr val="EE9BC3"/>
    <a:srgbClr val="F6A25C"/>
    <a:srgbClr val="8370B0"/>
    <a:srgbClr val="F9BD95"/>
    <a:srgbClr val="EEBCD9"/>
    <a:srgbClr val="C1DFC5"/>
    <a:srgbClr val="FDD1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5130" autoAdjust="0"/>
  </p:normalViewPr>
  <p:slideViewPr>
    <p:cSldViewPr snapToGrid="0" showGuides="1">
      <p:cViewPr varScale="1">
        <p:scale>
          <a:sx n="64" d="100"/>
          <a:sy n="64" d="100"/>
        </p:scale>
        <p:origin x="1590"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font" Target="fonts/font6.fntdata"/><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1.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handoutMaster" Target="handoutMasters/handoutMaster1.xml"/><Relationship Id="rId36"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font" Target="fonts/font7.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5.fntdata"/><Relationship Id="rId38"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04/11/2024</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04/11/2024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Arial" panose="020B0604020202020204" pitchFamily="34" charset="0"/>
              </a:rPr>
              <a:t>Typically, children begin to develop the listening skills essential to phonics in their preschool years. Some children begin to learn letter sounds at preschool but most children will begin their main phonics learning once they start their reception year at primary school (age 4-5). This teaching continues through year 1 (age 5-6) and into year 2 (age 6-7) until the child is a confident and fluent reader.</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Once children are fluent readers, the emphasis in reading teaching moves more towards comprehension and analysis skills.</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Book skills include holding books correctly, turning pages right to left, recognising that print represents words, talking about pictures, retelling familiar stories, asking and answering questions about stories and non-fiction texts and treating books with respect.</a:t>
            </a: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238551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Arial" panose="020B0604020202020204" pitchFamily="34" charset="0"/>
              </a:rPr>
              <a:t>It can be interesting to see how many ways there are to spell other sounds – try ‘</a:t>
            </a:r>
            <a:r>
              <a:rPr lang="en-GB" sz="1800" b="0" i="0" u="none" strike="noStrike" dirty="0" err="1">
                <a:solidFill>
                  <a:srgbClr val="000000"/>
                </a:solidFill>
                <a:effectLst/>
                <a:latin typeface="Arial" panose="020B0604020202020204" pitchFamily="34" charset="0"/>
              </a:rPr>
              <a:t>igh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ee</a:t>
            </a:r>
            <a:r>
              <a:rPr lang="en-GB" sz="1800" b="0" i="0" u="none" strike="noStrike" dirty="0">
                <a:solidFill>
                  <a:srgbClr val="000000"/>
                </a:solidFill>
                <a:effectLst/>
                <a:latin typeface="Arial" panose="020B0604020202020204" pitchFamily="34" charset="0"/>
              </a:rPr>
              <a:t>’ or ‘ow’.</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Arial" panose="020B0604020202020204" pitchFamily="34" charset="0"/>
              </a:rPr>
              <a:t>A fun way to learn blending with young children is to talk to them in segmented words, for example ‘Please g – e – t’ the ‘m – </a:t>
            </a:r>
            <a:r>
              <a:rPr lang="en-GB" sz="1800" b="0" i="0" u="none" strike="noStrike" dirty="0" err="1">
                <a:solidFill>
                  <a:srgbClr val="000000"/>
                </a:solidFill>
                <a:effectLst/>
                <a:latin typeface="Arial" panose="020B0604020202020204" pitchFamily="34" charset="0"/>
              </a:rPr>
              <a:t>i</a:t>
            </a:r>
            <a:r>
              <a:rPr lang="en-GB" sz="1800" b="0" i="0" u="none" strike="noStrike" dirty="0">
                <a:solidFill>
                  <a:srgbClr val="000000"/>
                </a:solidFill>
                <a:effectLst/>
                <a:latin typeface="Arial" panose="020B0604020202020204" pitchFamily="34" charset="0"/>
              </a:rPr>
              <a:t> – l – k’ out of the ‘f – r – </a:t>
            </a:r>
            <a:r>
              <a:rPr lang="en-GB" sz="1800" b="0" i="0" u="none" strike="noStrike" dirty="0" err="1">
                <a:solidFill>
                  <a:srgbClr val="000000"/>
                </a:solidFill>
                <a:effectLst/>
                <a:latin typeface="Arial" panose="020B0604020202020204" pitchFamily="34" charset="0"/>
              </a:rPr>
              <a:t>i</a:t>
            </a:r>
            <a:r>
              <a:rPr lang="en-GB" sz="1800" b="0" i="0" u="none" strike="noStrike" dirty="0">
                <a:solidFill>
                  <a:srgbClr val="000000"/>
                </a:solidFill>
                <a:effectLst/>
                <a:latin typeface="Arial" panose="020B0604020202020204" pitchFamily="34" charset="0"/>
              </a:rPr>
              <a:t> – </a:t>
            </a:r>
            <a:r>
              <a:rPr lang="en-GB" sz="1800" b="0" i="0" u="none" strike="noStrike" dirty="0" err="1">
                <a:solidFill>
                  <a:srgbClr val="000000"/>
                </a:solidFill>
                <a:effectLst/>
                <a:latin typeface="Arial" panose="020B0604020202020204" pitchFamily="34" charset="0"/>
              </a:rPr>
              <a:t>dge</a:t>
            </a:r>
            <a:r>
              <a:rPr lang="en-GB" sz="1800" b="0" i="0" u="none" strike="noStrike" dirty="0">
                <a:solidFill>
                  <a:srgbClr val="000000"/>
                </a:solidFill>
                <a:effectLst/>
                <a:latin typeface="Arial" panose="020B0604020202020204" pitchFamily="34" charset="0"/>
              </a:rPr>
              <a:t>’.</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Arial" panose="020B0604020202020204" pitchFamily="34" charset="0"/>
              </a:rPr>
              <a:t>When children begin to segment to spell they will often use the wrong spelling of phonemes, for example ‘I luv </a:t>
            </a:r>
            <a:r>
              <a:rPr lang="en-GB" sz="1800" b="0" i="0" u="none" strike="noStrike" dirty="0" err="1">
                <a:solidFill>
                  <a:srgbClr val="000000"/>
                </a:solidFill>
                <a:effectLst/>
                <a:latin typeface="Arial" panose="020B0604020202020204" pitchFamily="34" charset="0"/>
              </a:rPr>
              <a:t>yoo</a:t>
            </a:r>
            <a:r>
              <a:rPr lang="en-GB" sz="1800" b="0" i="0" u="none" strike="noStrike" dirty="0">
                <a:solidFill>
                  <a:srgbClr val="000000"/>
                </a:solidFill>
                <a:effectLst/>
                <a:latin typeface="Arial" panose="020B0604020202020204" pitchFamily="34" charset="0"/>
              </a:rPr>
              <a:t>’ or ‘</a:t>
            </a:r>
            <a:r>
              <a:rPr lang="en-GB" sz="1800" b="0" i="0" u="none" strike="noStrike" dirty="0" err="1">
                <a:solidFill>
                  <a:srgbClr val="000000"/>
                </a:solidFill>
                <a:effectLst/>
                <a:latin typeface="Arial" panose="020B0604020202020204" pitchFamily="34" charset="0"/>
              </a:rPr>
              <a:t>Migh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naym</a:t>
            </a:r>
            <a:r>
              <a:rPr lang="en-GB" sz="1800" b="0" i="0" u="none" strike="noStrike" dirty="0">
                <a:solidFill>
                  <a:srgbClr val="000000"/>
                </a:solidFill>
                <a:effectLst/>
                <a:latin typeface="Arial" panose="020B0604020202020204" pitchFamily="34" charset="0"/>
              </a:rPr>
              <a:t> is…’. This is not a problem, as the key skill at this stage is that they can hear the sounds in the words and have a go at writing them down.</a:t>
            </a: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1159411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4000" b="0" i="0" dirty="0">
                <a:solidFill>
                  <a:srgbClr val="444746"/>
                </a:solidFill>
                <a:effectLst/>
                <a:latin typeface="Google Sans"/>
              </a:rPr>
              <a:t>Phonics is taught in phases and typically is taught between Nursery/F1 and Year 2. However, some children in older years might take part in phonics interventions if there are any gaps in their knowledge.</a:t>
            </a:r>
            <a:r>
              <a:rPr lang="en-GB" sz="4000" dirty="0"/>
              <a:t/>
            </a:r>
            <a:br>
              <a:rPr lang="en-GB" sz="4000" dirty="0"/>
            </a:br>
            <a:r>
              <a:rPr lang="en-GB" sz="4000" dirty="0"/>
              <a:t/>
            </a:r>
            <a:br>
              <a:rPr lang="en-GB" sz="4000" dirty="0"/>
            </a:br>
            <a:r>
              <a:rPr lang="en-GB" sz="4000" b="0" i="0" dirty="0">
                <a:solidFill>
                  <a:srgbClr val="444746"/>
                </a:solidFill>
                <a:effectLst/>
                <a:latin typeface="Google Sans"/>
              </a:rPr>
              <a:t>Typical progression in Phonics is as follows:</a:t>
            </a:r>
            <a:r>
              <a:rPr lang="en-GB" sz="4000" dirty="0"/>
              <a:t/>
            </a:r>
            <a:br>
              <a:rPr lang="en-GB" sz="4000" dirty="0"/>
            </a:br>
            <a:r>
              <a:rPr lang="en-GB" sz="4000" dirty="0"/>
              <a:t/>
            </a:r>
            <a:br>
              <a:rPr lang="en-GB" sz="4000" dirty="0"/>
            </a:br>
            <a:r>
              <a:rPr lang="en-GB" sz="4000" b="0" i="0" dirty="0">
                <a:solidFill>
                  <a:srgbClr val="444746"/>
                </a:solidFill>
                <a:effectLst/>
                <a:latin typeface="Google Sans"/>
              </a:rPr>
              <a:t>Phase One - nursery/F1-reception/F2</a:t>
            </a:r>
            <a:r>
              <a:rPr lang="en-GB" sz="4000" dirty="0"/>
              <a:t/>
            </a:r>
            <a:br>
              <a:rPr lang="en-GB" sz="4000" dirty="0"/>
            </a:br>
            <a:r>
              <a:rPr lang="en-GB" sz="4000" b="0" i="0" dirty="0">
                <a:solidFill>
                  <a:srgbClr val="444746"/>
                </a:solidFill>
                <a:effectLst/>
                <a:latin typeface="Google Sans"/>
              </a:rPr>
              <a:t>Phase Two - reception/F2</a:t>
            </a:r>
            <a:r>
              <a:rPr lang="en-GB" sz="4000" dirty="0"/>
              <a:t/>
            </a:r>
            <a:br>
              <a:rPr lang="en-GB" sz="4000" dirty="0"/>
            </a:br>
            <a:r>
              <a:rPr lang="en-GB" sz="4000" b="0" i="0" dirty="0">
                <a:solidFill>
                  <a:srgbClr val="444746"/>
                </a:solidFill>
                <a:effectLst/>
                <a:latin typeface="Google Sans"/>
              </a:rPr>
              <a:t>Phase Three - reception/F2</a:t>
            </a:r>
            <a:r>
              <a:rPr lang="en-GB" sz="4000" dirty="0"/>
              <a:t/>
            </a:r>
            <a:br>
              <a:rPr lang="en-GB" sz="4000" dirty="0"/>
            </a:br>
            <a:r>
              <a:rPr lang="en-GB" sz="4000" b="0" i="0" dirty="0">
                <a:solidFill>
                  <a:srgbClr val="444746"/>
                </a:solidFill>
                <a:effectLst/>
                <a:latin typeface="Google Sans"/>
              </a:rPr>
              <a:t>Phase Four - reception/F2</a:t>
            </a:r>
            <a:r>
              <a:rPr lang="en-GB" sz="4000" dirty="0"/>
              <a:t/>
            </a:r>
            <a:br>
              <a:rPr lang="en-GB" sz="4000" dirty="0"/>
            </a:br>
            <a:r>
              <a:rPr lang="en-GB" sz="4000" b="0" i="0" dirty="0">
                <a:solidFill>
                  <a:srgbClr val="444746"/>
                </a:solidFill>
                <a:effectLst/>
                <a:latin typeface="Google Sans"/>
              </a:rPr>
              <a:t>Phase Five - year 1</a:t>
            </a:r>
            <a:r>
              <a:rPr lang="en-GB" sz="4000" dirty="0"/>
              <a:t/>
            </a:r>
            <a:br>
              <a:rPr lang="en-GB" sz="4000" dirty="0"/>
            </a:br>
            <a:r>
              <a:rPr lang="en-GB" sz="4000" b="0" i="0" dirty="0">
                <a:solidFill>
                  <a:srgbClr val="444746"/>
                </a:solidFill>
                <a:effectLst/>
                <a:latin typeface="Google Sans"/>
              </a:rPr>
              <a:t>Phase Six - year 2</a:t>
            </a:r>
            <a:endParaRPr lang="en-GB"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1921796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280363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Assessment at the end of a phase will usually involve asking children to name sounds to check that they know all of the Phase 2 sounds before they move on to Phase 3. Teachers may also assess ability to blend sounds to read words.</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77928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Environmental sounds – sounds we hear around us every day; listening to and imitating sounds; how to be a good listener. Ideas – make sounds to copy, e.g. </a:t>
            </a:r>
            <a:r>
              <a:rPr lang="en-GB" sz="1800" b="0" i="0" u="none" strike="noStrike" dirty="0" err="1">
                <a:solidFill>
                  <a:srgbClr val="000000"/>
                </a:solidFill>
                <a:effectLst/>
                <a:latin typeface="Calibri" panose="020F0502020204030204" pitchFamily="34" charset="0"/>
              </a:rPr>
              <a:t>sh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sh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sh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zzzzzz</a:t>
            </a:r>
            <a:r>
              <a:rPr lang="en-GB" sz="1800" b="0" i="0" u="none" strike="noStrike" dirty="0">
                <a:solidFill>
                  <a:srgbClr val="000000"/>
                </a:solidFill>
                <a:effectLst/>
                <a:latin typeface="Calibri" panose="020F0502020204030204" pitchFamily="34" charset="0"/>
              </a:rPr>
              <a:t>, p-p-p-p; go on a ‘listening walk’ – what can you hear?; talk about how to be a good listener; sing songs that require repetition and response, e.g. ‘Old MacDonald’.</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Instrumental sounds – listening to and discriminating the sounds made by different instruments. Ideas – make sounds with a range of different instruments (non-musical instruments such as pots, pans, home-made shakers will all do); play an echo game where children have to copy a rhythm; hide an instrument behind a box or screen and play it, children have to say which instrument you are playing.</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Body percussion – using the body to create sounds and follow a song, rhyme or beat. Ideas – sing songs that require actions, such as ‘Wind the Bobbin Up’, ‘Heads, Shoulders, Knees and Toes’, ‘If You’re Happy and You Know It, Clap Your Hands’; pass a body percussion sound around a group, e.g. sit in a circle or opposite one another, take turns to produce a body percussion sound which is then passed on, e.g. tap on shoulders, clap hands, stamp feet.</a:t>
            </a:r>
            <a:endParaRPr lang="en-GB" sz="2800" b="0" dirty="0">
              <a:effectLst/>
            </a:endParaRPr>
          </a:p>
          <a:p>
            <a:pPr rtl="0">
              <a:spcBef>
                <a:spcPts val="0"/>
              </a:spcBef>
              <a:spcAft>
                <a:spcPts val="0"/>
              </a:spcAft>
            </a:pPr>
            <a:r>
              <a:rPr lang="en-GB" sz="2800" b="0" dirty="0">
                <a:effectLst/>
              </a:rPr>
              <a:t/>
            </a:r>
            <a:br>
              <a:rPr lang="en-GB" sz="2800" b="0" dirty="0">
                <a:effectLst/>
              </a:rPr>
            </a:br>
            <a:r>
              <a:rPr lang="en-GB" sz="1800" b="0" i="0" u="none" strike="noStrike" dirty="0">
                <a:solidFill>
                  <a:srgbClr val="000000"/>
                </a:solidFill>
                <a:effectLst/>
                <a:latin typeface="Calibri" panose="020F0502020204030204" pitchFamily="34" charset="0"/>
              </a:rPr>
              <a:t>Rhythm and rhyme – recognising rhythms and rhymes in songs, speech and nursery rhymes. Ideas – sing and chant rhyming songs; read stories with repetition and rhyme, e.g. ‘The Gingerbread Man’, ‘Each Peach Pear Plum’; play a matching game with pictures of rhyming objects, e.g. frog/dog, hat/cat, mouse/house; clap the rhythm of phrases and rhymes or the syllables in words or names; play ‘I Spy’ – ‘I spy, with my little eye, something that rhymes with….’ Example game on next </a:t>
            </a:r>
            <a:r>
              <a:rPr lang="en-GB" sz="1800" b="0" i="0" u="none" strike="noStrike" dirty="0">
                <a:solidFill>
                  <a:srgbClr val="FF0000"/>
                </a:solidFill>
                <a:effectLst/>
                <a:latin typeface="Calibri" panose="020F0502020204030204" pitchFamily="34" charset="0"/>
              </a:rPr>
              <a:t>slide</a:t>
            </a:r>
            <a:r>
              <a:rPr lang="en-GB" sz="1800" b="0" i="0" u="none" strike="noStrike" dirty="0">
                <a:solidFill>
                  <a:srgbClr val="000000"/>
                </a:solidFill>
                <a:effectLst/>
                <a:latin typeface="Calibri" panose="020F0502020204030204" pitchFamily="34" charset="0"/>
              </a:rPr>
              <a:t>.</a:t>
            </a: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428359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1" i="0" u="none" strike="noStrike" dirty="0">
                <a:solidFill>
                  <a:srgbClr val="000000"/>
                </a:solidFill>
                <a:effectLst/>
                <a:latin typeface="Calibri" panose="020F0502020204030204" pitchFamily="34" charset="0"/>
              </a:rPr>
              <a:t>Set 1:</a:t>
            </a:r>
            <a:r>
              <a:rPr lang="en-GB" sz="1800" b="0" i="0" u="none" strike="noStrike" dirty="0">
                <a:solidFill>
                  <a:srgbClr val="000000"/>
                </a:solidFill>
                <a:effectLst/>
                <a:latin typeface="Calibri" panose="020F0502020204030204" pitchFamily="34" charset="0"/>
              </a:rPr>
              <a:t> s, a, t, p</a:t>
            </a:r>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Set 2:</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i</a:t>
            </a:r>
            <a:r>
              <a:rPr lang="en-GB" sz="1800" b="0" i="0" u="none" strike="noStrike" dirty="0">
                <a:solidFill>
                  <a:srgbClr val="000000"/>
                </a:solidFill>
                <a:effectLst/>
                <a:latin typeface="Calibri" panose="020F0502020204030204" pitchFamily="34" charset="0"/>
              </a:rPr>
              <a:t>, n, m, d</a:t>
            </a:r>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Set 3:</a:t>
            </a:r>
            <a:r>
              <a:rPr lang="en-GB" sz="1800" b="0" i="0" u="none" strike="noStrike" dirty="0">
                <a:solidFill>
                  <a:srgbClr val="000000"/>
                </a:solidFill>
                <a:effectLst/>
                <a:latin typeface="Calibri" panose="020F0502020204030204" pitchFamily="34" charset="0"/>
              </a:rPr>
              <a:t> g, o, c, k</a:t>
            </a:r>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Set 4:</a:t>
            </a:r>
            <a:r>
              <a:rPr lang="en-GB" sz="1800" b="0" i="0" u="none" strike="noStrike" dirty="0">
                <a:solidFill>
                  <a:srgbClr val="000000"/>
                </a:solidFill>
                <a:effectLst/>
                <a:latin typeface="Calibri" panose="020F0502020204030204" pitchFamily="34" charset="0"/>
              </a:rPr>
              <a:t> ck, e, u, r</a:t>
            </a:r>
            <a:br>
              <a:rPr lang="en-GB" sz="1800" b="0" i="0" u="none" strike="noStrike" dirty="0">
                <a:solidFill>
                  <a:srgbClr val="000000"/>
                </a:solidFill>
                <a:effectLst/>
                <a:latin typeface="Calibri" panose="020F0502020204030204" pitchFamily="34" charset="0"/>
              </a:rPr>
            </a:br>
            <a:r>
              <a:rPr lang="en-GB" sz="1800" b="1" i="0" u="none" strike="noStrike" dirty="0">
                <a:solidFill>
                  <a:srgbClr val="000000"/>
                </a:solidFill>
                <a:effectLst/>
                <a:latin typeface="Calibri" panose="020F0502020204030204" pitchFamily="34" charset="0"/>
              </a:rPr>
              <a:t>Set 5:</a:t>
            </a:r>
            <a:r>
              <a:rPr lang="en-GB" sz="1800" b="0" i="0" u="none" strike="noStrike" dirty="0">
                <a:solidFill>
                  <a:srgbClr val="000000"/>
                </a:solidFill>
                <a:effectLst/>
                <a:latin typeface="Calibri" panose="020F0502020204030204" pitchFamily="34" charset="0"/>
              </a:rPr>
              <a:t> h, b, f, ff, l, </a:t>
            </a:r>
            <a:r>
              <a:rPr lang="en-GB" sz="1800" b="0" i="0" u="none" strike="noStrike" dirty="0" err="1">
                <a:solidFill>
                  <a:srgbClr val="000000"/>
                </a:solidFill>
                <a:effectLst/>
                <a:latin typeface="Calibri" panose="020F0502020204030204" pitchFamily="34" charset="0"/>
              </a:rPr>
              <a:t>ll</a:t>
            </a:r>
            <a:r>
              <a:rPr lang="en-GB" sz="1800" b="0" i="0" u="none" strike="noStrike" dirty="0">
                <a:solidFill>
                  <a:srgbClr val="000000"/>
                </a:solidFill>
                <a:effectLst/>
                <a:latin typeface="Calibri" panose="020F0502020204030204" pitchFamily="34" charset="0"/>
              </a:rPr>
              <a:t>, ss</a:t>
            </a:r>
            <a:endParaRPr lang="en-GB" sz="4000" b="0" dirty="0">
              <a:effectLst/>
            </a:endParaRPr>
          </a:p>
          <a:p>
            <a:pPr rtl="0">
              <a:spcBef>
                <a:spcPts val="0"/>
              </a:spcBef>
              <a:spcAft>
                <a:spcPts val="0"/>
              </a:spcAft>
            </a:pPr>
            <a:r>
              <a:rPr lang="en-GB" sz="4000" b="0" dirty="0">
                <a:effectLst/>
              </a:rPr>
              <a:t/>
            </a:r>
            <a:br>
              <a:rPr lang="en-GB" sz="4000" b="0" dirty="0">
                <a:effectLst/>
              </a:rPr>
            </a:br>
            <a:r>
              <a:rPr lang="en-GB" sz="1800" b="0" i="0" u="none" strike="noStrike" dirty="0">
                <a:solidFill>
                  <a:srgbClr val="000000"/>
                </a:solidFill>
                <a:effectLst/>
                <a:latin typeface="Calibri" panose="020F0502020204030204" pitchFamily="34" charset="0"/>
              </a:rPr>
              <a:t>Phase 2 usually begins when children start their formal education in reception, though some preschools may also begin to teach letter sounds.</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360528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1" i="0" u="none" strike="noStrike" dirty="0">
                <a:solidFill>
                  <a:srgbClr val="000000"/>
                </a:solidFill>
                <a:effectLst/>
                <a:latin typeface="Arial" panose="020B0604020202020204" pitchFamily="34" charset="0"/>
              </a:rPr>
              <a:t>Set 6:</a:t>
            </a:r>
            <a:r>
              <a:rPr lang="en-GB" sz="1800" b="0" i="0" u="none" strike="noStrike" dirty="0">
                <a:solidFill>
                  <a:srgbClr val="000000"/>
                </a:solidFill>
                <a:effectLst/>
                <a:latin typeface="Arial" panose="020B0604020202020204" pitchFamily="34" charset="0"/>
              </a:rPr>
              <a:t> j, v, w, x</a:t>
            </a:r>
            <a:endParaRPr lang="en-GB" sz="4000" b="0" dirty="0">
              <a:effectLst/>
            </a:endParaRPr>
          </a:p>
          <a:p>
            <a:pPr rtl="0">
              <a:spcBef>
                <a:spcPts val="0"/>
              </a:spcBef>
              <a:spcAft>
                <a:spcPts val="0"/>
              </a:spcAft>
            </a:pPr>
            <a:r>
              <a:rPr lang="en-GB" sz="1800" b="1" i="0" u="none" strike="noStrike" dirty="0">
                <a:solidFill>
                  <a:srgbClr val="000000"/>
                </a:solidFill>
                <a:effectLst/>
                <a:latin typeface="Arial" panose="020B0604020202020204" pitchFamily="34" charset="0"/>
              </a:rPr>
              <a:t>Set 7:</a:t>
            </a:r>
            <a:r>
              <a:rPr lang="en-GB" sz="1800" b="0" i="0" u="none" strike="noStrike" dirty="0">
                <a:solidFill>
                  <a:srgbClr val="000000"/>
                </a:solidFill>
                <a:effectLst/>
                <a:latin typeface="Arial" panose="020B0604020202020204" pitchFamily="34" charset="0"/>
              </a:rPr>
              <a:t> y, z, </a:t>
            </a:r>
            <a:r>
              <a:rPr lang="en-GB" sz="1800" b="0" i="0" u="none" strike="noStrike" dirty="0" err="1">
                <a:solidFill>
                  <a:srgbClr val="000000"/>
                </a:solidFill>
                <a:effectLst/>
                <a:latin typeface="Arial" panose="020B0604020202020204" pitchFamily="34" charset="0"/>
              </a:rPr>
              <a:t>zz</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qu</a:t>
            </a:r>
            <a:endParaRPr lang="en-GB" sz="4000" b="0" dirty="0">
              <a:effectLst/>
            </a:endParaRPr>
          </a:p>
          <a:p>
            <a:pPr rtl="0">
              <a:spcBef>
                <a:spcPts val="0"/>
              </a:spcBef>
              <a:spcAft>
                <a:spcPts val="0"/>
              </a:spcAft>
            </a:pPr>
            <a:r>
              <a:rPr lang="en-GB" sz="1800" b="1" i="0" u="none" strike="noStrike" dirty="0">
                <a:solidFill>
                  <a:srgbClr val="000000"/>
                </a:solidFill>
                <a:effectLst/>
                <a:latin typeface="Arial" panose="020B0604020202020204" pitchFamily="34" charset="0"/>
              </a:rPr>
              <a:t>Consonant digraphs:</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ch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sh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th</a:t>
            </a:r>
            <a:r>
              <a:rPr lang="en-GB" sz="1800" b="0" i="0" u="none" strike="noStrike" dirty="0">
                <a:solidFill>
                  <a:srgbClr val="000000"/>
                </a:solidFill>
                <a:effectLst/>
                <a:latin typeface="Arial" panose="020B0604020202020204" pitchFamily="34" charset="0"/>
              </a:rPr>
              <a:t>, ng</a:t>
            </a:r>
            <a:endParaRPr lang="en-GB" sz="4000" b="0" dirty="0">
              <a:effectLst/>
            </a:endParaRPr>
          </a:p>
          <a:p>
            <a:pPr rtl="0">
              <a:spcBef>
                <a:spcPts val="0"/>
              </a:spcBef>
              <a:spcAft>
                <a:spcPts val="0"/>
              </a:spcAft>
            </a:pPr>
            <a:r>
              <a:rPr lang="en-GB" sz="1800" b="1" i="0" u="none" strike="noStrike" dirty="0">
                <a:solidFill>
                  <a:srgbClr val="000000"/>
                </a:solidFill>
                <a:effectLst/>
                <a:latin typeface="Arial" panose="020B0604020202020204" pitchFamily="34" charset="0"/>
              </a:rPr>
              <a:t>Vowel digraphs:</a:t>
            </a:r>
            <a:r>
              <a:rPr lang="en-GB" sz="1800" b="0" i="0" u="none" strike="noStrike" dirty="0">
                <a:solidFill>
                  <a:srgbClr val="000000"/>
                </a:solidFill>
                <a:effectLst/>
                <a:latin typeface="Arial" panose="020B0604020202020204" pitchFamily="34" charset="0"/>
              </a:rPr>
              <a:t> ai, </a:t>
            </a:r>
            <a:r>
              <a:rPr lang="en-GB" sz="1800" b="0" i="0" u="none" strike="noStrike" dirty="0" err="1">
                <a:solidFill>
                  <a:srgbClr val="000000"/>
                </a:solidFill>
                <a:effectLst/>
                <a:latin typeface="Arial" panose="020B0604020202020204" pitchFamily="34" charset="0"/>
              </a:rPr>
              <a:t>ee</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igh</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oa</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oo</a:t>
            </a:r>
            <a:r>
              <a:rPr lang="en-GB" sz="1800" b="0" i="0" u="none" strike="noStrike" dirty="0">
                <a:solidFill>
                  <a:srgbClr val="000000"/>
                </a:solidFill>
                <a:effectLst/>
                <a:latin typeface="Arial" panose="020B0604020202020204" pitchFamily="34" charset="0"/>
              </a:rPr>
              <a:t>, </a:t>
            </a:r>
            <a:r>
              <a:rPr lang="en-GB" sz="1800" b="0" i="0" u="none" strike="noStrike" dirty="0" err="1">
                <a:solidFill>
                  <a:srgbClr val="000000"/>
                </a:solidFill>
                <a:effectLst/>
                <a:latin typeface="Arial" panose="020B0604020202020204" pitchFamily="34" charset="0"/>
              </a:rPr>
              <a:t>ar</a:t>
            </a:r>
            <a:r>
              <a:rPr lang="en-GB" sz="1800" b="0" i="0" u="none" strike="noStrike" dirty="0">
                <a:solidFill>
                  <a:srgbClr val="000000"/>
                </a:solidFill>
                <a:effectLst/>
                <a:latin typeface="Arial" panose="020B0604020202020204" pitchFamily="34" charset="0"/>
              </a:rPr>
              <a:t>, or, </a:t>
            </a:r>
            <a:r>
              <a:rPr lang="en-GB" sz="1800" b="0" i="0" u="none" strike="noStrike" dirty="0" err="1">
                <a:solidFill>
                  <a:srgbClr val="000000"/>
                </a:solidFill>
                <a:effectLst/>
                <a:latin typeface="Arial" panose="020B0604020202020204" pitchFamily="34" charset="0"/>
              </a:rPr>
              <a:t>ur</a:t>
            </a:r>
            <a:r>
              <a:rPr lang="en-GB" sz="1800" b="0" i="0" u="none" strike="noStrike" dirty="0">
                <a:solidFill>
                  <a:srgbClr val="000000"/>
                </a:solidFill>
                <a:effectLst/>
                <a:latin typeface="Arial" panose="020B0604020202020204" pitchFamily="34" charset="0"/>
              </a:rPr>
              <a:t>, ow, oi, ear, air, </a:t>
            </a:r>
            <a:r>
              <a:rPr lang="en-GB" sz="1800" b="0" i="0" u="none" strike="noStrike" dirty="0" err="1">
                <a:solidFill>
                  <a:srgbClr val="000000"/>
                </a:solidFill>
                <a:effectLst/>
                <a:latin typeface="Arial" panose="020B0604020202020204" pitchFamily="34" charset="0"/>
              </a:rPr>
              <a:t>ure</a:t>
            </a:r>
            <a:r>
              <a:rPr lang="en-GB" sz="1800" b="0" i="0" u="none" strike="noStrike" dirty="0">
                <a:solidFill>
                  <a:srgbClr val="000000"/>
                </a:solidFill>
                <a:effectLst/>
                <a:latin typeface="Arial" panose="020B0604020202020204" pitchFamily="34" charset="0"/>
              </a:rPr>
              <a:t>, er</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37848927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1" i="0" u="none" strike="noStrike" dirty="0">
                <a:solidFill>
                  <a:srgbClr val="000000"/>
                </a:solidFill>
                <a:effectLst/>
                <a:latin typeface="Calibri" panose="020F0502020204030204" pitchFamily="34" charset="0"/>
              </a:rPr>
              <a:t>Set 6:</a:t>
            </a:r>
            <a:r>
              <a:rPr lang="en-GB" sz="1800" b="0" i="0" u="none" strike="noStrike" dirty="0">
                <a:solidFill>
                  <a:srgbClr val="000000"/>
                </a:solidFill>
                <a:effectLst/>
                <a:latin typeface="Calibri" panose="020F0502020204030204" pitchFamily="34" charset="0"/>
              </a:rPr>
              <a:t> j, v, w, x</a:t>
            </a:r>
            <a:endParaRPr lang="en-GB" sz="4000" b="0" dirty="0">
              <a:effectLst/>
            </a:endParaRPr>
          </a:p>
          <a:p>
            <a:pPr rtl="0">
              <a:spcBef>
                <a:spcPts val="0"/>
              </a:spcBef>
              <a:spcAft>
                <a:spcPts val="0"/>
              </a:spcAft>
            </a:pPr>
            <a:r>
              <a:rPr lang="en-GB" sz="1800" b="1" i="0" u="none" strike="noStrike" dirty="0">
                <a:solidFill>
                  <a:srgbClr val="000000"/>
                </a:solidFill>
                <a:effectLst/>
                <a:latin typeface="Calibri" panose="020F0502020204030204" pitchFamily="34" charset="0"/>
              </a:rPr>
              <a:t>Set 7:</a:t>
            </a:r>
            <a:r>
              <a:rPr lang="en-GB" sz="1800" b="0" i="0" u="none" strike="noStrike" dirty="0">
                <a:solidFill>
                  <a:srgbClr val="000000"/>
                </a:solidFill>
                <a:effectLst/>
                <a:latin typeface="Calibri" panose="020F0502020204030204" pitchFamily="34" charset="0"/>
              </a:rPr>
              <a:t> y, z, </a:t>
            </a:r>
            <a:r>
              <a:rPr lang="en-GB" sz="1800" b="0" i="0" u="none" strike="noStrike" dirty="0" err="1">
                <a:solidFill>
                  <a:srgbClr val="000000"/>
                </a:solidFill>
                <a:effectLst/>
                <a:latin typeface="Calibri" panose="020F0502020204030204" pitchFamily="34" charset="0"/>
              </a:rPr>
              <a:t>zz</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qu</a:t>
            </a:r>
            <a:endParaRPr lang="en-GB" sz="4000" b="0" dirty="0">
              <a:effectLst/>
            </a:endParaRPr>
          </a:p>
          <a:p>
            <a:pPr rtl="0">
              <a:spcBef>
                <a:spcPts val="0"/>
              </a:spcBef>
              <a:spcAft>
                <a:spcPts val="0"/>
              </a:spcAft>
            </a:pPr>
            <a:r>
              <a:rPr lang="en-GB" sz="1800" b="1" i="0" u="none" strike="noStrike" dirty="0">
                <a:solidFill>
                  <a:srgbClr val="000000"/>
                </a:solidFill>
                <a:effectLst/>
                <a:latin typeface="Calibri" panose="020F0502020204030204" pitchFamily="34" charset="0"/>
              </a:rPr>
              <a:t>Consonant digraphs:</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ch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sh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th</a:t>
            </a:r>
            <a:r>
              <a:rPr lang="en-GB" sz="1800" b="0" i="0" u="none" strike="noStrike" dirty="0">
                <a:solidFill>
                  <a:srgbClr val="000000"/>
                </a:solidFill>
                <a:effectLst/>
                <a:latin typeface="Calibri" panose="020F0502020204030204" pitchFamily="34" charset="0"/>
              </a:rPr>
              <a:t>, ng</a:t>
            </a:r>
            <a:endParaRPr lang="en-GB" sz="4000" b="0" dirty="0">
              <a:effectLst/>
            </a:endParaRPr>
          </a:p>
          <a:p>
            <a:pPr rtl="0">
              <a:spcBef>
                <a:spcPts val="0"/>
              </a:spcBef>
              <a:spcAft>
                <a:spcPts val="0"/>
              </a:spcAft>
            </a:pPr>
            <a:r>
              <a:rPr lang="en-GB" sz="1800" b="1" i="0" u="none" strike="noStrike" dirty="0">
                <a:solidFill>
                  <a:srgbClr val="000000"/>
                </a:solidFill>
                <a:effectLst/>
                <a:latin typeface="Calibri" panose="020F0502020204030204" pitchFamily="34" charset="0"/>
              </a:rPr>
              <a:t>Vowel digraphs:</a:t>
            </a:r>
            <a:r>
              <a:rPr lang="en-GB" sz="1800" b="0" i="0" u="none" strike="noStrike" dirty="0">
                <a:solidFill>
                  <a:srgbClr val="000000"/>
                </a:solidFill>
                <a:effectLst/>
                <a:latin typeface="Calibri" panose="020F0502020204030204" pitchFamily="34" charset="0"/>
              </a:rPr>
              <a:t> ai, </a:t>
            </a:r>
            <a:r>
              <a:rPr lang="en-GB" sz="1800" b="0" i="0" u="none" strike="noStrike" dirty="0" err="1">
                <a:solidFill>
                  <a:srgbClr val="000000"/>
                </a:solidFill>
                <a:effectLst/>
                <a:latin typeface="Calibri" panose="020F0502020204030204" pitchFamily="34" charset="0"/>
              </a:rPr>
              <a:t>ee</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igh</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oa</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oo</a:t>
            </a:r>
            <a:r>
              <a:rPr lang="en-GB" sz="1800" b="0" i="0" u="none" strike="noStrike" dirty="0">
                <a:solidFill>
                  <a:srgbClr val="000000"/>
                </a:solidFill>
                <a:effectLst/>
                <a:latin typeface="Calibri" panose="020F0502020204030204" pitchFamily="34" charset="0"/>
              </a:rPr>
              <a:t>, </a:t>
            </a:r>
            <a:r>
              <a:rPr lang="en-GB" sz="1800" b="0" i="0" u="none" strike="noStrike" dirty="0" err="1">
                <a:solidFill>
                  <a:srgbClr val="000000"/>
                </a:solidFill>
                <a:effectLst/>
                <a:latin typeface="Calibri" panose="020F0502020204030204" pitchFamily="34" charset="0"/>
              </a:rPr>
              <a:t>ar</a:t>
            </a:r>
            <a:r>
              <a:rPr lang="en-GB" sz="1800" b="0" i="0" u="none" strike="noStrike" dirty="0">
                <a:solidFill>
                  <a:srgbClr val="000000"/>
                </a:solidFill>
                <a:effectLst/>
                <a:latin typeface="Calibri" panose="020F0502020204030204" pitchFamily="34" charset="0"/>
              </a:rPr>
              <a:t>, or, </a:t>
            </a:r>
            <a:r>
              <a:rPr lang="en-GB" sz="1800" b="0" i="0" u="none" strike="noStrike" dirty="0" err="1">
                <a:solidFill>
                  <a:srgbClr val="000000"/>
                </a:solidFill>
                <a:effectLst/>
                <a:latin typeface="Calibri" panose="020F0502020204030204" pitchFamily="34" charset="0"/>
              </a:rPr>
              <a:t>ur</a:t>
            </a:r>
            <a:r>
              <a:rPr lang="en-GB" sz="1800" b="0" i="0" u="none" strike="noStrike" dirty="0">
                <a:solidFill>
                  <a:srgbClr val="000000"/>
                </a:solidFill>
                <a:effectLst/>
                <a:latin typeface="Calibri" panose="020F0502020204030204" pitchFamily="34" charset="0"/>
              </a:rPr>
              <a:t>, ow, oi, ear, air, </a:t>
            </a:r>
            <a:r>
              <a:rPr lang="en-GB" sz="1800" b="0" i="0" u="none" strike="noStrike" dirty="0" err="1">
                <a:solidFill>
                  <a:srgbClr val="000000"/>
                </a:solidFill>
                <a:effectLst/>
                <a:latin typeface="Calibri" panose="020F0502020204030204" pitchFamily="34" charset="0"/>
              </a:rPr>
              <a:t>ure</a:t>
            </a:r>
            <a:r>
              <a:rPr lang="en-GB" sz="1800" b="0" i="0" u="none" strike="noStrike" dirty="0">
                <a:solidFill>
                  <a:srgbClr val="000000"/>
                </a:solidFill>
                <a:effectLst/>
                <a:latin typeface="Calibri" panose="020F0502020204030204" pitchFamily="34" charset="0"/>
              </a:rPr>
              <a:t>, er</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2559574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Children will be taught new graphemes and alternative graphemes for the sounds they already know.  They will begin to learn to choose the appropriate grapheme when spelling.  The children will be automatically decoding a large number of words for reading by this point.</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27739102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Arial" panose="020B0604020202020204" pitchFamily="34" charset="0"/>
              </a:rPr>
              <a:t>In Phase 6, children will be reading longer and less familiar texts independently and fluently. It is crucial that, at this point, children are now reading to learn and reading for </a:t>
            </a:r>
            <a:r>
              <a:rPr lang="en-GB" sz="1800" b="1" i="0" u="none" strike="noStrike" dirty="0">
                <a:solidFill>
                  <a:srgbClr val="000000"/>
                </a:solidFill>
                <a:effectLst/>
                <a:latin typeface="Arial" panose="020B0604020202020204" pitchFamily="34" charset="0"/>
              </a:rPr>
              <a:t>pleasure</a:t>
            </a:r>
            <a:r>
              <a:rPr lang="en-GB" sz="1800" b="0" i="0" u="none" strike="noStrike" dirty="0">
                <a:solidFill>
                  <a:srgbClr val="000000"/>
                </a:solidFill>
                <a:effectLst/>
                <a:latin typeface="Arial" panose="020B0604020202020204" pitchFamily="34" charset="0"/>
              </a:rPr>
              <a:t>.</a:t>
            </a:r>
            <a:endParaRPr lang="en-GB" sz="4000" b="0" dirty="0">
              <a:effectLst/>
            </a:endParaRPr>
          </a:p>
          <a:p>
            <a:pPr rtl="0">
              <a:spcBef>
                <a:spcPts val="0"/>
              </a:spcBef>
              <a:spcAft>
                <a:spcPts val="0"/>
              </a:spcAft>
            </a:pPr>
            <a:r>
              <a:rPr lang="en-GB" sz="1800" b="0" i="0" u="none" strike="noStrike" dirty="0">
                <a:solidFill>
                  <a:srgbClr val="000000"/>
                </a:solidFill>
                <a:effectLst/>
                <a:latin typeface="Arial" panose="020B0604020202020204" pitchFamily="34" charset="0"/>
              </a:rPr>
              <a:t>Children should be able to read the 300 high-frequency words.  At this point, it is important that comprehension strategies are developed so that children clarify meaning, ask and answer questions about the texts that they are reading, construct mental images during reading and summarise what they have read.</a:t>
            </a:r>
            <a:endParaRPr lang="en-GB" sz="4000" b="0" dirty="0">
              <a:effectLst/>
            </a:endParaRPr>
          </a:p>
          <a:p>
            <a:pPr rtl="0">
              <a:spcBef>
                <a:spcPts val="0"/>
              </a:spcBef>
              <a:spcAft>
                <a:spcPts val="0"/>
              </a:spcAft>
            </a:pPr>
            <a:r>
              <a:rPr lang="en-GB" sz="1800" b="0" i="0" u="none" strike="noStrike" dirty="0">
                <a:solidFill>
                  <a:srgbClr val="000000"/>
                </a:solidFill>
                <a:effectLst/>
                <a:latin typeface="Arial" panose="020B0604020202020204" pitchFamily="34" charset="0"/>
              </a:rPr>
              <a:t>In spelling, children are introduced to the adding of suffixes and how to spell longer words.  Throughout the phase, children are encouraged to develop strategies for learning spellings</a:t>
            </a:r>
            <a:r>
              <a:rPr lang="en-GB" sz="1800" b="0" i="0" u="none" strike="noStrike">
                <a:solidFill>
                  <a:srgbClr val="000000"/>
                </a:solidFill>
                <a:effectLst/>
                <a:latin typeface="Arial" panose="020B0604020202020204" pitchFamily="34" charset="0"/>
              </a:rPr>
              <a:t>. </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16</a:t>
            </a:fld>
            <a:endParaRPr lang="en-GB"/>
          </a:p>
        </p:txBody>
      </p:sp>
    </p:spTree>
    <p:extLst>
      <p:ext uri="{BB962C8B-B14F-4D97-AF65-F5344CB8AC3E}">
        <p14:creationId xmlns:p14="http://schemas.microsoft.com/office/powerpoint/2010/main" val="647855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Pupils who have achieved the expected standard at the end of year 1 will have experience of decoding all of the types of words that appear in the year 1 phonics screening check. They will know the correct grapheme to go with most sounds and be able to blend phonemes in words in the screening check. </a:t>
            </a:r>
            <a:endParaRPr lang="en-GB" sz="4000" b="0" dirty="0">
              <a:effectLst/>
            </a:endParaRPr>
          </a:p>
          <a:p>
            <a:pPr rtl="0">
              <a:spcBef>
                <a:spcPts val="0"/>
              </a:spcBef>
              <a:spcAft>
                <a:spcPts val="0"/>
              </a:spcAft>
            </a:pPr>
            <a:r>
              <a:rPr lang="en-GB" sz="1800" b="0" i="0" u="none" strike="noStrike" dirty="0">
                <a:solidFill>
                  <a:srgbClr val="000000"/>
                </a:solidFill>
                <a:effectLst/>
                <a:latin typeface="Calibri" panose="020F0502020204030204" pitchFamily="34" charset="0"/>
              </a:rPr>
              <a:t> </a:t>
            </a:r>
            <a:endParaRPr lang="en-GB" sz="4000" b="0" dirty="0">
              <a:effectLst/>
            </a:endParaRPr>
          </a:p>
          <a:p>
            <a:pPr rtl="0">
              <a:spcBef>
                <a:spcPts val="0"/>
              </a:spcBef>
              <a:spcAft>
                <a:spcPts val="0"/>
              </a:spcAft>
            </a:pPr>
            <a:r>
              <a:rPr lang="en-GB" sz="1800" b="0" i="0" u="none" strike="noStrike" dirty="0">
                <a:solidFill>
                  <a:srgbClr val="000000"/>
                </a:solidFill>
                <a:effectLst/>
                <a:latin typeface="Calibri" panose="020F0502020204030204" pitchFamily="34" charset="0"/>
              </a:rPr>
              <a:t>‘Nonsense’ words or ‘alien’ words are designed to test pure phonic ability rather than knowledge of words. Examples might include ‘</a:t>
            </a:r>
            <a:r>
              <a:rPr lang="en-GB" sz="1800" b="0" i="0" u="none" strike="noStrike" dirty="0" err="1">
                <a:solidFill>
                  <a:srgbClr val="000000"/>
                </a:solidFill>
                <a:effectLst/>
                <a:latin typeface="Calibri" panose="020F0502020204030204" pitchFamily="34" charset="0"/>
              </a:rPr>
              <a:t>baf</a:t>
            </a:r>
            <a:r>
              <a:rPr lang="en-GB" sz="1800" b="0" i="0" u="none" strike="noStrike" dirty="0">
                <a:solidFill>
                  <a:srgbClr val="000000"/>
                </a:solidFill>
                <a:effectLst/>
                <a:latin typeface="Calibri" panose="020F0502020204030204" pitchFamily="34" charset="0"/>
              </a:rPr>
              <a:t>’, ‘gip’, ‘leet’, ‘</a:t>
            </a:r>
            <a:r>
              <a:rPr lang="en-GB" sz="1800" b="0" i="0" u="none" strike="noStrike" dirty="0" err="1">
                <a:solidFill>
                  <a:srgbClr val="000000"/>
                </a:solidFill>
                <a:effectLst/>
                <a:latin typeface="Calibri" panose="020F0502020204030204" pitchFamily="34" charset="0"/>
              </a:rPr>
              <a:t>stoof</a:t>
            </a:r>
            <a:r>
              <a:rPr lang="en-GB" sz="1800" b="0" i="0" u="none" strike="noStrike" dirty="0">
                <a:solidFill>
                  <a:srgbClr val="000000"/>
                </a:solidFill>
                <a:effectLst/>
                <a:latin typeface="Calibri" panose="020F0502020204030204" pitchFamily="34" charset="0"/>
              </a:rPr>
              <a:t>’.</a:t>
            </a:r>
            <a:endParaRPr lang="en-GB" sz="4000" b="0" dirty="0">
              <a:effectLst/>
            </a:endParaRPr>
          </a:p>
          <a:p>
            <a:pPr rtl="0">
              <a:spcBef>
                <a:spcPts val="0"/>
              </a:spcBef>
              <a:spcAft>
                <a:spcPts val="0"/>
              </a:spcAft>
            </a:pPr>
            <a:r>
              <a:rPr lang="en-GB" sz="4000" b="0" dirty="0">
                <a:effectLst/>
              </a:rPr>
              <a:t/>
            </a:r>
            <a:br>
              <a:rPr lang="en-GB" sz="4000" b="0" dirty="0">
                <a:effectLst/>
              </a:rPr>
            </a:br>
            <a:r>
              <a:rPr lang="en-GB" sz="1800" b="0" i="0" u="none" strike="noStrike" dirty="0">
                <a:solidFill>
                  <a:srgbClr val="000000"/>
                </a:solidFill>
                <a:effectLst/>
                <a:latin typeface="Arial" panose="020B0604020202020204" pitchFamily="34" charset="0"/>
              </a:rPr>
              <a:t>For more information about the format of the phonics check, see Twinkl’s ‘Year 1 Phonics Screening Check’ </a:t>
            </a:r>
            <a:r>
              <a:rPr lang="en-GB" sz="1800" b="0" i="0" u="none" strike="noStrike" dirty="0" err="1">
                <a:solidFill>
                  <a:srgbClr val="000000"/>
                </a:solidFill>
                <a:effectLst/>
                <a:latin typeface="Arial" panose="020B0604020202020204" pitchFamily="34" charset="0"/>
              </a:rPr>
              <a:t>Powerpoint</a:t>
            </a:r>
            <a:r>
              <a:rPr lang="en-GB" sz="1800" b="0" i="0" u="none" strike="noStrike" dirty="0" smtClean="0">
                <a:solidFill>
                  <a:srgbClr val="000000"/>
                </a:solidFill>
                <a:effectLst/>
                <a:latin typeface="Arial" panose="020B0604020202020204" pitchFamily="34" charset="0"/>
              </a:rPr>
              <a:t>.</a:t>
            </a:r>
          </a:p>
          <a:p>
            <a:pPr rtl="0">
              <a:spcBef>
                <a:spcPts val="0"/>
              </a:spcBef>
              <a:spcAft>
                <a:spcPts val="0"/>
              </a:spcAft>
            </a:pPr>
            <a:r>
              <a:rPr lang="en-GB" sz="1800" b="0" i="0" u="none" strike="noStrike" dirty="0" smtClean="0">
                <a:solidFill>
                  <a:srgbClr val="000000"/>
                </a:solidFill>
                <a:effectLst/>
                <a:latin typeface="Arial" panose="020B0604020202020204" pitchFamily="34" charset="0"/>
              </a:rPr>
              <a:t>Click on hyperlink to view Screening check</a:t>
            </a:r>
            <a:r>
              <a:rPr lang="en-GB" sz="1800" b="0" i="0" u="none" strike="noStrike" baseline="0" dirty="0" smtClean="0">
                <a:solidFill>
                  <a:srgbClr val="000000"/>
                </a:solidFill>
                <a:effectLst/>
                <a:latin typeface="Arial" panose="020B0604020202020204" pitchFamily="34" charset="0"/>
              </a:rPr>
              <a:t> from last year</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19</a:t>
            </a:fld>
            <a:endParaRPr lang="en-GB"/>
          </a:p>
        </p:txBody>
      </p:sp>
    </p:spTree>
    <p:extLst>
      <p:ext uri="{BB962C8B-B14F-4D97-AF65-F5344CB8AC3E}">
        <p14:creationId xmlns:p14="http://schemas.microsoft.com/office/powerpoint/2010/main" val="678441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20</a:t>
            </a:fld>
            <a:endParaRPr lang="en-GB"/>
          </a:p>
        </p:txBody>
      </p:sp>
    </p:spTree>
    <p:extLst>
      <p:ext uri="{BB962C8B-B14F-4D97-AF65-F5344CB8AC3E}">
        <p14:creationId xmlns:p14="http://schemas.microsoft.com/office/powerpoint/2010/main" val="28437849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cap="none" dirty="0" smtClean="0">
                <a:latin typeface="Calibri" panose="020F0502020204030204" pitchFamily="34" charset="0"/>
                <a:cs typeface="Calibri" panose="020F0502020204030204" pitchFamily="34" charset="0"/>
              </a:rPr>
              <a:t>Sometimes it is difficult to hear your child read as we all live busy lives, but try to set aside 10 minutes each day to spend time sharing and reading their school book or a favourite book from home.</a:t>
            </a:r>
          </a:p>
          <a:p>
            <a:r>
              <a:rPr lang="en-GB" sz="1200" cap="none" dirty="0" smtClean="0">
                <a:latin typeface="Calibri" panose="020F0502020204030204" pitchFamily="34" charset="0"/>
                <a:cs typeface="Calibri" panose="020F0502020204030204" pitchFamily="34" charset="0"/>
              </a:rPr>
              <a:t>If your child doesn’t want to read, think about the environment around you. Is it a relaxed atmosphere? Are you or your child distracted by technology around you? This should be a precious time to enjoy and share books together.</a:t>
            </a:r>
          </a:p>
          <a:p>
            <a:r>
              <a:rPr lang="en-GB" sz="1200" cap="none" dirty="0" smtClean="0">
                <a:latin typeface="Calibri" panose="020F0502020204030204" pitchFamily="34" charset="0"/>
                <a:cs typeface="Calibri" panose="020F0502020204030204" pitchFamily="34" charset="0"/>
              </a:rPr>
              <a:t>Stay calm if your child is getting words wrong. Give them time to have a go but not too long, and say the word for them if they are struggling.</a:t>
            </a:r>
          </a:p>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22</a:t>
            </a:fld>
            <a:endParaRPr lang="en-GB"/>
          </a:p>
        </p:txBody>
      </p:sp>
    </p:spTree>
    <p:extLst>
      <p:ext uri="{BB962C8B-B14F-4D97-AF65-F5344CB8AC3E}">
        <p14:creationId xmlns:p14="http://schemas.microsoft.com/office/powerpoint/2010/main" val="591930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50148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28550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74619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6210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77441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07186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rgbClr val="0076B0"/>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0076B0"/>
                </a:solidFill>
                <a:latin typeface="Roboto" panose="02000000000000000000" pitchFamily="2" charset="0"/>
                <a:ea typeface="Roboto" panose="02000000000000000000" pitchFamily="2" charset="0"/>
              </a:rPr>
              <a:t>Disclaimer</a:t>
            </a:r>
            <a:endParaRPr lang="en-GB" sz="2800" b="1" dirty="0">
              <a:solidFill>
                <a:srgbClr val="0076B0"/>
              </a:solidFill>
            </a:endParaRPr>
          </a:p>
        </p:txBody>
      </p:sp>
    </p:spTree>
    <p:extLst>
      <p:ext uri="{BB962C8B-B14F-4D97-AF65-F5344CB8AC3E}">
        <p14:creationId xmlns:p14="http://schemas.microsoft.com/office/powerpoint/2010/main" val="35770603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13.xml"/><Relationship Id="rId7"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75" r:id="rId4"/>
    <p:sldLayoutId id="2147483676" r:id="rId5"/>
    <p:sldLayoutId id="2147483677" r:id="rId6"/>
    <p:sldLayoutId id="2147483678" r:id="rId7"/>
    <p:sldLayoutId id="2147483679" r:id="rId8"/>
    <p:sldLayoutId id="2147483663" r:id="rId9"/>
    <p:sldLayoutId id="2147483666" r:id="rId10"/>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69" r:id="rId4"/>
    <p:sldLayoutId id="2147483670" r:id="rId5"/>
    <p:sldLayoutId id="214748367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youtube.com/watch?v=3ovJIxTQpsU&amp;t=55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10" Type="http://schemas.openxmlformats.org/officeDocument/2006/relationships/slide" Target="slide3.xml"/><Relationship Id="rId4" Type="http://schemas.openxmlformats.org/officeDocument/2006/relationships/image" Target="../media/image28.png"/><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slide" Target="slide3.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V32pB2lposo"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hyperlink" Target="https://assets.publishing.service.gov.uk/media/6495b5d783131100132962d0/2023_phonics_pupils_materials_standard.pdf"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png"/><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073A06-30B6-46FC-B32F-092EFBB36613}"/>
              </a:ext>
            </a:extLst>
          </p:cNvPr>
          <p:cNvSpPr txBox="1"/>
          <p:nvPr/>
        </p:nvSpPr>
        <p:spPr>
          <a:xfrm>
            <a:off x="682990" y="1229372"/>
            <a:ext cx="5051180" cy="369332"/>
          </a:xfrm>
          <a:prstGeom prst="rect">
            <a:avLst/>
          </a:prstGeom>
          <a:noFill/>
        </p:spPr>
        <p:txBody>
          <a:bodyPr wrap="square">
            <a:spAutoFit/>
          </a:bodyPr>
          <a:lstStyle/>
          <a:p>
            <a:r>
              <a:rPr lang="en-GB" dirty="0"/>
              <a:t>The English language has:</a:t>
            </a:r>
          </a:p>
        </p:txBody>
      </p:sp>
      <p:grpSp>
        <p:nvGrpSpPr>
          <p:cNvPr id="18" name="Group 17">
            <a:extLst>
              <a:ext uri="{FF2B5EF4-FFF2-40B4-BE49-F238E27FC236}">
                <a16:creationId xmlns:a16="http://schemas.microsoft.com/office/drawing/2014/main" id="{DB4247AD-3C18-46B8-F028-A0B18F010F03}"/>
              </a:ext>
            </a:extLst>
          </p:cNvPr>
          <p:cNvGrpSpPr/>
          <p:nvPr/>
        </p:nvGrpSpPr>
        <p:grpSpPr>
          <a:xfrm>
            <a:off x="1268840" y="3486689"/>
            <a:ext cx="2748309" cy="2281580"/>
            <a:chOff x="1268840" y="3486689"/>
            <a:chExt cx="2748309" cy="2281580"/>
          </a:xfrm>
        </p:grpSpPr>
        <p:sp>
          <p:nvSpPr>
            <p:cNvPr id="2" name="Rectangle: Rounded Corners 1">
              <a:extLst>
                <a:ext uri="{FF2B5EF4-FFF2-40B4-BE49-F238E27FC236}">
                  <a16:creationId xmlns:a16="http://schemas.microsoft.com/office/drawing/2014/main" id="{3A954DDB-9367-481C-9207-26B5E2666360}"/>
                </a:ext>
              </a:extLst>
            </p:cNvPr>
            <p:cNvSpPr/>
            <p:nvPr/>
          </p:nvSpPr>
          <p:spPr>
            <a:xfrm rot="21029688">
              <a:off x="1268840" y="3486689"/>
              <a:ext cx="1547446" cy="1046285"/>
            </a:xfrm>
            <a:prstGeom prst="roundRect">
              <a:avLst>
                <a:gd name="adj" fmla="val 10785"/>
              </a:avLst>
            </a:prstGeom>
            <a:solidFill>
              <a:srgbClr val="FDD182"/>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x</a:t>
              </a:r>
            </a:p>
          </p:txBody>
        </p:sp>
        <p:sp>
          <p:nvSpPr>
            <p:cNvPr id="3" name="Rectangle: Rounded Corners 2">
              <a:extLst>
                <a:ext uri="{FF2B5EF4-FFF2-40B4-BE49-F238E27FC236}">
                  <a16:creationId xmlns:a16="http://schemas.microsoft.com/office/drawing/2014/main" id="{17CF05AF-DBCE-9CC5-8C60-575AF4BDAB4B}"/>
                </a:ext>
              </a:extLst>
            </p:cNvPr>
            <p:cNvSpPr/>
            <p:nvPr/>
          </p:nvSpPr>
          <p:spPr>
            <a:xfrm rot="647798">
              <a:off x="2469703" y="3873282"/>
              <a:ext cx="1547446" cy="1046285"/>
            </a:xfrm>
            <a:prstGeom prst="roundRect">
              <a:avLst>
                <a:gd name="adj" fmla="val 10785"/>
              </a:avLst>
            </a:prstGeom>
            <a:solidFill>
              <a:srgbClr val="8ACBC0"/>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u</a:t>
              </a:r>
            </a:p>
          </p:txBody>
        </p:sp>
        <p:sp>
          <p:nvSpPr>
            <p:cNvPr id="9" name="Rectangle: Rounded Corners 8">
              <a:extLst>
                <a:ext uri="{FF2B5EF4-FFF2-40B4-BE49-F238E27FC236}">
                  <a16:creationId xmlns:a16="http://schemas.microsoft.com/office/drawing/2014/main" id="{AC5E7399-8316-9DD1-BCB9-309D9F3B8DCF}"/>
                </a:ext>
              </a:extLst>
            </p:cNvPr>
            <p:cNvSpPr/>
            <p:nvPr/>
          </p:nvSpPr>
          <p:spPr>
            <a:xfrm>
              <a:off x="1765849" y="4721984"/>
              <a:ext cx="1547446" cy="1046285"/>
            </a:xfrm>
            <a:prstGeom prst="roundRect">
              <a:avLst>
                <a:gd name="adj" fmla="val 10785"/>
              </a:avLst>
            </a:prstGeom>
            <a:solidFill>
              <a:srgbClr val="9D9CCD"/>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e</a:t>
              </a:r>
            </a:p>
          </p:txBody>
        </p:sp>
      </p:grpSp>
      <p:grpSp>
        <p:nvGrpSpPr>
          <p:cNvPr id="19" name="Group 18">
            <a:extLst>
              <a:ext uri="{FF2B5EF4-FFF2-40B4-BE49-F238E27FC236}">
                <a16:creationId xmlns:a16="http://schemas.microsoft.com/office/drawing/2014/main" id="{FDC60722-BF85-AEFB-CCBD-C97A3259F37F}"/>
              </a:ext>
            </a:extLst>
          </p:cNvPr>
          <p:cNvGrpSpPr/>
          <p:nvPr/>
        </p:nvGrpSpPr>
        <p:grpSpPr>
          <a:xfrm>
            <a:off x="4756637" y="3324999"/>
            <a:ext cx="3128454" cy="3088566"/>
            <a:chOff x="4756637" y="3324999"/>
            <a:chExt cx="3128454" cy="3088566"/>
          </a:xfrm>
        </p:grpSpPr>
        <p:pic>
          <p:nvPicPr>
            <p:cNvPr id="11" name="Picture 10">
              <a:extLst>
                <a:ext uri="{FF2B5EF4-FFF2-40B4-BE49-F238E27FC236}">
                  <a16:creationId xmlns:a16="http://schemas.microsoft.com/office/drawing/2014/main" id="{F2ACF729-4040-5476-7BE0-BD69D7FBE00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9557"/>
            <a:stretch/>
          </p:blipFill>
          <p:spPr>
            <a:xfrm>
              <a:off x="4756637" y="3324999"/>
              <a:ext cx="2567671" cy="3088566"/>
            </a:xfrm>
            <a:prstGeom prst="rect">
              <a:avLst/>
            </a:prstGeom>
          </p:spPr>
        </p:pic>
        <p:sp>
          <p:nvSpPr>
            <p:cNvPr id="12" name="Speech Bubble: Rectangle with Corners Rounded 11">
              <a:extLst>
                <a:ext uri="{FF2B5EF4-FFF2-40B4-BE49-F238E27FC236}">
                  <a16:creationId xmlns:a16="http://schemas.microsoft.com/office/drawing/2014/main" id="{EDA5677F-CDE0-BB25-1D64-371953C2FBA8}"/>
                </a:ext>
              </a:extLst>
            </p:cNvPr>
            <p:cNvSpPr/>
            <p:nvPr/>
          </p:nvSpPr>
          <p:spPr>
            <a:xfrm>
              <a:off x="6790225" y="3843688"/>
              <a:ext cx="1094866" cy="891604"/>
            </a:xfrm>
            <a:prstGeom prst="wedgeRoundRectCallout">
              <a:avLst>
                <a:gd name="adj1" fmla="val -88595"/>
                <a:gd name="adj2" fmla="val 1225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a:solidFill>
                    <a:schemeClr val="tx1"/>
                  </a:solidFill>
                </a:rPr>
                <a:t>a</a:t>
              </a:r>
            </a:p>
          </p:txBody>
        </p:sp>
      </p:grpSp>
      <p:sp>
        <p:nvSpPr>
          <p:cNvPr id="13" name="Text Box">
            <a:extLst>
              <a:ext uri="{FF2B5EF4-FFF2-40B4-BE49-F238E27FC236}">
                <a16:creationId xmlns:a16="http://schemas.microsoft.com/office/drawing/2014/main" id="{129CA3DA-960A-3DF8-FFCF-9ADB454B1A90}"/>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Did You Know…?</a:t>
            </a:r>
          </a:p>
        </p:txBody>
      </p:sp>
      <p:sp>
        <p:nvSpPr>
          <p:cNvPr id="14" name="Text Box">
            <a:extLst>
              <a:ext uri="{FF2B5EF4-FFF2-40B4-BE49-F238E27FC236}">
                <a16:creationId xmlns:a16="http://schemas.microsoft.com/office/drawing/2014/main" id="{CF8D151A-DA1F-4E9E-1804-2E90431DBF9C}"/>
              </a:ext>
            </a:extLst>
          </p:cNvPr>
          <p:cNvSpPr/>
          <p:nvPr/>
        </p:nvSpPr>
        <p:spPr>
          <a:xfrm>
            <a:off x="1092446" y="2208293"/>
            <a:ext cx="189083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26 letters</a:t>
            </a:r>
          </a:p>
        </p:txBody>
      </p:sp>
      <p:sp>
        <p:nvSpPr>
          <p:cNvPr id="16" name="Text Box">
            <a:extLst>
              <a:ext uri="{FF2B5EF4-FFF2-40B4-BE49-F238E27FC236}">
                <a16:creationId xmlns:a16="http://schemas.microsoft.com/office/drawing/2014/main" id="{249522F8-4152-03B3-E3F3-4EADC4B43550}"/>
              </a:ext>
            </a:extLst>
          </p:cNvPr>
          <p:cNvSpPr/>
          <p:nvPr/>
        </p:nvSpPr>
        <p:spPr>
          <a:xfrm>
            <a:off x="3413308" y="2208293"/>
            <a:ext cx="189083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44 sounds</a:t>
            </a:r>
          </a:p>
        </p:txBody>
      </p:sp>
      <p:sp>
        <p:nvSpPr>
          <p:cNvPr id="17" name="Text Box">
            <a:extLst>
              <a:ext uri="{FF2B5EF4-FFF2-40B4-BE49-F238E27FC236}">
                <a16:creationId xmlns:a16="http://schemas.microsoft.com/office/drawing/2014/main" id="{4ACBF449-E005-5F47-BB51-193BA87EC4AC}"/>
              </a:ext>
            </a:extLst>
          </p:cNvPr>
          <p:cNvSpPr/>
          <p:nvPr/>
        </p:nvSpPr>
        <p:spPr>
          <a:xfrm>
            <a:off x="5734170" y="2027999"/>
            <a:ext cx="2304504" cy="854246"/>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over 100 ways to spell those sounds</a:t>
            </a:r>
          </a:p>
        </p:txBody>
      </p:sp>
    </p:spTree>
    <p:extLst>
      <p:ext uri="{BB962C8B-B14F-4D97-AF65-F5344CB8AC3E}">
        <p14:creationId xmlns:p14="http://schemas.microsoft.com/office/powerpoint/2010/main" val="138352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4"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What Is Phonics?</a:t>
            </a:r>
          </a:p>
        </p:txBody>
      </p:sp>
      <p:grpSp>
        <p:nvGrpSpPr>
          <p:cNvPr id="2" name="Group 1">
            <a:extLst>
              <a:ext uri="{FF2B5EF4-FFF2-40B4-BE49-F238E27FC236}">
                <a16:creationId xmlns:a16="http://schemas.microsoft.com/office/drawing/2014/main" id="{7BAE1174-5956-224E-DD79-EAF8321DB7BC}"/>
              </a:ext>
            </a:extLst>
          </p:cNvPr>
          <p:cNvGrpSpPr/>
          <p:nvPr/>
        </p:nvGrpSpPr>
        <p:grpSpPr>
          <a:xfrm>
            <a:off x="6208096" y="1454904"/>
            <a:ext cx="1965873" cy="2046342"/>
            <a:chOff x="6349266" y="1406634"/>
            <a:chExt cx="1965873" cy="2046342"/>
          </a:xfrm>
        </p:grpSpPr>
        <p:sp>
          <p:nvSpPr>
            <p:cNvPr id="9" name="Oval 8">
              <a:extLst>
                <a:ext uri="{FF2B5EF4-FFF2-40B4-BE49-F238E27FC236}">
                  <a16:creationId xmlns:a16="http://schemas.microsoft.com/office/drawing/2014/main" id="{E47366F0-06A8-F8D5-4B1E-5B723A7A15A7}"/>
                </a:ext>
              </a:extLst>
            </p:cNvPr>
            <p:cNvSpPr/>
            <p:nvPr/>
          </p:nvSpPr>
          <p:spPr>
            <a:xfrm>
              <a:off x="6480881" y="1512676"/>
              <a:ext cx="1834258" cy="1834258"/>
            </a:xfrm>
            <a:prstGeom prst="ellipse">
              <a:avLst/>
            </a:prstGeom>
            <a:solidFill>
              <a:srgbClr val="7FC3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382641A-2745-879E-4ABC-27F9714E32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349266" y="1406634"/>
              <a:ext cx="1576968" cy="2046342"/>
            </a:xfrm>
            <a:prstGeom prst="rect">
              <a:avLst/>
            </a:prstGeom>
          </p:spPr>
        </p:pic>
      </p:grpSp>
      <p:grpSp>
        <p:nvGrpSpPr>
          <p:cNvPr id="4" name="Group 3">
            <a:extLst>
              <a:ext uri="{FF2B5EF4-FFF2-40B4-BE49-F238E27FC236}">
                <a16:creationId xmlns:a16="http://schemas.microsoft.com/office/drawing/2014/main" id="{745EA4E9-8AE4-13BB-AFA9-7B81758640BC}"/>
              </a:ext>
            </a:extLst>
          </p:cNvPr>
          <p:cNvGrpSpPr/>
          <p:nvPr/>
        </p:nvGrpSpPr>
        <p:grpSpPr>
          <a:xfrm>
            <a:off x="4917225" y="3825613"/>
            <a:ext cx="2939822" cy="2245998"/>
            <a:chOff x="4754425" y="3815990"/>
            <a:chExt cx="3171809" cy="2423234"/>
          </a:xfrm>
        </p:grpSpPr>
        <p:sp>
          <p:nvSpPr>
            <p:cNvPr id="8" name="Oval 7">
              <a:extLst>
                <a:ext uri="{FF2B5EF4-FFF2-40B4-BE49-F238E27FC236}">
                  <a16:creationId xmlns:a16="http://schemas.microsoft.com/office/drawing/2014/main" id="{57936DE5-51BC-2DE4-9DDA-2DDF8573220C}"/>
                </a:ext>
              </a:extLst>
            </p:cNvPr>
            <p:cNvSpPr/>
            <p:nvPr/>
          </p:nvSpPr>
          <p:spPr>
            <a:xfrm>
              <a:off x="5251948" y="3815990"/>
              <a:ext cx="2423234" cy="2423234"/>
            </a:xfrm>
            <a:prstGeom prst="ellipse">
              <a:avLst/>
            </a:prstGeom>
            <a:solidFill>
              <a:srgbClr val="7FC3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ADF0B88-0F8B-D339-BF69-2202BC3A01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754425" y="4070629"/>
              <a:ext cx="3171809" cy="2048675"/>
            </a:xfrm>
            <a:prstGeom prst="rect">
              <a:avLst/>
            </a:prstGeom>
          </p:spPr>
        </p:pic>
      </p:grpSp>
      <p:sp>
        <p:nvSpPr>
          <p:cNvPr id="10" name="Text Box">
            <a:extLst>
              <a:ext uri="{FF2B5EF4-FFF2-40B4-BE49-F238E27FC236}">
                <a16:creationId xmlns:a16="http://schemas.microsoft.com/office/drawing/2014/main" id="{DD931E60-7D12-A12D-1105-49BC7FFA09A5}"/>
              </a:ext>
            </a:extLst>
          </p:cNvPr>
          <p:cNvSpPr/>
          <p:nvPr/>
        </p:nvSpPr>
        <p:spPr>
          <a:xfrm>
            <a:off x="828861" y="1339032"/>
            <a:ext cx="2631829"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reading and spelling </a:t>
            </a:r>
          </a:p>
        </p:txBody>
      </p:sp>
      <p:sp>
        <p:nvSpPr>
          <p:cNvPr id="11" name="Text Box">
            <a:extLst>
              <a:ext uri="{FF2B5EF4-FFF2-40B4-BE49-F238E27FC236}">
                <a16:creationId xmlns:a16="http://schemas.microsoft.com/office/drawing/2014/main" id="{8F38E952-9596-B290-35CE-C47391BBD33D}"/>
              </a:ext>
            </a:extLst>
          </p:cNvPr>
          <p:cNvSpPr/>
          <p:nvPr/>
        </p:nvSpPr>
        <p:spPr>
          <a:xfrm>
            <a:off x="828861" y="2067489"/>
            <a:ext cx="4193930"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hearing, recognising and using sounds</a:t>
            </a:r>
          </a:p>
        </p:txBody>
      </p:sp>
      <p:sp>
        <p:nvSpPr>
          <p:cNvPr id="12" name="Text Box">
            <a:extLst>
              <a:ext uri="{FF2B5EF4-FFF2-40B4-BE49-F238E27FC236}">
                <a16:creationId xmlns:a16="http://schemas.microsoft.com/office/drawing/2014/main" id="{17259B9A-010F-FDEA-BBFA-BC3E56383125}"/>
              </a:ext>
            </a:extLst>
          </p:cNvPr>
          <p:cNvSpPr/>
          <p:nvPr/>
        </p:nvSpPr>
        <p:spPr>
          <a:xfrm>
            <a:off x="828861" y="2795946"/>
            <a:ext cx="2736606"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routine and familiarity</a:t>
            </a:r>
          </a:p>
        </p:txBody>
      </p:sp>
      <p:sp>
        <p:nvSpPr>
          <p:cNvPr id="13" name="Text Box">
            <a:extLst>
              <a:ext uri="{FF2B5EF4-FFF2-40B4-BE49-F238E27FC236}">
                <a16:creationId xmlns:a16="http://schemas.microsoft.com/office/drawing/2014/main" id="{11EFEC4E-F880-A9F5-B51F-991AA07C8F6B}"/>
              </a:ext>
            </a:extLst>
          </p:cNvPr>
          <p:cNvSpPr/>
          <p:nvPr/>
        </p:nvSpPr>
        <p:spPr>
          <a:xfrm>
            <a:off x="828861" y="3524403"/>
            <a:ext cx="4193931" cy="854246"/>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focus on breaking down and building up words (segmenting and blending)</a:t>
            </a:r>
          </a:p>
        </p:txBody>
      </p:sp>
      <p:sp>
        <p:nvSpPr>
          <p:cNvPr id="14" name="Text Box">
            <a:extLst>
              <a:ext uri="{FF2B5EF4-FFF2-40B4-BE49-F238E27FC236}">
                <a16:creationId xmlns:a16="http://schemas.microsoft.com/office/drawing/2014/main" id="{8403ABF2-13A5-0B9F-3C8C-2001D2FC0B44}"/>
              </a:ext>
            </a:extLst>
          </p:cNvPr>
          <p:cNvSpPr/>
          <p:nvPr/>
        </p:nvSpPr>
        <p:spPr>
          <a:xfrm>
            <a:off x="828861" y="4559326"/>
            <a:ext cx="361210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tricky/common exception words</a:t>
            </a:r>
          </a:p>
        </p:txBody>
      </p:sp>
    </p:spTree>
    <p:extLst>
      <p:ext uri="{BB962C8B-B14F-4D97-AF65-F5344CB8AC3E}">
        <p14:creationId xmlns:p14="http://schemas.microsoft.com/office/powerpoint/2010/main" val="2705422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Phonics Terminology</a:t>
            </a:r>
          </a:p>
        </p:txBody>
      </p:sp>
      <p:grpSp>
        <p:nvGrpSpPr>
          <p:cNvPr id="35" name="Group 34">
            <a:extLst>
              <a:ext uri="{FF2B5EF4-FFF2-40B4-BE49-F238E27FC236}">
                <a16:creationId xmlns:a16="http://schemas.microsoft.com/office/drawing/2014/main" id="{97BFE209-2ABB-BBCB-2B21-43F0D6CD0E84}"/>
              </a:ext>
            </a:extLst>
          </p:cNvPr>
          <p:cNvGrpSpPr/>
          <p:nvPr/>
        </p:nvGrpSpPr>
        <p:grpSpPr>
          <a:xfrm>
            <a:off x="954016" y="4458467"/>
            <a:ext cx="7448112" cy="646331"/>
            <a:chOff x="954016" y="4458467"/>
            <a:chExt cx="7448112" cy="646331"/>
          </a:xfrm>
        </p:grpSpPr>
        <p:sp>
          <p:nvSpPr>
            <p:cNvPr id="30" name="Rectangle: Rounded Corners 29">
              <a:extLst>
                <a:ext uri="{FF2B5EF4-FFF2-40B4-BE49-F238E27FC236}">
                  <a16:creationId xmlns:a16="http://schemas.microsoft.com/office/drawing/2014/main" id="{B9E19F99-29AF-79B2-1064-1D5BF3DD8794}"/>
                </a:ext>
              </a:extLst>
            </p:cNvPr>
            <p:cNvSpPr/>
            <p:nvPr/>
          </p:nvSpPr>
          <p:spPr>
            <a:xfrm>
              <a:off x="954016" y="4496231"/>
              <a:ext cx="1064566" cy="301925"/>
            </a:xfrm>
            <a:prstGeom prst="roundRect">
              <a:avLst/>
            </a:prstGeom>
            <a:solidFill>
              <a:srgbClr val="EE73AA">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1DB4B43-EF20-B085-EE1C-C58679F11E97}"/>
                </a:ext>
              </a:extLst>
            </p:cNvPr>
            <p:cNvSpPr txBox="1"/>
            <p:nvPr/>
          </p:nvSpPr>
          <p:spPr>
            <a:xfrm>
              <a:off x="962643" y="4458467"/>
              <a:ext cx="7439485" cy="646331"/>
            </a:xfrm>
            <a:prstGeom prst="rect">
              <a:avLst/>
            </a:prstGeom>
            <a:noFill/>
          </p:spPr>
          <p:txBody>
            <a:bodyPr wrap="square">
              <a:spAutoFit/>
            </a:bodyPr>
            <a:lstStyle/>
            <a:p>
              <a:r>
                <a:rPr lang="en-GB" b="1" dirty="0">
                  <a:solidFill>
                    <a:srgbClr val="EE73AA"/>
                  </a:solidFill>
                </a:rPr>
                <a:t>blending</a:t>
              </a:r>
              <a:r>
                <a:rPr lang="en-GB" dirty="0">
                  <a:solidFill>
                    <a:sysClr val="windowText" lastClr="000000"/>
                  </a:solidFill>
                </a:rPr>
                <a:t> – Putting together the sounds in a word in order to read it, e.g. ‘f – r – o – g, frog’.</a:t>
              </a:r>
            </a:p>
          </p:txBody>
        </p:sp>
      </p:grpSp>
      <p:grpSp>
        <p:nvGrpSpPr>
          <p:cNvPr id="34" name="Group 33">
            <a:extLst>
              <a:ext uri="{FF2B5EF4-FFF2-40B4-BE49-F238E27FC236}">
                <a16:creationId xmlns:a16="http://schemas.microsoft.com/office/drawing/2014/main" id="{C5E443E7-3CE7-AF43-285B-394B4BADC440}"/>
              </a:ext>
            </a:extLst>
          </p:cNvPr>
          <p:cNvGrpSpPr/>
          <p:nvPr/>
        </p:nvGrpSpPr>
        <p:grpSpPr>
          <a:xfrm>
            <a:off x="962642" y="2155211"/>
            <a:ext cx="7379102" cy="646331"/>
            <a:chOff x="962642" y="2155211"/>
            <a:chExt cx="7379102" cy="646331"/>
          </a:xfrm>
        </p:grpSpPr>
        <p:sp>
          <p:nvSpPr>
            <p:cNvPr id="28" name="Rectangle: Rounded Corners 27">
              <a:extLst>
                <a:ext uri="{FF2B5EF4-FFF2-40B4-BE49-F238E27FC236}">
                  <a16:creationId xmlns:a16="http://schemas.microsoft.com/office/drawing/2014/main" id="{A807C085-9B95-A605-E800-78A75ED03787}"/>
                </a:ext>
              </a:extLst>
            </p:cNvPr>
            <p:cNvSpPr/>
            <p:nvPr/>
          </p:nvSpPr>
          <p:spPr>
            <a:xfrm>
              <a:off x="962642" y="2193704"/>
              <a:ext cx="1064566" cy="301925"/>
            </a:xfrm>
            <a:prstGeom prst="roundRect">
              <a:avLst/>
            </a:prstGeom>
            <a:solidFill>
              <a:srgbClr val="00964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7235330E-3862-6D63-006E-D9F28725A35A}"/>
                </a:ext>
              </a:extLst>
            </p:cNvPr>
            <p:cNvSpPr txBox="1"/>
            <p:nvPr/>
          </p:nvSpPr>
          <p:spPr>
            <a:xfrm>
              <a:off x="962644" y="2155211"/>
              <a:ext cx="7379100" cy="646331"/>
            </a:xfrm>
            <a:prstGeom prst="rect">
              <a:avLst/>
            </a:prstGeom>
            <a:noFill/>
          </p:spPr>
          <p:txBody>
            <a:bodyPr wrap="square">
              <a:spAutoFit/>
            </a:bodyPr>
            <a:lstStyle/>
            <a:p>
              <a:r>
                <a:rPr lang="en-GB" b="1" dirty="0">
                  <a:solidFill>
                    <a:srgbClr val="009640"/>
                  </a:solidFill>
                </a:rPr>
                <a:t>phoneme</a:t>
              </a:r>
              <a:r>
                <a:rPr lang="en-GB" dirty="0">
                  <a:solidFill>
                    <a:sysClr val="windowText" lastClr="000000"/>
                  </a:solidFill>
                </a:rPr>
                <a:t> - Any one of the 44 sounds which make up words in the English language.</a:t>
              </a:r>
              <a:endParaRPr lang="en-GB" dirty="0"/>
            </a:p>
          </p:txBody>
        </p:sp>
      </p:grpSp>
      <p:grpSp>
        <p:nvGrpSpPr>
          <p:cNvPr id="33" name="Group 32">
            <a:extLst>
              <a:ext uri="{FF2B5EF4-FFF2-40B4-BE49-F238E27FC236}">
                <a16:creationId xmlns:a16="http://schemas.microsoft.com/office/drawing/2014/main" id="{74AE3DB6-9BC2-1E08-1315-3E34C286EF2A}"/>
              </a:ext>
            </a:extLst>
          </p:cNvPr>
          <p:cNvGrpSpPr/>
          <p:nvPr/>
        </p:nvGrpSpPr>
        <p:grpSpPr>
          <a:xfrm>
            <a:off x="962642" y="3029840"/>
            <a:ext cx="7301464" cy="1200329"/>
            <a:chOff x="962642" y="3029840"/>
            <a:chExt cx="7301464" cy="1200329"/>
          </a:xfrm>
        </p:grpSpPr>
        <p:sp>
          <p:nvSpPr>
            <p:cNvPr id="29" name="Rectangle: Rounded Corners 28">
              <a:extLst>
                <a:ext uri="{FF2B5EF4-FFF2-40B4-BE49-F238E27FC236}">
                  <a16:creationId xmlns:a16="http://schemas.microsoft.com/office/drawing/2014/main" id="{6B202D8D-C9CA-D705-5FC7-663483E009A4}"/>
                </a:ext>
              </a:extLst>
            </p:cNvPr>
            <p:cNvSpPr/>
            <p:nvPr/>
          </p:nvSpPr>
          <p:spPr>
            <a:xfrm>
              <a:off x="962642" y="3072322"/>
              <a:ext cx="1159456" cy="301925"/>
            </a:xfrm>
            <a:prstGeom prst="roundRect">
              <a:avLst/>
            </a:prstGeom>
            <a:solidFill>
              <a:srgbClr val="AFDEF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294D001A-E508-E191-CB59-2C896CC7FA35}"/>
                </a:ext>
              </a:extLst>
            </p:cNvPr>
            <p:cNvSpPr txBox="1"/>
            <p:nvPr/>
          </p:nvSpPr>
          <p:spPr>
            <a:xfrm>
              <a:off x="962644" y="3029840"/>
              <a:ext cx="7301462" cy="1200329"/>
            </a:xfrm>
            <a:prstGeom prst="rect">
              <a:avLst/>
            </a:prstGeom>
            <a:noFill/>
          </p:spPr>
          <p:txBody>
            <a:bodyPr wrap="square">
              <a:spAutoFit/>
            </a:bodyPr>
            <a:lstStyle/>
            <a:p>
              <a:r>
                <a:rPr lang="en-GB" b="1" dirty="0">
                  <a:solidFill>
                    <a:srgbClr val="01407D"/>
                  </a:solidFill>
                </a:rPr>
                <a:t>grapheme</a:t>
              </a:r>
              <a:r>
                <a:rPr lang="en-GB" dirty="0">
                  <a:solidFill>
                    <a:sysClr val="windowText" lastClr="000000"/>
                  </a:solidFill>
                </a:rPr>
                <a:t> – How a phoneme is written down. There can be more than one way to spell a phoneme. For example, the phoneme ‘ai’ is spelt differently in each of the words ‘w</a:t>
              </a:r>
              <a:r>
                <a:rPr lang="en-GB" dirty="0">
                  <a:solidFill>
                    <a:srgbClr val="F9B000"/>
                  </a:solidFill>
                </a:rPr>
                <a:t>ay</a:t>
              </a:r>
              <a:r>
                <a:rPr lang="en-GB" dirty="0">
                  <a:solidFill>
                    <a:sysClr val="windowText" lastClr="000000"/>
                  </a:solidFill>
                </a:rPr>
                <a:t>’, ‘m</a:t>
              </a:r>
              <a:r>
                <a:rPr lang="en-GB" dirty="0">
                  <a:solidFill>
                    <a:srgbClr val="F9B000"/>
                  </a:solidFill>
                </a:rPr>
                <a:t>a</a:t>
              </a:r>
              <a:r>
                <a:rPr lang="en-GB" dirty="0">
                  <a:solidFill>
                    <a:sysClr val="windowText" lastClr="000000"/>
                  </a:solidFill>
                </a:rPr>
                <a:t>k</a:t>
              </a:r>
              <a:r>
                <a:rPr lang="en-GB" dirty="0">
                  <a:solidFill>
                    <a:srgbClr val="F9B000"/>
                  </a:solidFill>
                </a:rPr>
                <a:t>e</a:t>
              </a:r>
              <a:r>
                <a:rPr lang="en-GB" dirty="0">
                  <a:solidFill>
                    <a:sysClr val="windowText" lastClr="000000"/>
                  </a:solidFill>
                </a:rPr>
                <a:t>’, ‘f</a:t>
              </a:r>
              <a:r>
                <a:rPr lang="en-GB" dirty="0">
                  <a:solidFill>
                    <a:srgbClr val="F9B000"/>
                  </a:solidFill>
                </a:rPr>
                <a:t>ai</a:t>
              </a:r>
              <a:r>
                <a:rPr lang="en-GB" dirty="0">
                  <a:solidFill>
                    <a:sysClr val="windowText" lastClr="000000"/>
                  </a:solidFill>
                </a:rPr>
                <a:t>l’, ‘gr</a:t>
              </a:r>
              <a:r>
                <a:rPr lang="en-GB" dirty="0">
                  <a:solidFill>
                    <a:srgbClr val="F9B000"/>
                  </a:solidFill>
                </a:rPr>
                <a:t>ea</a:t>
              </a:r>
              <a:r>
                <a:rPr lang="en-GB" dirty="0">
                  <a:solidFill>
                    <a:sysClr val="windowText" lastClr="000000"/>
                  </a:solidFill>
                </a:rPr>
                <a:t>t’, ‘sl</a:t>
              </a:r>
              <a:r>
                <a:rPr lang="en-GB" dirty="0">
                  <a:solidFill>
                    <a:srgbClr val="F9B000"/>
                  </a:solidFill>
                </a:rPr>
                <a:t>eigh</a:t>
              </a:r>
              <a:r>
                <a:rPr lang="en-GB" dirty="0">
                  <a:solidFill>
                    <a:sysClr val="windowText" lastClr="000000"/>
                  </a:solidFill>
                </a:rPr>
                <a:t>’ and ‘l</a:t>
              </a:r>
              <a:r>
                <a:rPr lang="en-GB" dirty="0">
                  <a:solidFill>
                    <a:srgbClr val="F9B000"/>
                  </a:solidFill>
                </a:rPr>
                <a:t>a</a:t>
              </a:r>
              <a:r>
                <a:rPr lang="en-GB" dirty="0">
                  <a:solidFill>
                    <a:sysClr val="windowText" lastClr="000000"/>
                  </a:solidFill>
                </a:rPr>
                <a:t>dy’.</a:t>
              </a:r>
            </a:p>
          </p:txBody>
        </p:sp>
      </p:grpSp>
      <p:grpSp>
        <p:nvGrpSpPr>
          <p:cNvPr id="32" name="Group 31">
            <a:extLst>
              <a:ext uri="{FF2B5EF4-FFF2-40B4-BE49-F238E27FC236}">
                <a16:creationId xmlns:a16="http://schemas.microsoft.com/office/drawing/2014/main" id="{5BE64167-ED6D-764B-F904-F332F0B1541C}"/>
              </a:ext>
            </a:extLst>
          </p:cNvPr>
          <p:cNvGrpSpPr/>
          <p:nvPr/>
        </p:nvGrpSpPr>
        <p:grpSpPr>
          <a:xfrm>
            <a:off x="962642" y="5333094"/>
            <a:ext cx="7163441" cy="646331"/>
            <a:chOff x="962642" y="5333094"/>
            <a:chExt cx="7163441" cy="646331"/>
          </a:xfrm>
        </p:grpSpPr>
        <p:sp>
          <p:nvSpPr>
            <p:cNvPr id="31" name="Rectangle: Rounded Corners 30">
              <a:extLst>
                <a:ext uri="{FF2B5EF4-FFF2-40B4-BE49-F238E27FC236}">
                  <a16:creationId xmlns:a16="http://schemas.microsoft.com/office/drawing/2014/main" id="{BA6D495C-FF26-0762-1E35-31E68BCBACA3}"/>
                </a:ext>
              </a:extLst>
            </p:cNvPr>
            <p:cNvSpPr/>
            <p:nvPr/>
          </p:nvSpPr>
          <p:spPr>
            <a:xfrm>
              <a:off x="1010087" y="5378031"/>
              <a:ext cx="1274342" cy="301925"/>
            </a:xfrm>
            <a:prstGeom prst="roundRect">
              <a:avLst/>
            </a:prstGeom>
            <a:solidFill>
              <a:srgbClr val="CA095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80370ED2-DF66-E4DE-55C4-AAB5E13B2AF9}"/>
                </a:ext>
              </a:extLst>
            </p:cNvPr>
            <p:cNvSpPr txBox="1"/>
            <p:nvPr/>
          </p:nvSpPr>
          <p:spPr>
            <a:xfrm>
              <a:off x="962642" y="5333094"/>
              <a:ext cx="7163441" cy="646331"/>
            </a:xfrm>
            <a:prstGeom prst="rect">
              <a:avLst/>
            </a:prstGeom>
            <a:noFill/>
          </p:spPr>
          <p:txBody>
            <a:bodyPr wrap="square">
              <a:spAutoFit/>
            </a:bodyPr>
            <a:lstStyle/>
            <a:p>
              <a:r>
                <a:rPr lang="en-GB" b="1" dirty="0">
                  <a:solidFill>
                    <a:srgbClr val="CA095B"/>
                  </a:solidFill>
                </a:rPr>
                <a:t>segmenting</a:t>
              </a:r>
              <a:r>
                <a:rPr lang="en-GB" dirty="0">
                  <a:solidFill>
                    <a:sysClr val="windowText" lastClr="000000"/>
                  </a:solidFill>
                </a:rPr>
                <a:t> – Breaking a word into its constituent sounds in order to spell them, e.g. ‘frog, f – r – o – g’.</a:t>
              </a:r>
            </a:p>
          </p:txBody>
        </p:sp>
      </p:grpSp>
      <p:sp>
        <p:nvSpPr>
          <p:cNvPr id="2" name="Rectangle 1"/>
          <p:cNvSpPr/>
          <p:nvPr/>
        </p:nvSpPr>
        <p:spPr>
          <a:xfrm>
            <a:off x="1010087" y="1188467"/>
            <a:ext cx="3994175" cy="811504"/>
          </a:xfrm>
          <a:prstGeom prst="rect">
            <a:avLst/>
          </a:prstGeom>
        </p:spPr>
        <p:txBody>
          <a:bodyPr wrap="square">
            <a:spAutoFit/>
          </a:bodyPr>
          <a:lstStyle/>
          <a:p>
            <a:pPr marL="228600" lvl="0" indent="-228600">
              <a:lnSpc>
                <a:spcPct val="120000"/>
              </a:lnSpc>
              <a:spcBef>
                <a:spcPts val="1000"/>
              </a:spcBef>
              <a:buClr>
                <a:prstClr val="black"/>
              </a:buClr>
              <a:buFont typeface="Arial" panose="020B0604020202020204" pitchFamily="34" charset="0"/>
              <a:buChar char="•"/>
            </a:pPr>
            <a:r>
              <a:rPr lang="en-GB" sz="1600" dirty="0">
                <a:solidFill>
                  <a:prstClr val="black"/>
                </a:solidFill>
                <a:latin typeface="Calibri" panose="020F0502020204030204" pitchFamily="34" charset="0"/>
                <a:cs typeface="Calibri" panose="020F0502020204030204" pitchFamily="34" charset="0"/>
              </a:rPr>
              <a:t>You hear a </a:t>
            </a:r>
            <a:r>
              <a:rPr lang="en-GB" sz="1600" b="1" dirty="0">
                <a:solidFill>
                  <a:prstClr val="black"/>
                </a:solidFill>
                <a:latin typeface="Calibri" panose="020F0502020204030204" pitchFamily="34" charset="0"/>
                <a:cs typeface="Calibri" panose="020F0502020204030204" pitchFamily="34" charset="0"/>
              </a:rPr>
              <a:t>phoneme</a:t>
            </a:r>
          </a:p>
          <a:p>
            <a:pPr marL="228600" lvl="0" indent="-228600">
              <a:lnSpc>
                <a:spcPct val="120000"/>
              </a:lnSpc>
              <a:spcBef>
                <a:spcPts val="1000"/>
              </a:spcBef>
              <a:buClr>
                <a:prstClr val="black"/>
              </a:buClr>
              <a:buFont typeface="Arial" panose="020B0604020202020204" pitchFamily="34" charset="0"/>
              <a:buChar char="•"/>
            </a:pPr>
            <a:r>
              <a:rPr lang="en-GB" sz="1600" dirty="0">
                <a:solidFill>
                  <a:prstClr val="black"/>
                </a:solidFill>
                <a:latin typeface="Calibri" panose="020F0502020204030204" pitchFamily="34" charset="0"/>
                <a:cs typeface="Calibri" panose="020F0502020204030204" pitchFamily="34" charset="0"/>
              </a:rPr>
              <a:t>You see a </a:t>
            </a:r>
            <a:r>
              <a:rPr lang="en-GB" sz="1600" b="1" dirty="0">
                <a:solidFill>
                  <a:prstClr val="black"/>
                </a:solidFill>
                <a:latin typeface="Calibri" panose="020F0502020204030204" pitchFamily="34" charset="0"/>
                <a:cs typeface="Calibri" panose="020F0502020204030204" pitchFamily="34" charset="0"/>
              </a:rPr>
              <a:t>grapheme</a:t>
            </a:r>
          </a:p>
        </p:txBody>
      </p:sp>
      <p:pic>
        <p:nvPicPr>
          <p:cNvPr id="3" name="Picture 2"/>
          <p:cNvPicPr>
            <a:picLocks noChangeAspect="1"/>
          </p:cNvPicPr>
          <p:nvPr/>
        </p:nvPicPr>
        <p:blipFill>
          <a:blip r:embed="rId3"/>
          <a:stretch>
            <a:fillRect/>
          </a:stretch>
        </p:blipFill>
        <p:spPr>
          <a:xfrm>
            <a:off x="3156802" y="1188467"/>
            <a:ext cx="248915" cy="390091"/>
          </a:xfrm>
          <a:prstGeom prst="rect">
            <a:avLst/>
          </a:prstGeom>
        </p:spPr>
      </p:pic>
      <p:pic>
        <p:nvPicPr>
          <p:cNvPr id="4" name="Picture 3"/>
          <p:cNvPicPr>
            <a:picLocks noChangeAspect="1"/>
          </p:cNvPicPr>
          <p:nvPr/>
        </p:nvPicPr>
        <p:blipFill>
          <a:blip r:embed="rId4"/>
          <a:stretch>
            <a:fillRect/>
          </a:stretch>
        </p:blipFill>
        <p:spPr>
          <a:xfrm>
            <a:off x="3281259" y="1679418"/>
            <a:ext cx="482192" cy="241096"/>
          </a:xfrm>
          <a:prstGeom prst="rect">
            <a:avLst/>
          </a:prstGeom>
        </p:spPr>
      </p:pic>
    </p:spTree>
    <p:extLst>
      <p:ext uri="{BB962C8B-B14F-4D97-AF65-F5344CB8AC3E}">
        <p14:creationId xmlns:p14="http://schemas.microsoft.com/office/powerpoint/2010/main" val="131585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latin typeface="Calibri" panose="020F0502020204030204" pitchFamily="34" charset="0"/>
                <a:cs typeface="Calibri" panose="020F0502020204030204" pitchFamily="34" charset="0"/>
              </a:rPr>
              <a:t>How to say the sounds</a:t>
            </a:r>
            <a:endParaRPr lang="en-GB" dirty="0"/>
          </a:p>
        </p:txBody>
      </p:sp>
      <p:sp>
        <p:nvSpPr>
          <p:cNvPr id="3" name="Rectangle 2"/>
          <p:cNvSpPr/>
          <p:nvPr/>
        </p:nvSpPr>
        <p:spPr>
          <a:xfrm>
            <a:off x="881149" y="1432458"/>
            <a:ext cx="7281949" cy="4154984"/>
          </a:xfrm>
          <a:prstGeom prst="rect">
            <a:avLst/>
          </a:prstGeom>
        </p:spPr>
        <p:txBody>
          <a:bodyPr wrap="square">
            <a:spAutoFit/>
          </a:bodyPr>
          <a:lstStyle/>
          <a:p>
            <a:r>
              <a:rPr lang="en-GB" sz="2400" dirty="0">
                <a:latin typeface="Calibri" panose="020F0502020204030204" pitchFamily="34" charset="0"/>
                <a:cs typeface="Calibri" panose="020F0502020204030204" pitchFamily="34" charset="0"/>
              </a:rPr>
              <a:t>This is where we recognise the letter sounds in a written word and merge or ‘blend’ them in the order they are written  to pronounce the word</a:t>
            </a:r>
          </a:p>
          <a:p>
            <a:r>
              <a:rPr lang="en-GB" sz="2400" dirty="0">
                <a:latin typeface="Calibri" panose="020F0502020204030204" pitchFamily="34" charset="0"/>
                <a:cs typeface="Calibri" panose="020F0502020204030204" pitchFamily="34" charset="0"/>
              </a:rPr>
              <a:t>We use our ‘blending hands’ to say each sound, bringing our hands together to say the word.</a:t>
            </a:r>
          </a:p>
          <a:p>
            <a:endParaRPr lang="en-GB" sz="2400" dirty="0" smtClean="0">
              <a:latin typeface="Calibri" panose="020F0502020204030204" pitchFamily="34" charset="0"/>
              <a:cs typeface="Calibri" panose="020F0502020204030204" pitchFamily="34" charset="0"/>
              <a:hlinkClick r:id="rId2"/>
            </a:endParaRPr>
          </a:p>
          <a:p>
            <a:r>
              <a:rPr lang="en-GB" sz="2400" dirty="0" smtClean="0">
                <a:latin typeface="Calibri" panose="020F0502020204030204" pitchFamily="34" charset="0"/>
                <a:cs typeface="Calibri" panose="020F0502020204030204" pitchFamily="34" charset="0"/>
                <a:hlinkClick r:id="rId2"/>
              </a:rPr>
              <a:t>https</a:t>
            </a:r>
            <a:r>
              <a:rPr lang="en-GB" sz="2400" dirty="0">
                <a:latin typeface="Calibri" panose="020F0502020204030204" pitchFamily="34" charset="0"/>
                <a:cs typeface="Calibri" panose="020F0502020204030204" pitchFamily="34" charset="0"/>
                <a:hlinkClick r:id="rId2"/>
              </a:rPr>
              <a:t>://</a:t>
            </a:r>
            <a:r>
              <a:rPr lang="en-GB" sz="2400" dirty="0" smtClean="0">
                <a:latin typeface="Calibri" panose="020F0502020204030204" pitchFamily="34" charset="0"/>
                <a:cs typeface="Calibri" panose="020F0502020204030204" pitchFamily="34" charset="0"/>
                <a:hlinkClick r:id="rId2"/>
              </a:rPr>
              <a:t>www.youtube.com/watch?v=3ovJIxTQpsU&amp;t=55s</a:t>
            </a:r>
            <a:endParaRPr lang="en-GB" sz="2400" dirty="0" smtClean="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pPr algn="ctr"/>
            <a:r>
              <a:rPr lang="en-GB" sz="2400" dirty="0" smtClean="0">
                <a:latin typeface="Calibri" panose="020F0502020204030204" pitchFamily="34" charset="0"/>
                <a:cs typeface="Calibri" panose="020F0502020204030204" pitchFamily="34" charset="0"/>
              </a:rPr>
              <a:t>c </a:t>
            </a:r>
            <a:r>
              <a:rPr lang="en-GB" sz="2400" dirty="0">
                <a:latin typeface="Calibri" panose="020F0502020204030204" pitchFamily="34" charset="0"/>
                <a:cs typeface="Calibri" panose="020F0502020204030204" pitchFamily="34" charset="0"/>
              </a:rPr>
              <a:t>– u – p</a:t>
            </a:r>
          </a:p>
          <a:p>
            <a:pPr algn="ctr"/>
            <a:r>
              <a:rPr lang="en-GB" sz="2400" dirty="0">
                <a:latin typeface="Calibri" panose="020F0502020204030204" pitchFamily="34" charset="0"/>
                <a:cs typeface="Calibri" panose="020F0502020204030204" pitchFamily="34" charset="0"/>
              </a:rPr>
              <a:t>d – </a:t>
            </a:r>
            <a:r>
              <a:rPr lang="en-GB" sz="2400" dirty="0" err="1">
                <a:latin typeface="Calibri" panose="020F0502020204030204" pitchFamily="34" charset="0"/>
                <a:cs typeface="Calibri" panose="020F0502020204030204" pitchFamily="34" charset="0"/>
              </a:rPr>
              <a:t>ar</a:t>
            </a:r>
            <a:r>
              <a:rPr lang="en-GB" sz="2400" dirty="0">
                <a:latin typeface="Calibri" panose="020F0502020204030204" pitchFamily="34" charset="0"/>
                <a:cs typeface="Calibri" panose="020F0502020204030204" pitchFamily="34" charset="0"/>
              </a:rPr>
              <a:t> – k </a:t>
            </a:r>
          </a:p>
          <a:p>
            <a:pPr algn="ctr"/>
            <a:r>
              <a:rPr lang="en-GB" sz="2400" dirty="0" err="1">
                <a:latin typeface="Calibri" panose="020F0502020204030204" pitchFamily="34" charset="0"/>
                <a:cs typeface="Calibri" panose="020F0502020204030204" pitchFamily="34" charset="0"/>
              </a:rPr>
              <a:t>ch</a:t>
            </a:r>
            <a:r>
              <a:rPr lang="en-GB" sz="2400" dirty="0">
                <a:latin typeface="Calibri" panose="020F0502020204030204" pitchFamily="34" charset="0"/>
                <a:cs typeface="Calibri" panose="020F0502020204030204" pitchFamily="34" charset="0"/>
              </a:rPr>
              <a:t> – </a:t>
            </a:r>
            <a:r>
              <a:rPr lang="en-GB" sz="2400" dirty="0" err="1">
                <a:latin typeface="Calibri" panose="020F0502020204030204" pitchFamily="34" charset="0"/>
                <a:cs typeface="Calibri" panose="020F0502020204030204" pitchFamily="34" charset="0"/>
              </a:rPr>
              <a:t>ai</a:t>
            </a:r>
            <a:r>
              <a:rPr lang="en-GB" sz="2400" dirty="0">
                <a:latin typeface="Calibri" panose="020F0502020204030204" pitchFamily="34" charset="0"/>
                <a:cs typeface="Calibri" panose="020F0502020204030204" pitchFamily="34" charset="0"/>
              </a:rPr>
              <a:t> – n </a:t>
            </a:r>
          </a:p>
        </p:txBody>
      </p:sp>
      <p:pic>
        <p:nvPicPr>
          <p:cNvPr id="4" name="Picture 3"/>
          <p:cNvPicPr>
            <a:picLocks noChangeAspect="1"/>
          </p:cNvPicPr>
          <p:nvPr/>
        </p:nvPicPr>
        <p:blipFill>
          <a:blip r:embed="rId3"/>
          <a:stretch>
            <a:fillRect/>
          </a:stretch>
        </p:blipFill>
        <p:spPr>
          <a:xfrm>
            <a:off x="6317653" y="4256117"/>
            <a:ext cx="1504015" cy="1953491"/>
          </a:xfrm>
          <a:prstGeom prst="rect">
            <a:avLst/>
          </a:prstGeom>
        </p:spPr>
      </p:pic>
    </p:spTree>
    <p:extLst>
      <p:ext uri="{BB962C8B-B14F-4D97-AF65-F5344CB8AC3E}">
        <p14:creationId xmlns:p14="http://schemas.microsoft.com/office/powerpoint/2010/main" val="40452948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latin typeface="Calibri" panose="020F0502020204030204" pitchFamily="34" charset="0"/>
                <a:cs typeface="Calibri" panose="020F0502020204030204" pitchFamily="34" charset="0"/>
              </a:rPr>
              <a:t>Segmenting</a:t>
            </a:r>
            <a:endParaRPr lang="en-GB" dirty="0"/>
          </a:p>
        </p:txBody>
      </p:sp>
      <p:sp>
        <p:nvSpPr>
          <p:cNvPr id="3" name="Rectangle 2"/>
          <p:cNvSpPr/>
          <p:nvPr/>
        </p:nvSpPr>
        <p:spPr>
          <a:xfrm>
            <a:off x="1092515" y="1343340"/>
            <a:ext cx="6949440" cy="3785652"/>
          </a:xfrm>
          <a:prstGeom prst="rect">
            <a:avLst/>
          </a:prstGeom>
        </p:spPr>
        <p:txBody>
          <a:bodyPr wrap="square">
            <a:spAutoFit/>
          </a:bodyPr>
          <a:lstStyle/>
          <a:p>
            <a:r>
              <a:rPr lang="en-GB" sz="2400" dirty="0">
                <a:latin typeface="Calibri" panose="020F0502020204030204" pitchFamily="34" charset="0"/>
                <a:cs typeface="Calibri" panose="020F0502020204030204" pitchFamily="34" charset="0"/>
              </a:rPr>
              <a:t>This is where we ‘chop up’ the word to spell it out – so we say each of the phonemes separately.</a:t>
            </a:r>
          </a:p>
          <a:p>
            <a:r>
              <a:rPr lang="en-GB" sz="2400" dirty="0">
                <a:latin typeface="Calibri" panose="020F0502020204030204" pitchFamily="34" charset="0"/>
                <a:cs typeface="Calibri" panose="020F0502020204030204" pitchFamily="34" charset="0"/>
              </a:rPr>
              <a:t>We use our ‘phoneme fingers’ to say each sound in the word.</a:t>
            </a:r>
          </a:p>
          <a:p>
            <a:r>
              <a:rPr lang="en-GB" sz="2400" dirty="0">
                <a:latin typeface="Calibri" panose="020F0502020204030204" pitchFamily="34" charset="0"/>
                <a:cs typeface="Calibri" panose="020F0502020204030204" pitchFamily="34" charset="0"/>
              </a:rPr>
              <a:t>It is the opposite of blending.</a:t>
            </a:r>
          </a:p>
          <a:p>
            <a:r>
              <a:rPr lang="en-GB" sz="2400" dirty="0">
                <a:latin typeface="Calibri" panose="020F0502020204030204" pitchFamily="34" charset="0"/>
                <a:cs typeface="Calibri" panose="020F0502020204030204" pitchFamily="34" charset="0"/>
              </a:rPr>
              <a:t>We identify the individual sounds in a spoken word </a:t>
            </a:r>
          </a:p>
          <a:p>
            <a:pPr algn="ctr"/>
            <a:r>
              <a:rPr lang="en-GB" sz="2400" dirty="0" smtClean="0">
                <a:latin typeface="Calibri" panose="020F0502020204030204" pitchFamily="34" charset="0"/>
                <a:cs typeface="Calibri" panose="020F0502020204030204" pitchFamily="34" charset="0"/>
              </a:rPr>
              <a:t>h-</a:t>
            </a:r>
            <a:r>
              <a:rPr lang="en-GB" sz="2400" dirty="0" err="1" smtClean="0">
                <a:latin typeface="Calibri" panose="020F0502020204030204" pitchFamily="34" charset="0"/>
                <a:cs typeface="Calibri" panose="020F0502020204030204" pitchFamily="34" charset="0"/>
              </a:rPr>
              <a:t>i</a:t>
            </a:r>
            <a:r>
              <a:rPr lang="en-GB" sz="2400" dirty="0" smtClean="0">
                <a:latin typeface="Calibri" panose="020F0502020204030204" pitchFamily="34" charset="0"/>
                <a:cs typeface="Calibri" panose="020F0502020204030204" pitchFamily="34" charset="0"/>
              </a:rPr>
              <a:t>-m</a:t>
            </a:r>
            <a:r>
              <a:rPr lang="en-GB" sz="2400" dirty="0">
                <a:latin typeface="Calibri" panose="020F0502020204030204" pitchFamily="34" charset="0"/>
                <a:cs typeface="Calibri" panose="020F0502020204030204" pitchFamily="34" charset="0"/>
              </a:rPr>
              <a:t>, </a:t>
            </a:r>
            <a:endParaRPr lang="en-GB" sz="2400" dirty="0" smtClean="0">
              <a:latin typeface="Calibri" panose="020F0502020204030204" pitchFamily="34" charset="0"/>
              <a:cs typeface="Calibri" panose="020F0502020204030204" pitchFamily="34" charset="0"/>
            </a:endParaRPr>
          </a:p>
          <a:p>
            <a:pPr algn="ctr"/>
            <a:r>
              <a:rPr lang="en-GB" sz="2400" dirty="0" smtClean="0">
                <a:latin typeface="Calibri" panose="020F0502020204030204" pitchFamily="34" charset="0"/>
                <a:cs typeface="Calibri" panose="020F0502020204030204" pitchFamily="34" charset="0"/>
              </a:rPr>
              <a:t>s-t-or-k</a:t>
            </a:r>
          </a:p>
          <a:p>
            <a:r>
              <a:rPr lang="en-GB" sz="2400" dirty="0" smtClean="0">
                <a:latin typeface="Calibri" panose="020F0502020204030204" pitchFamily="34" charset="0"/>
                <a:cs typeface="Calibri" panose="020F0502020204030204" pitchFamily="34" charset="0"/>
              </a:rPr>
              <a:t>We write </a:t>
            </a:r>
            <a:r>
              <a:rPr lang="en-GB" sz="2400" dirty="0">
                <a:latin typeface="Calibri" panose="020F0502020204030204" pitchFamily="34" charset="0"/>
                <a:cs typeface="Calibri" panose="020F0502020204030204" pitchFamily="34" charset="0"/>
              </a:rPr>
              <a:t>down the letters for each sound to form the word ‘him’ and ‘stork’.</a:t>
            </a:r>
          </a:p>
        </p:txBody>
      </p:sp>
      <p:pic>
        <p:nvPicPr>
          <p:cNvPr id="4" name="Picture 2" descr="Image result for segmenting words phas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7709" y="5128992"/>
            <a:ext cx="2617050" cy="1037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4752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Tricky Words</a:t>
            </a:r>
            <a:endParaRPr lang="en-GB" dirty="0"/>
          </a:p>
        </p:txBody>
      </p:sp>
      <p:sp>
        <p:nvSpPr>
          <p:cNvPr id="3" name="Rectangle 2"/>
          <p:cNvSpPr/>
          <p:nvPr/>
        </p:nvSpPr>
        <p:spPr>
          <a:xfrm>
            <a:off x="1163782" y="1222077"/>
            <a:ext cx="7148945" cy="5262979"/>
          </a:xfrm>
          <a:prstGeom prst="rect">
            <a:avLst/>
          </a:prstGeom>
        </p:spPr>
        <p:txBody>
          <a:bodyPr wrap="square">
            <a:spAutoFit/>
          </a:bodyPr>
          <a:lstStyle/>
          <a:p>
            <a:r>
              <a:rPr lang="en-GB" sz="2800" dirty="0">
                <a:latin typeface="Calibri" panose="020F0502020204030204" pitchFamily="34" charset="0"/>
                <a:cs typeface="Calibri" panose="020F0502020204030204" pitchFamily="34" charset="0"/>
              </a:rPr>
              <a:t>Some words are not phonically decodable (you can’t sound them out) – the children are not able to read them initially using the phonemes they have learned</a:t>
            </a:r>
          </a:p>
          <a:p>
            <a:r>
              <a:rPr lang="en-GB" sz="2800" dirty="0">
                <a:latin typeface="Calibri" panose="020F0502020204030204" pitchFamily="34" charset="0"/>
                <a:cs typeface="Calibri" panose="020F0502020204030204" pitchFamily="34" charset="0"/>
              </a:rPr>
              <a:t>Phase 2 – </a:t>
            </a:r>
            <a:r>
              <a:rPr lang="en-GB" sz="2800" dirty="0">
                <a:solidFill>
                  <a:srgbClr val="FF0000"/>
                </a:solidFill>
                <a:latin typeface="Calibri" panose="020F0502020204030204" pitchFamily="34" charset="0"/>
                <a:cs typeface="Calibri" panose="020F0502020204030204" pitchFamily="34" charset="0"/>
              </a:rPr>
              <a:t>I no go to the into</a:t>
            </a:r>
          </a:p>
          <a:p>
            <a:r>
              <a:rPr lang="en-GB" sz="2800" dirty="0">
                <a:latin typeface="Calibri" panose="020F0502020204030204" pitchFamily="34" charset="0"/>
                <a:cs typeface="Calibri" panose="020F0502020204030204" pitchFamily="34" charset="0"/>
              </a:rPr>
              <a:t>Phase 3 – </a:t>
            </a:r>
            <a:r>
              <a:rPr lang="en-GB" sz="2800" dirty="0">
                <a:solidFill>
                  <a:schemeClr val="accent5">
                    <a:lumMod val="75000"/>
                  </a:schemeClr>
                </a:solidFill>
                <a:latin typeface="Calibri" panose="020F0502020204030204" pitchFamily="34" charset="0"/>
                <a:cs typeface="Calibri" panose="020F0502020204030204" pitchFamily="34" charset="0"/>
              </a:rPr>
              <a:t>me be he she we are you they was all my her</a:t>
            </a:r>
          </a:p>
          <a:p>
            <a:r>
              <a:rPr lang="en-GB" sz="2800" dirty="0">
                <a:latin typeface="Calibri" panose="020F0502020204030204" pitchFamily="34" charset="0"/>
                <a:cs typeface="Calibri" panose="020F0502020204030204" pitchFamily="34" charset="0"/>
              </a:rPr>
              <a:t>Phase 4 – </a:t>
            </a:r>
            <a:r>
              <a:rPr lang="en-GB" sz="2800" dirty="0">
                <a:solidFill>
                  <a:schemeClr val="accent4"/>
                </a:solidFill>
                <a:latin typeface="Calibri" panose="020F0502020204030204" pitchFamily="34" charset="0"/>
                <a:cs typeface="Calibri" panose="020F0502020204030204" pitchFamily="34" charset="0"/>
              </a:rPr>
              <a:t>said have like so do come some little one were there out what when</a:t>
            </a:r>
          </a:p>
          <a:p>
            <a:r>
              <a:rPr lang="en-GB" sz="2800" dirty="0">
                <a:latin typeface="Calibri" panose="020F0502020204030204" pitchFamily="34" charset="0"/>
                <a:cs typeface="Calibri" panose="020F0502020204030204" pitchFamily="34" charset="0"/>
              </a:rPr>
              <a:t>Your child may bring home some tricky words in their reading bag – please help them learn to read them by sight.</a:t>
            </a:r>
          </a:p>
        </p:txBody>
      </p:sp>
    </p:spTree>
    <p:extLst>
      <p:ext uri="{BB962C8B-B14F-4D97-AF65-F5344CB8AC3E}">
        <p14:creationId xmlns:p14="http://schemas.microsoft.com/office/powerpoint/2010/main" val="31209938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a:extLst>
              <a:ext uri="{FF2B5EF4-FFF2-40B4-BE49-F238E27FC236}">
                <a16:creationId xmlns:a16="http://schemas.microsoft.com/office/drawing/2014/main" id="{6FB66746-C596-F286-330C-D0500DCB93B9}"/>
              </a:ext>
            </a:extLst>
          </p:cNvPr>
          <p:cNvSpPr/>
          <p:nvPr/>
        </p:nvSpPr>
        <p:spPr>
          <a:xfrm>
            <a:off x="2353946" y="1949959"/>
            <a:ext cx="4819475"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One - nursery/F1 and/or reception/F2</a:t>
            </a:r>
          </a:p>
        </p:txBody>
      </p:sp>
      <p:pic>
        <p:nvPicPr>
          <p:cNvPr id="28" name="Picture 27">
            <a:extLst>
              <a:ext uri="{FF2B5EF4-FFF2-40B4-BE49-F238E27FC236}">
                <a16:creationId xmlns:a16="http://schemas.microsoft.com/office/drawing/2014/main" id="{F14DDC71-5A6A-E9C0-64E5-37B90E4039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249" y="1957971"/>
            <a:ext cx="2519238" cy="1919240"/>
          </a:xfrm>
          <a:prstGeom prst="rect">
            <a:avLst/>
          </a:prstGeom>
        </p:spPr>
      </p:pic>
      <p:sp>
        <p:nvSpPr>
          <p:cNvPr id="5" name="Text Box">
            <a:extLst>
              <a:ext uri="{FF2B5EF4-FFF2-40B4-BE49-F238E27FC236}">
                <a16:creationId xmlns:a16="http://schemas.microsoft.com/office/drawing/2014/main" id="{3A910AC7-E234-7E93-AD8C-550C1FDE96D5}"/>
              </a:ext>
            </a:extLst>
          </p:cNvPr>
          <p:cNvSpPr/>
          <p:nvPr/>
        </p:nvSpPr>
        <p:spPr>
          <a:xfrm>
            <a:off x="1513300" y="189238"/>
            <a:ext cx="6111057"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The Progression of Phonics</a:t>
            </a:r>
          </a:p>
        </p:txBody>
      </p:sp>
      <p:sp>
        <p:nvSpPr>
          <p:cNvPr id="20" name="Text Box">
            <a:extLst>
              <a:ext uri="{FF2B5EF4-FFF2-40B4-BE49-F238E27FC236}">
                <a16:creationId xmlns:a16="http://schemas.microsoft.com/office/drawing/2014/main" id="{1315467E-0C99-B97D-BC45-F9F071B6F1AF}"/>
              </a:ext>
            </a:extLst>
          </p:cNvPr>
          <p:cNvSpPr/>
          <p:nvPr/>
        </p:nvSpPr>
        <p:spPr>
          <a:xfrm>
            <a:off x="2804881" y="2616836"/>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Two - reception/F2</a:t>
            </a:r>
          </a:p>
        </p:txBody>
      </p:sp>
      <p:pic>
        <p:nvPicPr>
          <p:cNvPr id="26" name="Picture 25">
            <a:extLst>
              <a:ext uri="{FF2B5EF4-FFF2-40B4-BE49-F238E27FC236}">
                <a16:creationId xmlns:a16="http://schemas.microsoft.com/office/drawing/2014/main" id="{593764C7-4664-9955-9683-4AF6F1004C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52292" y="3152555"/>
            <a:ext cx="2315437" cy="2762246"/>
          </a:xfrm>
          <a:prstGeom prst="rect">
            <a:avLst/>
          </a:prstGeom>
        </p:spPr>
      </p:pic>
      <p:sp>
        <p:nvSpPr>
          <p:cNvPr id="21" name="Text Box">
            <a:extLst>
              <a:ext uri="{FF2B5EF4-FFF2-40B4-BE49-F238E27FC236}">
                <a16:creationId xmlns:a16="http://schemas.microsoft.com/office/drawing/2014/main" id="{F5B4E1CA-538D-1C57-51AE-FEDF0FFAB718}"/>
              </a:ext>
            </a:extLst>
          </p:cNvPr>
          <p:cNvSpPr/>
          <p:nvPr/>
        </p:nvSpPr>
        <p:spPr>
          <a:xfrm>
            <a:off x="2804880" y="3283713"/>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Three - reception/F2</a:t>
            </a:r>
          </a:p>
        </p:txBody>
      </p:sp>
      <p:sp>
        <p:nvSpPr>
          <p:cNvPr id="22" name="Text Box">
            <a:extLst>
              <a:ext uri="{FF2B5EF4-FFF2-40B4-BE49-F238E27FC236}">
                <a16:creationId xmlns:a16="http://schemas.microsoft.com/office/drawing/2014/main" id="{5F612CF4-84E9-598C-F788-FF3B3B0798A2}"/>
              </a:ext>
            </a:extLst>
          </p:cNvPr>
          <p:cNvSpPr/>
          <p:nvPr/>
        </p:nvSpPr>
        <p:spPr>
          <a:xfrm>
            <a:off x="2423879" y="3950590"/>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Four - reception/F2</a:t>
            </a:r>
          </a:p>
        </p:txBody>
      </p:sp>
      <p:sp>
        <p:nvSpPr>
          <p:cNvPr id="23" name="Text Box">
            <a:extLst>
              <a:ext uri="{FF2B5EF4-FFF2-40B4-BE49-F238E27FC236}">
                <a16:creationId xmlns:a16="http://schemas.microsoft.com/office/drawing/2014/main" id="{25B3919F-4103-DDEF-4351-812CB420917E}"/>
              </a:ext>
            </a:extLst>
          </p:cNvPr>
          <p:cNvSpPr/>
          <p:nvPr/>
        </p:nvSpPr>
        <p:spPr>
          <a:xfrm>
            <a:off x="2423879" y="4617467"/>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Five - year 1</a:t>
            </a:r>
          </a:p>
        </p:txBody>
      </p:sp>
      <p:sp>
        <p:nvSpPr>
          <p:cNvPr id="24" name="Text Box">
            <a:extLst>
              <a:ext uri="{FF2B5EF4-FFF2-40B4-BE49-F238E27FC236}">
                <a16:creationId xmlns:a16="http://schemas.microsoft.com/office/drawing/2014/main" id="{8B59B32A-9DEE-8FF8-0802-EC326C48E01A}"/>
              </a:ext>
            </a:extLst>
          </p:cNvPr>
          <p:cNvSpPr/>
          <p:nvPr/>
        </p:nvSpPr>
        <p:spPr>
          <a:xfrm>
            <a:off x="2423879" y="5284345"/>
            <a:ext cx="4026757"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Six - year 2</a:t>
            </a:r>
          </a:p>
        </p:txBody>
      </p:sp>
      <p:sp>
        <p:nvSpPr>
          <p:cNvPr id="2" name="Text Box">
            <a:extLst>
              <a:ext uri="{FF2B5EF4-FFF2-40B4-BE49-F238E27FC236}">
                <a16:creationId xmlns:a16="http://schemas.microsoft.com/office/drawing/2014/main" id="{E4C8977D-27DF-54D7-8887-A067ABACC557}"/>
              </a:ext>
            </a:extLst>
          </p:cNvPr>
          <p:cNvSpPr/>
          <p:nvPr/>
        </p:nvSpPr>
        <p:spPr>
          <a:xfrm>
            <a:off x="579701" y="1162582"/>
            <a:ext cx="7931249" cy="648997"/>
          </a:xfrm>
          <a:prstGeom prst="rect">
            <a:avLst/>
          </a:prstGeom>
          <a:solidFill>
            <a:srgbClr val="7FC4EB"/>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400" dirty="0">
                <a:solidFill>
                  <a:sysClr val="windowText" lastClr="000000"/>
                </a:solidFill>
                <a:latin typeface="Roboto" panose="02000000000000000000" pitchFamily="2" charset="0"/>
                <a:ea typeface="Roboto" panose="02000000000000000000" pitchFamily="2" charset="0"/>
              </a:rPr>
              <a:t>You may wish to change some of the wording in this section based upon the year groups that you cater for in your school as well as your chosen phonics scheme. Please delete this instruction.</a:t>
            </a:r>
          </a:p>
        </p:txBody>
      </p:sp>
    </p:spTree>
    <p:extLst>
      <p:ext uri="{BB962C8B-B14F-4D97-AF65-F5344CB8AC3E}">
        <p14:creationId xmlns:p14="http://schemas.microsoft.com/office/powerpoint/2010/main" val="269334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Our Phonics Scheme</a:t>
            </a:r>
          </a:p>
        </p:txBody>
      </p:sp>
      <p:sp>
        <p:nvSpPr>
          <p:cNvPr id="10" name="Text Box">
            <a:extLst>
              <a:ext uri="{FF2B5EF4-FFF2-40B4-BE49-F238E27FC236}">
                <a16:creationId xmlns:a16="http://schemas.microsoft.com/office/drawing/2014/main" id="{DD931E60-7D12-A12D-1105-49BC7FFA09A5}"/>
              </a:ext>
            </a:extLst>
          </p:cNvPr>
          <p:cNvSpPr/>
          <p:nvPr/>
        </p:nvSpPr>
        <p:spPr>
          <a:xfrm>
            <a:off x="1142147" y="1513719"/>
            <a:ext cx="5086164" cy="562144"/>
          </a:xfrm>
          <a:prstGeom prst="roundRect">
            <a:avLst>
              <a:gd name="adj" fmla="val 21511"/>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smtClean="0">
                <a:solidFill>
                  <a:sysClr val="windowText" lastClr="000000"/>
                </a:solidFill>
              </a:rPr>
              <a:t>Red Rose Scheme from Lancashire</a:t>
            </a:r>
            <a:endParaRPr lang="en-GB" dirty="0">
              <a:solidFill>
                <a:sysClr val="windowText" lastClr="000000"/>
              </a:solidFill>
            </a:endParaRPr>
          </a:p>
        </p:txBody>
      </p:sp>
      <p:pic>
        <p:nvPicPr>
          <p:cNvPr id="16" name="Picture 15">
            <a:extLst>
              <a:ext uri="{FF2B5EF4-FFF2-40B4-BE49-F238E27FC236}">
                <a16:creationId xmlns:a16="http://schemas.microsoft.com/office/drawing/2014/main" id="{B08B0066-F27D-3574-F7A4-D7ED902161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29300" y="3108107"/>
            <a:ext cx="2551758" cy="3088566"/>
          </a:xfrm>
          <a:prstGeom prst="rect">
            <a:avLst/>
          </a:prstGeom>
        </p:spPr>
      </p:pic>
      <p:pic>
        <p:nvPicPr>
          <p:cNvPr id="2" name="Picture 1"/>
          <p:cNvPicPr>
            <a:picLocks noChangeAspect="1"/>
          </p:cNvPicPr>
          <p:nvPr/>
        </p:nvPicPr>
        <p:blipFill rotWithShape="1">
          <a:blip r:embed="rId4"/>
          <a:srcRect l="25273" t="13854" r="5273" b="7891"/>
          <a:stretch/>
        </p:blipFill>
        <p:spPr>
          <a:xfrm>
            <a:off x="764770" y="2545962"/>
            <a:ext cx="4854633" cy="3418578"/>
          </a:xfrm>
          <a:prstGeom prst="rect">
            <a:avLst/>
          </a:prstGeom>
        </p:spPr>
      </p:pic>
    </p:spTree>
    <p:extLst>
      <p:ext uri="{BB962C8B-B14F-4D97-AF65-F5344CB8AC3E}">
        <p14:creationId xmlns:p14="http://schemas.microsoft.com/office/powerpoint/2010/main" val="3152539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Teaching Phonics</a:t>
            </a:r>
          </a:p>
        </p:txBody>
      </p:sp>
      <p:grpSp>
        <p:nvGrpSpPr>
          <p:cNvPr id="15" name="Group 14">
            <a:extLst>
              <a:ext uri="{FF2B5EF4-FFF2-40B4-BE49-F238E27FC236}">
                <a16:creationId xmlns:a16="http://schemas.microsoft.com/office/drawing/2014/main" id="{3A149DE0-1678-997B-C3BE-3600DEC9A513}"/>
              </a:ext>
            </a:extLst>
          </p:cNvPr>
          <p:cNvGrpSpPr/>
          <p:nvPr/>
        </p:nvGrpSpPr>
        <p:grpSpPr>
          <a:xfrm>
            <a:off x="7122012" y="2449808"/>
            <a:ext cx="1099725" cy="1099725"/>
            <a:chOff x="2808379" y="4801303"/>
            <a:chExt cx="1244881" cy="1244881"/>
          </a:xfrm>
        </p:grpSpPr>
        <p:sp>
          <p:nvSpPr>
            <p:cNvPr id="24" name="Oval 23">
              <a:extLst>
                <a:ext uri="{FF2B5EF4-FFF2-40B4-BE49-F238E27FC236}">
                  <a16:creationId xmlns:a16="http://schemas.microsoft.com/office/drawing/2014/main" id="{02140BB9-B26C-B9BA-74AE-DF774B526BF6}"/>
                </a:ext>
              </a:extLst>
            </p:cNvPr>
            <p:cNvSpPr/>
            <p:nvPr/>
          </p:nvSpPr>
          <p:spPr>
            <a:xfrm>
              <a:off x="2808379" y="4801303"/>
              <a:ext cx="1244881" cy="1244881"/>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55965AA-6AE6-81B7-CEB6-90AEC92B7B4F}"/>
                </a:ext>
              </a:extLst>
            </p:cNvPr>
            <p:cNvSpPr txBox="1"/>
            <p:nvPr/>
          </p:nvSpPr>
          <p:spPr>
            <a:xfrm>
              <a:off x="2874026" y="5224400"/>
              <a:ext cx="1113586" cy="369332"/>
            </a:xfrm>
            <a:prstGeom prst="rect">
              <a:avLst/>
            </a:prstGeom>
            <a:noFill/>
          </p:spPr>
          <p:txBody>
            <a:bodyPr wrap="square">
              <a:spAutoFit/>
            </a:bodyPr>
            <a:lstStyle/>
            <a:p>
              <a:pPr algn="ctr"/>
              <a:r>
                <a:rPr lang="en-GB" b="1" dirty="0"/>
                <a:t>Teach</a:t>
              </a:r>
            </a:p>
          </p:txBody>
        </p:sp>
      </p:grpSp>
      <p:grpSp>
        <p:nvGrpSpPr>
          <p:cNvPr id="16" name="Group 15">
            <a:extLst>
              <a:ext uri="{FF2B5EF4-FFF2-40B4-BE49-F238E27FC236}">
                <a16:creationId xmlns:a16="http://schemas.microsoft.com/office/drawing/2014/main" id="{C2DECBCC-EAF7-AFE9-0EEB-2FAA109F3341}"/>
              </a:ext>
            </a:extLst>
          </p:cNvPr>
          <p:cNvGrpSpPr/>
          <p:nvPr/>
        </p:nvGrpSpPr>
        <p:grpSpPr>
          <a:xfrm>
            <a:off x="7122013" y="3767117"/>
            <a:ext cx="1099725" cy="1099725"/>
            <a:chOff x="4653894" y="4801302"/>
            <a:chExt cx="1244881" cy="1244881"/>
          </a:xfrm>
        </p:grpSpPr>
        <p:sp>
          <p:nvSpPr>
            <p:cNvPr id="29" name="Oval 28">
              <a:extLst>
                <a:ext uri="{FF2B5EF4-FFF2-40B4-BE49-F238E27FC236}">
                  <a16:creationId xmlns:a16="http://schemas.microsoft.com/office/drawing/2014/main" id="{9C8C714F-7EE5-FC1B-1CC5-378AD6F51DF2}"/>
                </a:ext>
              </a:extLst>
            </p:cNvPr>
            <p:cNvSpPr/>
            <p:nvPr/>
          </p:nvSpPr>
          <p:spPr>
            <a:xfrm>
              <a:off x="4653894" y="4801302"/>
              <a:ext cx="1244881" cy="1244881"/>
            </a:xfrm>
            <a:prstGeom prst="ellipse">
              <a:avLst/>
            </a:prstGeom>
            <a:solidFill>
              <a:srgbClr val="007AC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9B9A357A-4BD5-C03A-C198-FC5FD044393C}"/>
                </a:ext>
              </a:extLst>
            </p:cNvPr>
            <p:cNvSpPr txBox="1"/>
            <p:nvPr/>
          </p:nvSpPr>
          <p:spPr>
            <a:xfrm>
              <a:off x="4664480" y="5224400"/>
              <a:ext cx="1179232" cy="418081"/>
            </a:xfrm>
            <a:prstGeom prst="rect">
              <a:avLst/>
            </a:prstGeom>
            <a:noFill/>
          </p:spPr>
          <p:txBody>
            <a:bodyPr wrap="square">
              <a:spAutoFit/>
            </a:bodyPr>
            <a:lstStyle/>
            <a:p>
              <a:pPr algn="ctr"/>
              <a:r>
                <a:rPr lang="en-GB" b="1" dirty="0"/>
                <a:t>Practise</a:t>
              </a:r>
            </a:p>
          </p:txBody>
        </p:sp>
      </p:grpSp>
      <p:grpSp>
        <p:nvGrpSpPr>
          <p:cNvPr id="18" name="Group 17">
            <a:extLst>
              <a:ext uri="{FF2B5EF4-FFF2-40B4-BE49-F238E27FC236}">
                <a16:creationId xmlns:a16="http://schemas.microsoft.com/office/drawing/2014/main" id="{362CAE3E-F543-7011-9DF9-8D9B4833315F}"/>
              </a:ext>
            </a:extLst>
          </p:cNvPr>
          <p:cNvGrpSpPr/>
          <p:nvPr/>
        </p:nvGrpSpPr>
        <p:grpSpPr>
          <a:xfrm>
            <a:off x="7122014" y="5070964"/>
            <a:ext cx="1099725" cy="1099725"/>
            <a:chOff x="6499409" y="4801301"/>
            <a:chExt cx="1244881" cy="1244881"/>
          </a:xfrm>
        </p:grpSpPr>
        <p:sp>
          <p:nvSpPr>
            <p:cNvPr id="4" name="Oval 3">
              <a:extLst>
                <a:ext uri="{FF2B5EF4-FFF2-40B4-BE49-F238E27FC236}">
                  <a16:creationId xmlns:a16="http://schemas.microsoft.com/office/drawing/2014/main" id="{8ABA8513-7CE9-4E2A-A21D-089999A69642}"/>
                </a:ext>
              </a:extLst>
            </p:cNvPr>
            <p:cNvSpPr/>
            <p:nvPr/>
          </p:nvSpPr>
          <p:spPr>
            <a:xfrm>
              <a:off x="6499409" y="4801301"/>
              <a:ext cx="1244881" cy="1244881"/>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0F818FC-9376-A9CB-5C67-A26CF4B979F0}"/>
                </a:ext>
              </a:extLst>
            </p:cNvPr>
            <p:cNvSpPr txBox="1"/>
            <p:nvPr/>
          </p:nvSpPr>
          <p:spPr>
            <a:xfrm>
              <a:off x="6565056" y="5191364"/>
              <a:ext cx="1113586" cy="369332"/>
            </a:xfrm>
            <a:prstGeom prst="rect">
              <a:avLst/>
            </a:prstGeom>
            <a:noFill/>
          </p:spPr>
          <p:txBody>
            <a:bodyPr wrap="square">
              <a:spAutoFit/>
            </a:bodyPr>
            <a:lstStyle/>
            <a:p>
              <a:pPr algn="ctr"/>
              <a:r>
                <a:rPr lang="en-GB" b="1" dirty="0"/>
                <a:t>Apply</a:t>
              </a:r>
            </a:p>
          </p:txBody>
        </p:sp>
      </p:grpSp>
      <p:cxnSp>
        <p:nvCxnSpPr>
          <p:cNvPr id="22" name="Straight Arrow Connector 21">
            <a:extLst>
              <a:ext uri="{FF2B5EF4-FFF2-40B4-BE49-F238E27FC236}">
                <a16:creationId xmlns:a16="http://schemas.microsoft.com/office/drawing/2014/main" id="{40000DB2-34D3-0FEB-1689-CB965D8F777D}"/>
              </a:ext>
            </a:extLst>
          </p:cNvPr>
          <p:cNvCxnSpPr>
            <a:cxnSpLocks/>
            <a:endCxn id="24" idx="0"/>
          </p:cNvCxnSpPr>
          <p:nvPr/>
        </p:nvCxnSpPr>
        <p:spPr>
          <a:xfrm flipH="1">
            <a:off x="7671875" y="2239639"/>
            <a:ext cx="3" cy="210169"/>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1C125BD0-701C-DD8D-4B02-8322A781CC5B}"/>
              </a:ext>
            </a:extLst>
          </p:cNvPr>
          <p:cNvCxnSpPr>
            <a:cxnSpLocks/>
          </p:cNvCxnSpPr>
          <p:nvPr/>
        </p:nvCxnSpPr>
        <p:spPr>
          <a:xfrm>
            <a:off x="7668184" y="3546348"/>
            <a:ext cx="0" cy="220768"/>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20C58206-40C2-E95E-1341-0BC13B7E53EA}"/>
              </a:ext>
            </a:extLst>
          </p:cNvPr>
          <p:cNvGrpSpPr/>
          <p:nvPr/>
        </p:nvGrpSpPr>
        <p:grpSpPr>
          <a:xfrm>
            <a:off x="7092451" y="1139230"/>
            <a:ext cx="1203226" cy="1099725"/>
            <a:chOff x="929402" y="4801304"/>
            <a:chExt cx="1362043" cy="1244881"/>
          </a:xfrm>
        </p:grpSpPr>
        <p:sp>
          <p:nvSpPr>
            <p:cNvPr id="28" name="Oval 27">
              <a:extLst>
                <a:ext uri="{FF2B5EF4-FFF2-40B4-BE49-F238E27FC236}">
                  <a16:creationId xmlns:a16="http://schemas.microsoft.com/office/drawing/2014/main" id="{02C8B251-AA47-9F52-7283-9177EF9B9F97}"/>
                </a:ext>
              </a:extLst>
            </p:cNvPr>
            <p:cNvSpPr/>
            <p:nvPr/>
          </p:nvSpPr>
          <p:spPr>
            <a:xfrm>
              <a:off x="962864" y="4801304"/>
              <a:ext cx="1244881" cy="1244881"/>
            </a:xfrm>
            <a:prstGeom prst="ellipse">
              <a:avLst/>
            </a:prstGeom>
            <a:solidFill>
              <a:srgbClr val="E8C5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C827110-95B1-EBD0-21CF-E5A7E71B94A4}"/>
                </a:ext>
              </a:extLst>
            </p:cNvPr>
            <p:cNvSpPr txBox="1"/>
            <p:nvPr/>
          </p:nvSpPr>
          <p:spPr>
            <a:xfrm>
              <a:off x="929402" y="5075577"/>
              <a:ext cx="1362043" cy="731642"/>
            </a:xfrm>
            <a:prstGeom prst="rect">
              <a:avLst/>
            </a:prstGeom>
            <a:noFill/>
          </p:spPr>
          <p:txBody>
            <a:bodyPr wrap="square">
              <a:spAutoFit/>
            </a:bodyPr>
            <a:lstStyle/>
            <a:p>
              <a:pPr algn="ctr"/>
              <a:r>
                <a:rPr lang="en-GB" b="1" dirty="0"/>
                <a:t>Revisit &amp; Review</a:t>
              </a:r>
            </a:p>
          </p:txBody>
        </p:sp>
      </p:grpSp>
      <p:cxnSp>
        <p:nvCxnSpPr>
          <p:cNvPr id="31" name="Straight Arrow Connector 30">
            <a:extLst>
              <a:ext uri="{FF2B5EF4-FFF2-40B4-BE49-F238E27FC236}">
                <a16:creationId xmlns:a16="http://schemas.microsoft.com/office/drawing/2014/main" id="{4D925ACA-77B1-CE07-7893-5BBDD404057A}"/>
              </a:ext>
            </a:extLst>
          </p:cNvPr>
          <p:cNvCxnSpPr>
            <a:cxnSpLocks/>
            <a:endCxn id="4" idx="0"/>
          </p:cNvCxnSpPr>
          <p:nvPr/>
        </p:nvCxnSpPr>
        <p:spPr>
          <a:xfrm flipH="1">
            <a:off x="7671877" y="4865723"/>
            <a:ext cx="1" cy="205241"/>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sp>
        <p:nvSpPr>
          <p:cNvPr id="32" name="Text Box">
            <a:extLst>
              <a:ext uri="{FF2B5EF4-FFF2-40B4-BE49-F238E27FC236}">
                <a16:creationId xmlns:a16="http://schemas.microsoft.com/office/drawing/2014/main" id="{D2948781-EED5-5A1E-9530-620438318E89}"/>
              </a:ext>
            </a:extLst>
          </p:cNvPr>
          <p:cNvSpPr/>
          <p:nvPr/>
        </p:nvSpPr>
        <p:spPr>
          <a:xfrm>
            <a:off x="731589" y="1333557"/>
            <a:ext cx="5954959" cy="1109983"/>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Children are taught reading and spelling daily throughout the week and each session will follow a structured format.</a:t>
            </a:r>
          </a:p>
        </p:txBody>
      </p:sp>
      <p:sp>
        <p:nvSpPr>
          <p:cNvPr id="33" name="Text Box">
            <a:extLst>
              <a:ext uri="{FF2B5EF4-FFF2-40B4-BE49-F238E27FC236}">
                <a16:creationId xmlns:a16="http://schemas.microsoft.com/office/drawing/2014/main" id="{8B1F38AB-E32A-174D-8570-72EF75FD6023}"/>
              </a:ext>
            </a:extLst>
          </p:cNvPr>
          <p:cNvSpPr/>
          <p:nvPr/>
        </p:nvSpPr>
        <p:spPr>
          <a:xfrm>
            <a:off x="731588" y="2727472"/>
            <a:ext cx="5954959"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activities used to teach will vary and can be adapted. They are multisensory and appeal to different learning styles. They involve games and individual and group activities as well as teacher-led sessions.</a:t>
            </a:r>
          </a:p>
        </p:txBody>
      </p:sp>
      <p:sp>
        <p:nvSpPr>
          <p:cNvPr id="34" name="Text Box">
            <a:extLst>
              <a:ext uri="{FF2B5EF4-FFF2-40B4-BE49-F238E27FC236}">
                <a16:creationId xmlns:a16="http://schemas.microsoft.com/office/drawing/2014/main" id="{A7248606-ACFF-4C4D-11E3-428710BA4A6E}"/>
              </a:ext>
            </a:extLst>
          </p:cNvPr>
          <p:cNvSpPr/>
          <p:nvPr/>
        </p:nvSpPr>
        <p:spPr>
          <a:xfrm>
            <a:off x="731589" y="4451845"/>
            <a:ext cx="5954959"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Teachers will assess children’s understanding throughout each session and will also assess knowledge of sounds to see whether a child is ready to move on to the next phase.</a:t>
            </a:r>
          </a:p>
        </p:txBody>
      </p:sp>
    </p:spTree>
    <p:extLst>
      <p:ext uri="{BB962C8B-B14F-4D97-AF65-F5344CB8AC3E}">
        <p14:creationId xmlns:p14="http://schemas.microsoft.com/office/powerpoint/2010/main" val="2165401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par>
                          <p:cTn id="39" fill="hold">
                            <p:stCondLst>
                              <p:cond delay="2500"/>
                            </p:stCondLst>
                            <p:childTnLst>
                              <p:par>
                                <p:cTn id="40" presetID="10" presetClass="entr" presetSubtype="0"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par>
                          <p:cTn id="43" fill="hold">
                            <p:stCondLst>
                              <p:cond delay="3000"/>
                            </p:stCondLst>
                            <p:childTnLst>
                              <p:par>
                                <p:cTn id="44" presetID="10"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A404DD-F383-3EF5-79CD-50E64D1CFCD9}"/>
              </a:ext>
            </a:extLst>
          </p:cNvPr>
          <p:cNvSpPr txBox="1"/>
          <p:nvPr/>
        </p:nvSpPr>
        <p:spPr>
          <a:xfrm>
            <a:off x="1193982" y="1976888"/>
            <a:ext cx="6546485" cy="3900107"/>
          </a:xfrm>
          <a:prstGeom prst="rect">
            <a:avLst/>
          </a:prstGeom>
          <a:noFill/>
        </p:spPr>
        <p:txBody>
          <a:bodyPr wrap="square">
            <a:spAutoFit/>
          </a:bodyPr>
          <a:lstStyle/>
          <a:p>
            <a:pPr marL="342900" indent="-342900" algn="ctr">
              <a:lnSpc>
                <a:spcPct val="200000"/>
              </a:lnSpc>
              <a:buAutoNum type="arabicPeriod"/>
            </a:pPr>
            <a:r>
              <a:rPr lang="en-GB" dirty="0"/>
              <a:t>Environmental sounds</a:t>
            </a:r>
          </a:p>
          <a:p>
            <a:pPr marL="342900" indent="-342900" algn="ctr">
              <a:lnSpc>
                <a:spcPct val="200000"/>
              </a:lnSpc>
              <a:buAutoNum type="arabicPeriod"/>
            </a:pPr>
            <a:r>
              <a:rPr lang="en-GB" dirty="0"/>
              <a:t>Instrumental sounds</a:t>
            </a:r>
          </a:p>
          <a:p>
            <a:pPr marL="342900" indent="-342900" algn="ctr">
              <a:lnSpc>
                <a:spcPct val="200000"/>
              </a:lnSpc>
              <a:buAutoNum type="arabicPeriod"/>
            </a:pPr>
            <a:r>
              <a:rPr lang="en-GB" dirty="0"/>
              <a:t>Body percussion</a:t>
            </a:r>
          </a:p>
          <a:p>
            <a:pPr marL="342900" indent="-342900" algn="ctr">
              <a:lnSpc>
                <a:spcPct val="200000"/>
              </a:lnSpc>
              <a:buAutoNum type="arabicPeriod"/>
            </a:pPr>
            <a:r>
              <a:rPr lang="en-GB" dirty="0"/>
              <a:t>Rhythm and rhyme</a:t>
            </a:r>
          </a:p>
          <a:p>
            <a:pPr marL="342900" indent="-342900" algn="ctr">
              <a:lnSpc>
                <a:spcPct val="200000"/>
              </a:lnSpc>
              <a:buAutoNum type="arabicPeriod"/>
            </a:pPr>
            <a:r>
              <a:rPr lang="en-GB" dirty="0"/>
              <a:t>Alliteration</a:t>
            </a:r>
          </a:p>
          <a:p>
            <a:pPr marL="342900" indent="-342900" algn="ctr">
              <a:lnSpc>
                <a:spcPct val="200000"/>
              </a:lnSpc>
              <a:buAutoNum type="arabicPeriod"/>
            </a:pPr>
            <a:r>
              <a:rPr lang="en-GB" dirty="0"/>
              <a:t>Voice sounds</a:t>
            </a:r>
          </a:p>
          <a:p>
            <a:pPr marL="342900" indent="-342900" algn="ctr">
              <a:lnSpc>
                <a:spcPct val="200000"/>
              </a:lnSpc>
              <a:buAutoNum type="arabicPeriod"/>
            </a:pPr>
            <a:r>
              <a:rPr lang="en-GB" dirty="0"/>
              <a:t>Oral blending and segmenting</a:t>
            </a:r>
          </a:p>
        </p:txBody>
      </p:sp>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673D9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One</a:t>
            </a:r>
          </a:p>
        </p:txBody>
      </p:sp>
      <p:sp>
        <p:nvSpPr>
          <p:cNvPr id="2" name="TextBox 1">
            <a:extLst>
              <a:ext uri="{FF2B5EF4-FFF2-40B4-BE49-F238E27FC236}">
                <a16:creationId xmlns:a16="http://schemas.microsoft.com/office/drawing/2014/main" id="{82C0ED2F-AAC4-9154-AB35-FE23F3CB9B05}"/>
              </a:ext>
            </a:extLst>
          </p:cNvPr>
          <p:cNvSpPr txBox="1"/>
          <p:nvPr/>
        </p:nvSpPr>
        <p:spPr>
          <a:xfrm>
            <a:off x="1298757" y="1429397"/>
            <a:ext cx="6546485" cy="369332"/>
          </a:xfrm>
          <a:prstGeom prst="rect">
            <a:avLst/>
          </a:prstGeom>
          <a:noFill/>
        </p:spPr>
        <p:txBody>
          <a:bodyPr wrap="square">
            <a:spAutoFit/>
          </a:bodyPr>
          <a:lstStyle/>
          <a:p>
            <a:pPr algn="ctr"/>
            <a:r>
              <a:rPr lang="en-GB" dirty="0"/>
              <a:t>Phase 1 has seven aspects, with a focus on listening skills.</a:t>
            </a:r>
          </a:p>
        </p:txBody>
      </p:sp>
      <p:grpSp>
        <p:nvGrpSpPr>
          <p:cNvPr id="31" name="Group 30">
            <a:extLst>
              <a:ext uri="{FF2B5EF4-FFF2-40B4-BE49-F238E27FC236}">
                <a16:creationId xmlns:a16="http://schemas.microsoft.com/office/drawing/2014/main" id="{B2105B7B-0B71-7352-7BA8-ED8390BDBB75}"/>
              </a:ext>
            </a:extLst>
          </p:cNvPr>
          <p:cNvGrpSpPr/>
          <p:nvPr/>
        </p:nvGrpSpPr>
        <p:grpSpPr>
          <a:xfrm>
            <a:off x="812260" y="1995128"/>
            <a:ext cx="1738884" cy="1244881"/>
            <a:chOff x="812260" y="1995128"/>
            <a:chExt cx="1738884" cy="1244881"/>
          </a:xfrm>
        </p:grpSpPr>
        <p:sp>
          <p:nvSpPr>
            <p:cNvPr id="24" name="Oval 23">
              <a:extLst>
                <a:ext uri="{FF2B5EF4-FFF2-40B4-BE49-F238E27FC236}">
                  <a16:creationId xmlns:a16="http://schemas.microsoft.com/office/drawing/2014/main" id="{02140BB9-B26C-B9BA-74AE-DF774B526BF6}"/>
                </a:ext>
              </a:extLst>
            </p:cNvPr>
            <p:cNvSpPr/>
            <p:nvPr/>
          </p:nvSpPr>
          <p:spPr>
            <a:xfrm>
              <a:off x="1096160" y="199512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06AF03F-6B8F-FE90-322B-2CF1645906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260" y="2169368"/>
              <a:ext cx="1738884" cy="876925"/>
            </a:xfrm>
            <a:prstGeom prst="rect">
              <a:avLst/>
            </a:prstGeom>
          </p:spPr>
        </p:pic>
      </p:grpSp>
      <p:grpSp>
        <p:nvGrpSpPr>
          <p:cNvPr id="36" name="Group 35">
            <a:extLst>
              <a:ext uri="{FF2B5EF4-FFF2-40B4-BE49-F238E27FC236}">
                <a16:creationId xmlns:a16="http://schemas.microsoft.com/office/drawing/2014/main" id="{729398D5-D6F8-3FF1-F144-AF34578D597A}"/>
              </a:ext>
            </a:extLst>
          </p:cNvPr>
          <p:cNvGrpSpPr/>
          <p:nvPr/>
        </p:nvGrpSpPr>
        <p:grpSpPr>
          <a:xfrm>
            <a:off x="6748179" y="2065878"/>
            <a:ext cx="1299661" cy="1244881"/>
            <a:chOff x="6748179" y="2065878"/>
            <a:chExt cx="1299661" cy="1244881"/>
          </a:xfrm>
        </p:grpSpPr>
        <p:sp>
          <p:nvSpPr>
            <p:cNvPr id="25" name="Oval 24">
              <a:extLst>
                <a:ext uri="{FF2B5EF4-FFF2-40B4-BE49-F238E27FC236}">
                  <a16:creationId xmlns:a16="http://schemas.microsoft.com/office/drawing/2014/main" id="{7A631B6C-F548-933B-8FBD-484640FA7837}"/>
                </a:ext>
              </a:extLst>
            </p:cNvPr>
            <p:cNvSpPr/>
            <p:nvPr/>
          </p:nvSpPr>
          <p:spPr>
            <a:xfrm>
              <a:off x="6775568" y="206587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73CA8432-4104-BF35-16D9-F7419B3D18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48179" y="2115362"/>
              <a:ext cx="1299661" cy="1190740"/>
            </a:xfrm>
            <a:prstGeom prst="rect">
              <a:avLst/>
            </a:prstGeom>
          </p:spPr>
        </p:pic>
      </p:grpSp>
      <p:grpSp>
        <p:nvGrpSpPr>
          <p:cNvPr id="32" name="Group 31">
            <a:extLst>
              <a:ext uri="{FF2B5EF4-FFF2-40B4-BE49-F238E27FC236}">
                <a16:creationId xmlns:a16="http://schemas.microsoft.com/office/drawing/2014/main" id="{1D08EDCA-A53A-9332-0A24-FB3518092690}"/>
              </a:ext>
            </a:extLst>
          </p:cNvPr>
          <p:cNvGrpSpPr/>
          <p:nvPr/>
        </p:nvGrpSpPr>
        <p:grpSpPr>
          <a:xfrm>
            <a:off x="1700316" y="3324389"/>
            <a:ext cx="1312385" cy="1268040"/>
            <a:chOff x="1700316" y="3324389"/>
            <a:chExt cx="1312385" cy="1268040"/>
          </a:xfrm>
        </p:grpSpPr>
        <p:sp>
          <p:nvSpPr>
            <p:cNvPr id="29" name="Oval 28">
              <a:extLst>
                <a:ext uri="{FF2B5EF4-FFF2-40B4-BE49-F238E27FC236}">
                  <a16:creationId xmlns:a16="http://schemas.microsoft.com/office/drawing/2014/main" id="{9C8C714F-7EE5-FC1B-1CC5-378AD6F51DF2}"/>
                </a:ext>
              </a:extLst>
            </p:cNvPr>
            <p:cNvSpPr/>
            <p:nvPr/>
          </p:nvSpPr>
          <p:spPr>
            <a:xfrm>
              <a:off x="1767820" y="334754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B9318D8-0F41-4D57-A1F4-F7B909F281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00316" y="3324389"/>
              <a:ext cx="1288543" cy="1229536"/>
            </a:xfrm>
            <a:prstGeom prst="rect">
              <a:avLst/>
            </a:prstGeom>
          </p:spPr>
        </p:pic>
      </p:grpSp>
      <p:grpSp>
        <p:nvGrpSpPr>
          <p:cNvPr id="34" name="Group 33">
            <a:extLst>
              <a:ext uri="{FF2B5EF4-FFF2-40B4-BE49-F238E27FC236}">
                <a16:creationId xmlns:a16="http://schemas.microsoft.com/office/drawing/2014/main" id="{01C3DBEF-2EBD-D606-61E0-A26AE899814A}"/>
              </a:ext>
            </a:extLst>
          </p:cNvPr>
          <p:cNvGrpSpPr/>
          <p:nvPr/>
        </p:nvGrpSpPr>
        <p:grpSpPr>
          <a:xfrm>
            <a:off x="6820849" y="4826628"/>
            <a:ext cx="1427188" cy="1244881"/>
            <a:chOff x="6820849" y="4826628"/>
            <a:chExt cx="1427188" cy="1244881"/>
          </a:xfrm>
        </p:grpSpPr>
        <p:sp>
          <p:nvSpPr>
            <p:cNvPr id="27" name="Oval 26">
              <a:extLst>
                <a:ext uri="{FF2B5EF4-FFF2-40B4-BE49-F238E27FC236}">
                  <a16:creationId xmlns:a16="http://schemas.microsoft.com/office/drawing/2014/main" id="{8B137649-D6CC-5D39-FA91-B15327853326}"/>
                </a:ext>
              </a:extLst>
            </p:cNvPr>
            <p:cNvSpPr/>
            <p:nvPr/>
          </p:nvSpPr>
          <p:spPr>
            <a:xfrm>
              <a:off x="6962151" y="482662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4BFD03F1-79B6-60CF-EAE7-48408D94024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0849" y="4941496"/>
              <a:ext cx="1427188" cy="974214"/>
            </a:xfrm>
            <a:prstGeom prst="rect">
              <a:avLst/>
            </a:prstGeom>
          </p:spPr>
        </p:pic>
      </p:grpSp>
      <p:grpSp>
        <p:nvGrpSpPr>
          <p:cNvPr id="33" name="Group 32">
            <a:extLst>
              <a:ext uri="{FF2B5EF4-FFF2-40B4-BE49-F238E27FC236}">
                <a16:creationId xmlns:a16="http://schemas.microsoft.com/office/drawing/2014/main" id="{AC3B84E8-7AD2-7E38-A6F6-8E243C1E3B6F}"/>
              </a:ext>
            </a:extLst>
          </p:cNvPr>
          <p:cNvGrpSpPr/>
          <p:nvPr/>
        </p:nvGrpSpPr>
        <p:grpSpPr>
          <a:xfrm>
            <a:off x="989902" y="4553925"/>
            <a:ext cx="1244881" cy="1364469"/>
            <a:chOff x="989902" y="4553925"/>
            <a:chExt cx="1244881" cy="1364469"/>
          </a:xfrm>
        </p:grpSpPr>
        <p:sp>
          <p:nvSpPr>
            <p:cNvPr id="28" name="Oval 27">
              <a:extLst>
                <a:ext uri="{FF2B5EF4-FFF2-40B4-BE49-F238E27FC236}">
                  <a16:creationId xmlns:a16="http://schemas.microsoft.com/office/drawing/2014/main" id="{02C8B251-AA47-9F52-7283-9177EF9B9F97}"/>
                </a:ext>
              </a:extLst>
            </p:cNvPr>
            <p:cNvSpPr/>
            <p:nvPr/>
          </p:nvSpPr>
          <p:spPr>
            <a:xfrm>
              <a:off x="989902" y="4650354"/>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AC6676C4-F0B2-5F35-5F82-7FDC174B5B0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 b="43586"/>
            <a:stretch/>
          </p:blipFill>
          <p:spPr>
            <a:xfrm>
              <a:off x="989902" y="4553925"/>
              <a:ext cx="1079135" cy="1364469"/>
            </a:xfrm>
            <a:prstGeom prst="rect">
              <a:avLst/>
            </a:prstGeom>
          </p:spPr>
        </p:pic>
      </p:grpSp>
      <p:grpSp>
        <p:nvGrpSpPr>
          <p:cNvPr id="35" name="Group 34">
            <a:extLst>
              <a:ext uri="{FF2B5EF4-FFF2-40B4-BE49-F238E27FC236}">
                <a16:creationId xmlns:a16="http://schemas.microsoft.com/office/drawing/2014/main" id="{B5028630-D4A4-07C1-1C18-E473C5DEC8B9}"/>
              </a:ext>
            </a:extLst>
          </p:cNvPr>
          <p:cNvGrpSpPr/>
          <p:nvPr/>
        </p:nvGrpSpPr>
        <p:grpSpPr>
          <a:xfrm>
            <a:off x="6035050" y="3466247"/>
            <a:ext cx="1549542" cy="1287349"/>
            <a:chOff x="6035050" y="3466247"/>
            <a:chExt cx="1549542" cy="1287349"/>
          </a:xfrm>
        </p:grpSpPr>
        <p:sp>
          <p:nvSpPr>
            <p:cNvPr id="26" name="Oval 25">
              <a:extLst>
                <a:ext uri="{FF2B5EF4-FFF2-40B4-BE49-F238E27FC236}">
                  <a16:creationId xmlns:a16="http://schemas.microsoft.com/office/drawing/2014/main" id="{1F76127A-8F5B-8C7A-CA94-1CE25C07DDED}"/>
                </a:ext>
              </a:extLst>
            </p:cNvPr>
            <p:cNvSpPr/>
            <p:nvPr/>
          </p:nvSpPr>
          <p:spPr>
            <a:xfrm>
              <a:off x="6278310" y="3508715"/>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94597F95-A823-E314-CD39-B82320A7F8D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61209" y="4004171"/>
              <a:ext cx="723383" cy="686514"/>
            </a:xfrm>
            <a:prstGeom prst="rect">
              <a:avLst/>
            </a:prstGeom>
          </p:spPr>
        </p:pic>
        <p:pic>
          <p:nvPicPr>
            <p:cNvPr id="23" name="Picture 22">
              <a:extLst>
                <a:ext uri="{FF2B5EF4-FFF2-40B4-BE49-F238E27FC236}">
                  <a16:creationId xmlns:a16="http://schemas.microsoft.com/office/drawing/2014/main" id="{85394C83-687C-BD18-D215-9A8C16325B0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35050" y="3466247"/>
              <a:ext cx="865701" cy="1010379"/>
            </a:xfrm>
            <a:prstGeom prst="rect">
              <a:avLst/>
            </a:prstGeom>
          </p:spPr>
        </p:pic>
      </p:grpSp>
      <p:grpSp>
        <p:nvGrpSpPr>
          <p:cNvPr id="11" name="Group 10">
            <a:extLst>
              <a:ext uri="{FF2B5EF4-FFF2-40B4-BE49-F238E27FC236}">
                <a16:creationId xmlns:a16="http://schemas.microsoft.com/office/drawing/2014/main" id="{1E5E43D3-B1D4-9636-FDA2-3F35A7CFF353}"/>
              </a:ext>
            </a:extLst>
          </p:cNvPr>
          <p:cNvGrpSpPr/>
          <p:nvPr/>
        </p:nvGrpSpPr>
        <p:grpSpPr>
          <a:xfrm>
            <a:off x="256704" y="6068789"/>
            <a:ext cx="662547" cy="662547"/>
            <a:chOff x="233416" y="5644386"/>
            <a:chExt cx="854246" cy="854246"/>
          </a:xfrm>
        </p:grpSpPr>
        <p:sp>
          <p:nvSpPr>
            <p:cNvPr id="10" name="Rectangle: Rounded Corners 9">
              <a:extLst>
                <a:ext uri="{FF2B5EF4-FFF2-40B4-BE49-F238E27FC236}">
                  <a16:creationId xmlns:a16="http://schemas.microsoft.com/office/drawing/2014/main" id="{7FFC20B4-2359-CF06-7D7F-0A75485A8A3E}"/>
                </a:ext>
              </a:extLst>
            </p:cNvPr>
            <p:cNvSpPr/>
            <p:nvPr/>
          </p:nvSpPr>
          <p:spPr>
            <a:xfrm>
              <a:off x="233416" y="5644386"/>
              <a:ext cx="854246" cy="854246"/>
            </a:xfrm>
            <a:prstGeom prst="roundRect">
              <a:avLst/>
            </a:prstGeom>
            <a:solidFill>
              <a:schemeClr val="bg1"/>
            </a:solidFill>
            <a:ln w="28575">
              <a:solidFill>
                <a:srgbClr val="837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73FD1A76-36CA-5D4E-39F2-51BB315D5245}"/>
                </a:ext>
              </a:extLst>
            </p:cNvPr>
            <p:cNvGrpSpPr/>
            <p:nvPr/>
          </p:nvGrpSpPr>
          <p:grpSpPr>
            <a:xfrm>
              <a:off x="320247" y="5745716"/>
              <a:ext cx="680584" cy="637485"/>
              <a:chOff x="7631743" y="627957"/>
              <a:chExt cx="680584" cy="637485"/>
            </a:xfrm>
          </p:grpSpPr>
          <p:sp>
            <p:nvSpPr>
              <p:cNvPr id="4" name="Rectangle 3">
                <a:hlinkClick r:id="rId10" action="ppaction://hlinksldjump"/>
                <a:extLst>
                  <a:ext uri="{FF2B5EF4-FFF2-40B4-BE49-F238E27FC236}">
                    <a16:creationId xmlns:a16="http://schemas.microsoft.com/office/drawing/2014/main" id="{B5F0A029-9656-A43C-5D6E-CA7674AFC72E}"/>
                  </a:ext>
                </a:extLst>
              </p:cNvPr>
              <p:cNvSpPr/>
              <p:nvPr/>
            </p:nvSpPr>
            <p:spPr>
              <a:xfrm>
                <a:off x="7740467" y="882828"/>
                <a:ext cx="463136" cy="378803"/>
              </a:xfrm>
              <a:prstGeom prst="rect">
                <a:avLst/>
              </a:prstGeom>
              <a:solidFill>
                <a:srgbClr val="837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Isosceles Triangle 5">
                <a:hlinkClick r:id="rId10" action="ppaction://hlinksldjump"/>
                <a:extLst>
                  <a:ext uri="{FF2B5EF4-FFF2-40B4-BE49-F238E27FC236}">
                    <a16:creationId xmlns:a16="http://schemas.microsoft.com/office/drawing/2014/main" id="{775DE20F-F882-A345-B555-B775DDB6C12F}"/>
                  </a:ext>
                </a:extLst>
              </p:cNvPr>
              <p:cNvSpPr/>
              <p:nvPr/>
            </p:nvSpPr>
            <p:spPr>
              <a:xfrm>
                <a:off x="7631743" y="627957"/>
                <a:ext cx="680584" cy="262492"/>
              </a:xfrm>
              <a:prstGeom prst="triangle">
                <a:avLst/>
              </a:prstGeom>
              <a:solidFill>
                <a:srgbClr val="837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10" action="ppaction://hlinksldjump"/>
                <a:extLst>
                  <a:ext uri="{FF2B5EF4-FFF2-40B4-BE49-F238E27FC236}">
                    <a16:creationId xmlns:a16="http://schemas.microsoft.com/office/drawing/2014/main" id="{47692860-E6EB-8E9D-E46B-FFCE0417819D}"/>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365434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500"/>
                                        <p:tgtEl>
                                          <p:spTgt spid="3">
                                            <p:txEl>
                                              <p:pRg st="2" end="2"/>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500"/>
                                        <p:tgtEl>
                                          <p:spTgt spid="3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500"/>
                                        <p:tgtEl>
                                          <p:spTgt spid="3">
                                            <p:txEl>
                                              <p:pRg st="4" end="4"/>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fade">
                                      <p:cBhvr>
                                        <p:cTn id="55" dur="500"/>
                                        <p:tgtEl>
                                          <p:spTgt spid="3">
                                            <p:txEl>
                                              <p:pRg st="5" end="5"/>
                                            </p:txEl>
                                          </p:spTgt>
                                        </p:tgtEl>
                                      </p:cBhvr>
                                    </p:animEffect>
                                  </p:childTnLst>
                                </p:cTn>
                              </p:par>
                            </p:childTnLst>
                          </p:cTn>
                        </p:par>
                        <p:par>
                          <p:cTn id="56" fill="hold">
                            <p:stCondLst>
                              <p:cond delay="500"/>
                            </p:stCondLst>
                            <p:childTnLst>
                              <p:par>
                                <p:cTn id="57" presetID="10" presetClass="entr" presetSubtype="0" fill="hold"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3">
                                            <p:txEl>
                                              <p:pRg st="6" end="6"/>
                                            </p:txEl>
                                          </p:spTgt>
                                        </p:tgtEl>
                                        <p:attrNameLst>
                                          <p:attrName>style.visibility</p:attrName>
                                        </p:attrNameLst>
                                      </p:cBhvr>
                                      <p:to>
                                        <p:strVal val="visible"/>
                                      </p:to>
                                    </p:set>
                                    <p:animEffect transition="in" filter="fade">
                                      <p:cBhvr>
                                        <p:cTn id="6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F79536"/>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Two</a:t>
            </a:r>
          </a:p>
        </p:txBody>
      </p:sp>
      <p:pic>
        <p:nvPicPr>
          <p:cNvPr id="10" name="Picture 9">
            <a:extLst>
              <a:ext uri="{FF2B5EF4-FFF2-40B4-BE49-F238E27FC236}">
                <a16:creationId xmlns:a16="http://schemas.microsoft.com/office/drawing/2014/main" id="{21BF56CA-C574-464A-F3ED-64EE2A687E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92029" y="1958711"/>
            <a:ext cx="5359941" cy="3790059"/>
          </a:xfrm>
          <a:prstGeom prst="rect">
            <a:avLst/>
          </a:prstGeom>
        </p:spPr>
      </p:pic>
      <p:grpSp>
        <p:nvGrpSpPr>
          <p:cNvPr id="2" name="Group 1">
            <a:extLst>
              <a:ext uri="{FF2B5EF4-FFF2-40B4-BE49-F238E27FC236}">
                <a16:creationId xmlns:a16="http://schemas.microsoft.com/office/drawing/2014/main" id="{73C34D89-6CBA-6FED-3C0E-FE24A581AADD}"/>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AD57DEE3-6E82-0538-1D75-FAFEBA89E88A}"/>
                </a:ext>
              </a:extLst>
            </p:cNvPr>
            <p:cNvSpPr/>
            <p:nvPr/>
          </p:nvSpPr>
          <p:spPr>
            <a:xfrm>
              <a:off x="233416" y="5644386"/>
              <a:ext cx="854246" cy="854246"/>
            </a:xfrm>
            <a:prstGeom prst="roundRect">
              <a:avLst/>
            </a:prstGeom>
            <a:solidFill>
              <a:schemeClr val="bg1"/>
            </a:solidFill>
            <a:ln w="28575">
              <a:solidFill>
                <a:srgbClr val="F6A25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a:extLst>
                <a:ext uri="{FF2B5EF4-FFF2-40B4-BE49-F238E27FC236}">
                  <a16:creationId xmlns:a16="http://schemas.microsoft.com/office/drawing/2014/main" id="{A5EA4879-0905-F5E9-D218-0779644FDA6C}"/>
                </a:ext>
              </a:extLst>
            </p:cNvPr>
            <p:cNvGrpSpPr/>
            <p:nvPr/>
          </p:nvGrpSpPr>
          <p:grpSpPr>
            <a:xfrm>
              <a:off x="320247" y="5745716"/>
              <a:ext cx="680584" cy="637485"/>
              <a:chOff x="7631743" y="627957"/>
              <a:chExt cx="680584" cy="637485"/>
            </a:xfrm>
          </p:grpSpPr>
          <p:sp>
            <p:nvSpPr>
              <p:cNvPr id="6" name="Rectangle 5">
                <a:hlinkClick r:id="rId4" action="ppaction://hlinksldjump"/>
                <a:extLst>
                  <a:ext uri="{FF2B5EF4-FFF2-40B4-BE49-F238E27FC236}">
                    <a16:creationId xmlns:a16="http://schemas.microsoft.com/office/drawing/2014/main" id="{99C225F0-353F-33C3-FDAA-0DFE7A076EC9}"/>
                  </a:ext>
                </a:extLst>
              </p:cNvPr>
              <p:cNvSpPr/>
              <p:nvPr/>
            </p:nvSpPr>
            <p:spPr>
              <a:xfrm>
                <a:off x="7740467" y="882828"/>
                <a:ext cx="463136" cy="378803"/>
              </a:xfrm>
              <a:prstGeom prst="rect">
                <a:avLst/>
              </a:prstGeom>
              <a:solidFill>
                <a:srgbClr val="F6A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Isosceles Triangle 7">
                <a:hlinkClick r:id="rId4" action="ppaction://hlinksldjump"/>
                <a:extLst>
                  <a:ext uri="{FF2B5EF4-FFF2-40B4-BE49-F238E27FC236}">
                    <a16:creationId xmlns:a16="http://schemas.microsoft.com/office/drawing/2014/main" id="{CE0342DD-7B26-E414-B1CB-DD80E26246FA}"/>
                  </a:ext>
                </a:extLst>
              </p:cNvPr>
              <p:cNvSpPr/>
              <p:nvPr/>
            </p:nvSpPr>
            <p:spPr>
              <a:xfrm>
                <a:off x="7631743" y="627957"/>
                <a:ext cx="680584" cy="262492"/>
              </a:xfrm>
              <a:prstGeom prst="triangle">
                <a:avLst/>
              </a:prstGeom>
              <a:solidFill>
                <a:srgbClr val="F6A2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4" action="ppaction://hlinksldjump"/>
                <a:extLst>
                  <a:ext uri="{FF2B5EF4-FFF2-40B4-BE49-F238E27FC236}">
                    <a16:creationId xmlns:a16="http://schemas.microsoft.com/office/drawing/2014/main" id="{50FFB646-0C3E-C1E0-98DC-60A833A41CB9}"/>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1490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EE73AA"/>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Three</a:t>
            </a:r>
          </a:p>
        </p:txBody>
      </p:sp>
      <p:pic>
        <p:nvPicPr>
          <p:cNvPr id="8" name="Picture 7">
            <a:extLst>
              <a:ext uri="{FF2B5EF4-FFF2-40B4-BE49-F238E27FC236}">
                <a16:creationId xmlns:a16="http://schemas.microsoft.com/office/drawing/2014/main" id="{97A6DFDA-26DC-360E-83BE-7A9EDEE1DEC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92148" y="1958711"/>
            <a:ext cx="5359702" cy="3790059"/>
          </a:xfrm>
          <a:prstGeom prst="rect">
            <a:avLst/>
          </a:prstGeom>
        </p:spPr>
      </p:pic>
      <p:grpSp>
        <p:nvGrpSpPr>
          <p:cNvPr id="2" name="Group 1">
            <a:extLst>
              <a:ext uri="{FF2B5EF4-FFF2-40B4-BE49-F238E27FC236}">
                <a16:creationId xmlns:a16="http://schemas.microsoft.com/office/drawing/2014/main" id="{342BA9F8-F443-FF58-9940-DA93D783A23B}"/>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DDD71CA9-E870-9A33-D101-009146F2271E}"/>
                </a:ext>
              </a:extLst>
            </p:cNvPr>
            <p:cNvSpPr/>
            <p:nvPr/>
          </p:nvSpPr>
          <p:spPr>
            <a:xfrm>
              <a:off x="233416" y="5644386"/>
              <a:ext cx="854246" cy="854246"/>
            </a:xfrm>
            <a:prstGeom prst="roundRect">
              <a:avLst/>
            </a:prstGeom>
            <a:solidFill>
              <a:schemeClr val="bg1"/>
            </a:solidFill>
            <a:ln w="28575">
              <a:solidFill>
                <a:srgbClr val="EE9B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a:extLst>
                <a:ext uri="{FF2B5EF4-FFF2-40B4-BE49-F238E27FC236}">
                  <a16:creationId xmlns:a16="http://schemas.microsoft.com/office/drawing/2014/main" id="{9E5CC648-1405-2CF2-489F-1231161471DD}"/>
                </a:ext>
              </a:extLst>
            </p:cNvPr>
            <p:cNvGrpSpPr/>
            <p:nvPr/>
          </p:nvGrpSpPr>
          <p:grpSpPr>
            <a:xfrm>
              <a:off x="320247" y="5745716"/>
              <a:ext cx="680584" cy="637485"/>
              <a:chOff x="7631743" y="627957"/>
              <a:chExt cx="680584" cy="637485"/>
            </a:xfrm>
          </p:grpSpPr>
          <p:sp>
            <p:nvSpPr>
              <p:cNvPr id="6" name="Rectangle 5">
                <a:hlinkClick r:id="rId4" action="ppaction://hlinksldjump"/>
                <a:extLst>
                  <a:ext uri="{FF2B5EF4-FFF2-40B4-BE49-F238E27FC236}">
                    <a16:creationId xmlns:a16="http://schemas.microsoft.com/office/drawing/2014/main" id="{D190905D-223B-A4A8-1269-351A87BE8769}"/>
                  </a:ext>
                </a:extLst>
              </p:cNvPr>
              <p:cNvSpPr/>
              <p:nvPr/>
            </p:nvSpPr>
            <p:spPr>
              <a:xfrm>
                <a:off x="7740467" y="882828"/>
                <a:ext cx="463136" cy="378803"/>
              </a:xfrm>
              <a:prstGeom prst="rect">
                <a:avLst/>
              </a:prstGeom>
              <a:solidFill>
                <a:srgbClr val="EE9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Isosceles Triangle 8">
                <a:hlinkClick r:id="rId4" action="ppaction://hlinksldjump"/>
                <a:extLst>
                  <a:ext uri="{FF2B5EF4-FFF2-40B4-BE49-F238E27FC236}">
                    <a16:creationId xmlns:a16="http://schemas.microsoft.com/office/drawing/2014/main" id="{5F0A68DC-09AF-5AC2-C8A2-5BC08B623A8F}"/>
                  </a:ext>
                </a:extLst>
              </p:cNvPr>
              <p:cNvSpPr/>
              <p:nvPr/>
            </p:nvSpPr>
            <p:spPr>
              <a:xfrm>
                <a:off x="7631743" y="627957"/>
                <a:ext cx="680584" cy="262492"/>
              </a:xfrm>
              <a:prstGeom prst="triangle">
                <a:avLst/>
              </a:prstGeom>
              <a:solidFill>
                <a:srgbClr val="EE9B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4" action="ppaction://hlinksldjump"/>
                <a:extLst>
                  <a:ext uri="{FF2B5EF4-FFF2-40B4-BE49-F238E27FC236}">
                    <a16:creationId xmlns:a16="http://schemas.microsoft.com/office/drawing/2014/main" id="{CC1D4632-8C72-35FB-FF3C-33726850D7B7}"/>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182183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Four</a:t>
            </a:r>
          </a:p>
        </p:txBody>
      </p:sp>
      <p:sp>
        <p:nvSpPr>
          <p:cNvPr id="4" name="Text Box">
            <a:extLst>
              <a:ext uri="{FF2B5EF4-FFF2-40B4-BE49-F238E27FC236}">
                <a16:creationId xmlns:a16="http://schemas.microsoft.com/office/drawing/2014/main" id="{2DF11E1A-3A88-4893-E466-093EA375522C}"/>
              </a:ext>
            </a:extLst>
          </p:cNvPr>
          <p:cNvSpPr/>
          <p:nvPr/>
        </p:nvSpPr>
        <p:spPr>
          <a:xfrm>
            <a:off x="1152571" y="1361336"/>
            <a:ext cx="6838857" cy="433553"/>
          </a:xfrm>
          <a:prstGeom prst="rect">
            <a:avLst/>
          </a:prstGeom>
          <a:solidFill>
            <a:srgbClr val="C1DFC5"/>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400" dirty="0" smtClean="0">
                <a:solidFill>
                  <a:sysClr val="windowText" lastClr="000000"/>
                </a:solidFill>
                <a:latin typeface="Roboto" panose="02000000000000000000" pitchFamily="2" charset="0"/>
                <a:ea typeface="Roboto" panose="02000000000000000000" pitchFamily="2" charset="0"/>
              </a:rPr>
              <a:t>Phase 4 uses the same sounds as phase 3 but we build bigger words.</a:t>
            </a:r>
            <a:endParaRPr lang="en-GB" sz="1400" dirty="0">
              <a:solidFill>
                <a:sysClr val="windowText" lastClr="000000"/>
              </a:solidFill>
              <a:latin typeface="Roboto" panose="02000000000000000000" pitchFamily="2" charset="0"/>
              <a:ea typeface="Roboto" panose="02000000000000000000" pitchFamily="2" charset="0"/>
            </a:endParaRPr>
          </a:p>
        </p:txBody>
      </p:sp>
      <p:grpSp>
        <p:nvGrpSpPr>
          <p:cNvPr id="9" name="Group 8">
            <a:extLst>
              <a:ext uri="{FF2B5EF4-FFF2-40B4-BE49-F238E27FC236}">
                <a16:creationId xmlns:a16="http://schemas.microsoft.com/office/drawing/2014/main" id="{FFD1E10E-6FF0-8A42-855A-B05CB1D5E25E}"/>
              </a:ext>
            </a:extLst>
          </p:cNvPr>
          <p:cNvGrpSpPr/>
          <p:nvPr/>
        </p:nvGrpSpPr>
        <p:grpSpPr>
          <a:xfrm>
            <a:off x="1425220" y="2181283"/>
            <a:ext cx="6371818" cy="3088567"/>
            <a:chOff x="1425220" y="2181283"/>
            <a:chExt cx="6371818" cy="3088567"/>
          </a:xfrm>
        </p:grpSpPr>
        <p:pic>
          <p:nvPicPr>
            <p:cNvPr id="7" name="Picture 6">
              <a:extLst>
                <a:ext uri="{FF2B5EF4-FFF2-40B4-BE49-F238E27FC236}">
                  <a16:creationId xmlns:a16="http://schemas.microsoft.com/office/drawing/2014/main" id="{969F5BC6-0B56-8159-05AF-288DC29E2FD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429118" y="2181283"/>
              <a:ext cx="4367920"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C25BD77D-7A68-F40E-030A-32B7301E538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25220" y="2181284"/>
              <a:ext cx="4367920"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grpSp>
      <p:grpSp>
        <p:nvGrpSpPr>
          <p:cNvPr id="2" name="Group 1">
            <a:extLst>
              <a:ext uri="{FF2B5EF4-FFF2-40B4-BE49-F238E27FC236}">
                <a16:creationId xmlns:a16="http://schemas.microsoft.com/office/drawing/2014/main" id="{E90E586F-5654-FB86-D314-697470011CE4}"/>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0ED9E5DD-25BB-3B23-43E9-A3F8FE6543DD}"/>
                </a:ext>
              </a:extLst>
            </p:cNvPr>
            <p:cNvSpPr/>
            <p:nvPr/>
          </p:nvSpPr>
          <p:spPr>
            <a:xfrm>
              <a:off x="233416" y="5644386"/>
              <a:ext cx="854246" cy="854246"/>
            </a:xfrm>
            <a:prstGeom prst="roundRect">
              <a:avLst/>
            </a:prstGeom>
            <a:solidFill>
              <a:schemeClr val="bg1"/>
            </a:solidFill>
            <a:ln w="28575">
              <a:solidFill>
                <a:srgbClr val="67BE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E033217C-1CAC-80CF-0336-D456DA29027E}"/>
                </a:ext>
              </a:extLst>
            </p:cNvPr>
            <p:cNvGrpSpPr/>
            <p:nvPr/>
          </p:nvGrpSpPr>
          <p:grpSpPr>
            <a:xfrm>
              <a:off x="320247" y="5745716"/>
              <a:ext cx="680584" cy="637485"/>
              <a:chOff x="7631743" y="627957"/>
              <a:chExt cx="680584" cy="637485"/>
            </a:xfrm>
          </p:grpSpPr>
          <p:sp>
            <p:nvSpPr>
              <p:cNvPr id="10" name="Rectangle 9">
                <a:hlinkClick r:id="rId5" action="ppaction://hlinksldjump"/>
                <a:extLst>
                  <a:ext uri="{FF2B5EF4-FFF2-40B4-BE49-F238E27FC236}">
                    <a16:creationId xmlns:a16="http://schemas.microsoft.com/office/drawing/2014/main" id="{FF950D22-6222-A62C-71ED-7F87BF26AE56}"/>
                  </a:ext>
                </a:extLst>
              </p:cNvPr>
              <p:cNvSpPr/>
              <p:nvPr/>
            </p:nvSpPr>
            <p:spPr>
              <a:xfrm>
                <a:off x="7740467" y="882828"/>
                <a:ext cx="463136" cy="378803"/>
              </a:xfrm>
              <a:prstGeom prst="rect">
                <a:avLst/>
              </a:prstGeom>
              <a:solidFill>
                <a:srgbClr val="67BE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Isosceles Triangle 10">
                <a:hlinkClick r:id="rId5" action="ppaction://hlinksldjump"/>
                <a:extLst>
                  <a:ext uri="{FF2B5EF4-FFF2-40B4-BE49-F238E27FC236}">
                    <a16:creationId xmlns:a16="http://schemas.microsoft.com/office/drawing/2014/main" id="{4F5244DD-C5B7-6355-D584-9107FABAC778}"/>
                  </a:ext>
                </a:extLst>
              </p:cNvPr>
              <p:cNvSpPr/>
              <p:nvPr/>
            </p:nvSpPr>
            <p:spPr>
              <a:xfrm>
                <a:off x="7631743" y="627957"/>
                <a:ext cx="680584" cy="262492"/>
              </a:xfrm>
              <a:prstGeom prst="triangle">
                <a:avLst/>
              </a:prstGeom>
              <a:solidFill>
                <a:srgbClr val="67BE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5" action="ppaction://hlinksldjump"/>
                <a:extLst>
                  <a:ext uri="{FF2B5EF4-FFF2-40B4-BE49-F238E27FC236}">
                    <a16:creationId xmlns:a16="http://schemas.microsoft.com/office/drawing/2014/main" id="{4B28C009-B734-BBDF-9472-034994A212DE}"/>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587121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Five</a:t>
            </a:r>
          </a:p>
        </p:txBody>
      </p:sp>
      <p:pic>
        <p:nvPicPr>
          <p:cNvPr id="7" name="Picture 6">
            <a:extLst>
              <a:ext uri="{FF2B5EF4-FFF2-40B4-BE49-F238E27FC236}">
                <a16:creationId xmlns:a16="http://schemas.microsoft.com/office/drawing/2014/main" id="{22245326-F7BC-2B9A-611D-18728417BA6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92148" y="1958711"/>
            <a:ext cx="5359702" cy="3790058"/>
          </a:xfrm>
          <a:prstGeom prst="rect">
            <a:avLst/>
          </a:prstGeom>
        </p:spPr>
      </p:pic>
      <p:grpSp>
        <p:nvGrpSpPr>
          <p:cNvPr id="2" name="Group 1">
            <a:extLst>
              <a:ext uri="{FF2B5EF4-FFF2-40B4-BE49-F238E27FC236}">
                <a16:creationId xmlns:a16="http://schemas.microsoft.com/office/drawing/2014/main" id="{7749F9B8-D92A-2571-5909-AAFEAEC21EFA}"/>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B8C815C4-607B-19D2-EE1D-02122ED51E5B}"/>
                </a:ext>
              </a:extLst>
            </p:cNvPr>
            <p:cNvSpPr/>
            <p:nvPr/>
          </p:nvSpPr>
          <p:spPr>
            <a:xfrm>
              <a:off x="233416" y="5644386"/>
              <a:ext cx="854246" cy="854246"/>
            </a:xfrm>
            <a:prstGeom prst="roundRect">
              <a:avLst/>
            </a:prstGeom>
            <a:solidFill>
              <a:schemeClr val="bg1"/>
            </a:solidFill>
            <a:ln w="28575">
              <a:solidFill>
                <a:srgbClr val="FAC24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0A92A00C-2D0A-5980-9FA5-8C2B6FE881E1}"/>
                </a:ext>
              </a:extLst>
            </p:cNvPr>
            <p:cNvGrpSpPr/>
            <p:nvPr/>
          </p:nvGrpSpPr>
          <p:grpSpPr>
            <a:xfrm>
              <a:off x="320247" y="5745716"/>
              <a:ext cx="680584" cy="637485"/>
              <a:chOff x="7631743" y="627957"/>
              <a:chExt cx="680584" cy="637485"/>
            </a:xfrm>
          </p:grpSpPr>
          <p:sp>
            <p:nvSpPr>
              <p:cNvPr id="8" name="Rectangle 7">
                <a:hlinkClick r:id="rId4" action="ppaction://hlinksldjump"/>
                <a:extLst>
                  <a:ext uri="{FF2B5EF4-FFF2-40B4-BE49-F238E27FC236}">
                    <a16:creationId xmlns:a16="http://schemas.microsoft.com/office/drawing/2014/main" id="{C52987F1-CBC4-E6F3-4C81-5A1AB7A4AE44}"/>
                  </a:ext>
                </a:extLst>
              </p:cNvPr>
              <p:cNvSpPr/>
              <p:nvPr/>
            </p:nvSpPr>
            <p:spPr>
              <a:xfrm>
                <a:off x="7740467" y="882828"/>
                <a:ext cx="463136" cy="378803"/>
              </a:xfrm>
              <a:prstGeom prst="rect">
                <a:avLst/>
              </a:prstGeom>
              <a:solidFill>
                <a:srgbClr val="FAC2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Isosceles Triangle 8">
                <a:hlinkClick r:id="rId4" action="ppaction://hlinksldjump"/>
                <a:extLst>
                  <a:ext uri="{FF2B5EF4-FFF2-40B4-BE49-F238E27FC236}">
                    <a16:creationId xmlns:a16="http://schemas.microsoft.com/office/drawing/2014/main" id="{8E39F9AE-0BB3-B042-5CB4-21C489808027}"/>
                  </a:ext>
                </a:extLst>
              </p:cNvPr>
              <p:cNvSpPr/>
              <p:nvPr/>
            </p:nvSpPr>
            <p:spPr>
              <a:xfrm>
                <a:off x="7631743" y="627957"/>
                <a:ext cx="680584" cy="262492"/>
              </a:xfrm>
              <a:prstGeom prst="triangle">
                <a:avLst/>
              </a:prstGeom>
              <a:solidFill>
                <a:srgbClr val="FAC2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4" action="ppaction://hlinksldjump"/>
                <a:extLst>
                  <a:ext uri="{FF2B5EF4-FFF2-40B4-BE49-F238E27FC236}">
                    <a16:creationId xmlns:a16="http://schemas.microsoft.com/office/drawing/2014/main" id="{05B67987-42CD-F8FA-5F70-C3063A1E321C}"/>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166664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Six</a:t>
            </a:r>
          </a:p>
        </p:txBody>
      </p:sp>
      <p:sp>
        <p:nvSpPr>
          <p:cNvPr id="8" name="Text Box">
            <a:extLst>
              <a:ext uri="{FF2B5EF4-FFF2-40B4-BE49-F238E27FC236}">
                <a16:creationId xmlns:a16="http://schemas.microsoft.com/office/drawing/2014/main" id="{CB8167CB-B17C-45E5-781A-FAE1CC9E320C}"/>
              </a:ext>
            </a:extLst>
          </p:cNvPr>
          <p:cNvSpPr/>
          <p:nvPr/>
        </p:nvSpPr>
        <p:spPr>
          <a:xfrm>
            <a:off x="1152571" y="1253614"/>
            <a:ext cx="6838857" cy="648997"/>
          </a:xfrm>
          <a:prstGeom prst="rect">
            <a:avLst/>
          </a:prstGeom>
          <a:solidFill>
            <a:srgbClr val="89CBC1"/>
          </a:solidFill>
          <a:ln w="28575">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400" dirty="0">
                <a:solidFill>
                  <a:sysClr val="windowText" lastClr="000000"/>
                </a:solidFill>
                <a:latin typeface="Roboto" panose="02000000000000000000" pitchFamily="2" charset="0"/>
                <a:ea typeface="Roboto" panose="02000000000000000000" pitchFamily="2" charset="0"/>
              </a:rPr>
              <a:t>You may wish to replace this sound mat with one from your chosen scheme. Please delete this instruction.</a:t>
            </a:r>
          </a:p>
        </p:txBody>
      </p:sp>
      <p:pic>
        <p:nvPicPr>
          <p:cNvPr id="9" name="Picture 8">
            <a:extLst>
              <a:ext uri="{FF2B5EF4-FFF2-40B4-BE49-F238E27FC236}">
                <a16:creationId xmlns:a16="http://schemas.microsoft.com/office/drawing/2014/main" id="{488CE4BF-FFCB-2362-00A4-73D8FD1A1FA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893328" y="1958711"/>
            <a:ext cx="5357341" cy="3790058"/>
          </a:xfrm>
          <a:prstGeom prst="rect">
            <a:avLst/>
          </a:prstGeom>
        </p:spPr>
      </p:pic>
      <p:grpSp>
        <p:nvGrpSpPr>
          <p:cNvPr id="2" name="Group 1">
            <a:extLst>
              <a:ext uri="{FF2B5EF4-FFF2-40B4-BE49-F238E27FC236}">
                <a16:creationId xmlns:a16="http://schemas.microsoft.com/office/drawing/2014/main" id="{A4CA100A-B830-ADBE-249E-8369F7CD0266}"/>
              </a:ext>
            </a:extLst>
          </p:cNvPr>
          <p:cNvGrpSpPr/>
          <p:nvPr/>
        </p:nvGrpSpPr>
        <p:grpSpPr>
          <a:xfrm>
            <a:off x="256704" y="6068789"/>
            <a:ext cx="662547" cy="662547"/>
            <a:chOff x="233416" y="5644386"/>
            <a:chExt cx="854246" cy="854246"/>
          </a:xfrm>
        </p:grpSpPr>
        <p:sp>
          <p:nvSpPr>
            <p:cNvPr id="3" name="Rectangle: Rounded Corners 2">
              <a:extLst>
                <a:ext uri="{FF2B5EF4-FFF2-40B4-BE49-F238E27FC236}">
                  <a16:creationId xmlns:a16="http://schemas.microsoft.com/office/drawing/2014/main" id="{ACD8E20B-C251-9B34-A6D8-D697E382C7A3}"/>
                </a:ext>
              </a:extLst>
            </p:cNvPr>
            <p:cNvSpPr/>
            <p:nvPr/>
          </p:nvSpPr>
          <p:spPr>
            <a:xfrm>
              <a:off x="233416" y="5644386"/>
              <a:ext cx="854246" cy="854246"/>
            </a:xfrm>
            <a:prstGeom prst="roundRect">
              <a:avLst/>
            </a:prstGeom>
            <a:solidFill>
              <a:schemeClr val="bg1"/>
            </a:solidFill>
            <a:ln w="28575">
              <a:solidFill>
                <a:srgbClr val="4BB1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a:extLst>
                <a:ext uri="{FF2B5EF4-FFF2-40B4-BE49-F238E27FC236}">
                  <a16:creationId xmlns:a16="http://schemas.microsoft.com/office/drawing/2014/main" id="{BCC6A5BD-C660-4FEE-D5F2-01E77A408611}"/>
                </a:ext>
              </a:extLst>
            </p:cNvPr>
            <p:cNvGrpSpPr/>
            <p:nvPr/>
          </p:nvGrpSpPr>
          <p:grpSpPr>
            <a:xfrm>
              <a:off x="320247" y="5745716"/>
              <a:ext cx="680584" cy="637485"/>
              <a:chOff x="7631743" y="627957"/>
              <a:chExt cx="680584" cy="637485"/>
            </a:xfrm>
          </p:grpSpPr>
          <p:sp>
            <p:nvSpPr>
              <p:cNvPr id="6" name="Rectangle 5">
                <a:hlinkClick r:id="rId4" action="ppaction://hlinksldjump"/>
                <a:extLst>
                  <a:ext uri="{FF2B5EF4-FFF2-40B4-BE49-F238E27FC236}">
                    <a16:creationId xmlns:a16="http://schemas.microsoft.com/office/drawing/2014/main" id="{A03D1618-CF22-5E94-4E14-02E36C0755BD}"/>
                  </a:ext>
                </a:extLst>
              </p:cNvPr>
              <p:cNvSpPr/>
              <p:nvPr/>
            </p:nvSpPr>
            <p:spPr>
              <a:xfrm>
                <a:off x="7740467" y="882828"/>
                <a:ext cx="463136" cy="378803"/>
              </a:xfrm>
              <a:prstGeom prst="rect">
                <a:avLst/>
              </a:prstGeom>
              <a:solidFill>
                <a:srgbClr val="4BB1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Isosceles Triangle 6">
                <a:hlinkClick r:id="rId4" action="ppaction://hlinksldjump"/>
                <a:extLst>
                  <a:ext uri="{FF2B5EF4-FFF2-40B4-BE49-F238E27FC236}">
                    <a16:creationId xmlns:a16="http://schemas.microsoft.com/office/drawing/2014/main" id="{CE2E35F7-F6FF-82A1-B53B-665DD3AA9BCB}"/>
                  </a:ext>
                </a:extLst>
              </p:cNvPr>
              <p:cNvSpPr/>
              <p:nvPr/>
            </p:nvSpPr>
            <p:spPr>
              <a:xfrm>
                <a:off x="7631743" y="627957"/>
                <a:ext cx="680584" cy="262492"/>
              </a:xfrm>
              <a:prstGeom prst="triangle">
                <a:avLst/>
              </a:prstGeom>
              <a:solidFill>
                <a:srgbClr val="4BB1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4" action="ppaction://hlinksldjump"/>
                <a:extLst>
                  <a:ext uri="{FF2B5EF4-FFF2-40B4-BE49-F238E27FC236}">
                    <a16:creationId xmlns:a16="http://schemas.microsoft.com/office/drawing/2014/main" id="{AE950149-1540-178F-31A0-FF7076346EA9}"/>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720078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latin typeface="Calibri" panose="020F0502020204030204" pitchFamily="34" charset="0"/>
                <a:cs typeface="Calibri" panose="020F0502020204030204" pitchFamily="34" charset="0"/>
              </a:rPr>
              <a:t>How to say the sounds</a:t>
            </a:r>
            <a:endParaRPr lang="en-GB" dirty="0"/>
          </a:p>
        </p:txBody>
      </p:sp>
      <p:sp>
        <p:nvSpPr>
          <p:cNvPr id="3" name="Rectangle 2"/>
          <p:cNvSpPr/>
          <p:nvPr/>
        </p:nvSpPr>
        <p:spPr>
          <a:xfrm>
            <a:off x="814647" y="1695796"/>
            <a:ext cx="7448204" cy="4524315"/>
          </a:xfrm>
          <a:prstGeom prst="rect">
            <a:avLst/>
          </a:prstGeom>
        </p:spPr>
        <p:txBody>
          <a:bodyPr wrap="square">
            <a:spAutoFit/>
          </a:bodyPr>
          <a:lstStyle/>
          <a:p>
            <a:pPr marL="457200" indent="-457200">
              <a:buFont typeface="Arial" panose="020B0604020202020204" pitchFamily="34" charset="0"/>
              <a:buChar char="•"/>
            </a:pPr>
            <a:r>
              <a:rPr lang="en-GB" sz="3200" dirty="0">
                <a:latin typeface="Calibri" panose="020F0502020204030204" pitchFamily="34" charset="0"/>
                <a:cs typeface="Calibri" panose="020F0502020204030204" pitchFamily="34" charset="0"/>
              </a:rPr>
              <a:t>Saying the sounds correctly with your child is extremely important</a:t>
            </a:r>
          </a:p>
          <a:p>
            <a:pPr marL="457200" indent="-457200">
              <a:buFont typeface="Arial" panose="020B0604020202020204" pitchFamily="34" charset="0"/>
              <a:buChar char="•"/>
            </a:pPr>
            <a:r>
              <a:rPr lang="en-GB" sz="3200" dirty="0">
                <a:latin typeface="Calibri" panose="020F0502020204030204" pitchFamily="34" charset="0"/>
                <a:cs typeface="Calibri" panose="020F0502020204030204" pitchFamily="34" charset="0"/>
              </a:rPr>
              <a:t>The way we say the sound may well be different from when you were at school!</a:t>
            </a:r>
          </a:p>
          <a:p>
            <a:pPr marL="457200" indent="-457200">
              <a:buFont typeface="Arial" panose="020B0604020202020204" pitchFamily="34" charset="0"/>
              <a:buChar char="•"/>
            </a:pPr>
            <a:r>
              <a:rPr lang="en-GB" sz="3200" dirty="0">
                <a:latin typeface="Calibri" panose="020F0502020204030204" pitchFamily="34" charset="0"/>
                <a:cs typeface="Calibri" panose="020F0502020204030204" pitchFamily="34" charset="0"/>
              </a:rPr>
              <a:t>We say the shortest form of the sounds</a:t>
            </a:r>
          </a:p>
          <a:p>
            <a:endParaRPr lang="en-GB" sz="3200" dirty="0" smtClean="0">
              <a:latin typeface="Calibri" panose="020F0502020204030204" pitchFamily="34" charset="0"/>
              <a:cs typeface="Calibri" panose="020F0502020204030204" pitchFamily="34" charset="0"/>
              <a:hlinkClick r:id="rId2"/>
            </a:endParaRPr>
          </a:p>
          <a:p>
            <a:endParaRPr lang="en-GB" sz="3200" dirty="0">
              <a:latin typeface="Calibri" panose="020F0502020204030204" pitchFamily="34" charset="0"/>
              <a:cs typeface="Calibri" panose="020F0502020204030204" pitchFamily="34" charset="0"/>
              <a:hlinkClick r:id="rId2"/>
            </a:endParaRPr>
          </a:p>
          <a:p>
            <a:r>
              <a:rPr lang="en-GB" sz="3200" dirty="0" smtClean="0">
                <a:latin typeface="Calibri" panose="020F0502020204030204" pitchFamily="34" charset="0"/>
                <a:cs typeface="Calibri" panose="020F0502020204030204" pitchFamily="34" charset="0"/>
                <a:hlinkClick r:id="rId2"/>
              </a:rPr>
              <a:t>https</a:t>
            </a:r>
            <a:r>
              <a:rPr lang="en-GB" sz="3200" dirty="0">
                <a:latin typeface="Calibri" panose="020F0502020204030204" pitchFamily="34" charset="0"/>
                <a:cs typeface="Calibri" panose="020F0502020204030204" pitchFamily="34" charset="0"/>
                <a:hlinkClick r:id="rId2"/>
              </a:rPr>
              <a:t>://www.youtube.com/watch?v=V32pB2lposo</a:t>
            </a:r>
            <a:endParaRPr lang="en-GB"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431525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Now for the Tricky bit!</a:t>
            </a:r>
            <a:endParaRPr lang="en-GB" dirty="0"/>
          </a:p>
        </p:txBody>
      </p:sp>
      <p:sp>
        <p:nvSpPr>
          <p:cNvPr id="3" name="Rectangle 2"/>
          <p:cNvSpPr/>
          <p:nvPr/>
        </p:nvSpPr>
        <p:spPr>
          <a:xfrm>
            <a:off x="1263534" y="1637576"/>
            <a:ext cx="6999317" cy="3970318"/>
          </a:xfrm>
          <a:prstGeom prst="rect">
            <a:avLst/>
          </a:prstGeom>
        </p:spPr>
        <p:txBody>
          <a:bodyPr wrap="square">
            <a:spAutoFit/>
          </a:bodyPr>
          <a:lstStyle/>
          <a:p>
            <a:r>
              <a:rPr lang="en-GB" sz="2800" b="1" dirty="0">
                <a:latin typeface="Calibri" panose="020F0502020204030204" pitchFamily="34" charset="0"/>
                <a:cs typeface="Calibri" panose="020F0502020204030204" pitchFamily="34" charset="0"/>
              </a:rPr>
              <a:t>Phonemes</a:t>
            </a:r>
            <a:r>
              <a:rPr lang="en-GB" sz="2800" dirty="0">
                <a:latin typeface="Calibri" panose="020F0502020204030204" pitchFamily="34" charset="0"/>
                <a:cs typeface="Calibri" panose="020F0502020204030204" pitchFamily="34" charset="0"/>
              </a:rPr>
              <a:t> ( how it sounds) are represented by </a:t>
            </a:r>
            <a:r>
              <a:rPr lang="en-GB" sz="2800" b="1" dirty="0">
                <a:latin typeface="Calibri" panose="020F0502020204030204" pitchFamily="34" charset="0"/>
                <a:cs typeface="Calibri" panose="020F0502020204030204" pitchFamily="34" charset="0"/>
              </a:rPr>
              <a:t>graphemes</a:t>
            </a:r>
            <a:r>
              <a:rPr lang="en-GB" sz="2800" dirty="0">
                <a:latin typeface="Calibri" panose="020F0502020204030204" pitchFamily="34" charset="0"/>
                <a:cs typeface="Calibri" panose="020F0502020204030204" pitchFamily="34" charset="0"/>
              </a:rPr>
              <a:t> (how it looks).</a:t>
            </a:r>
          </a:p>
          <a:p>
            <a:r>
              <a:rPr lang="en-GB" sz="2800" dirty="0">
                <a:latin typeface="Calibri" panose="020F0502020204030204" pitchFamily="34" charset="0"/>
                <a:cs typeface="Calibri" panose="020F0502020204030204" pitchFamily="34" charset="0"/>
              </a:rPr>
              <a:t>A grapheme can consist of 1, 2 or more letters.</a:t>
            </a:r>
          </a:p>
          <a:p>
            <a:r>
              <a:rPr lang="en-GB" sz="2800" dirty="0">
                <a:latin typeface="Calibri" panose="020F0502020204030204" pitchFamily="34" charset="0"/>
                <a:cs typeface="Calibri" panose="020F0502020204030204" pitchFamily="34" charset="0"/>
              </a:rPr>
              <a:t>A phoneme can be represented/spelled in more than one way (</a:t>
            </a:r>
            <a:r>
              <a:rPr lang="en-GB" sz="2800" b="1" dirty="0">
                <a:solidFill>
                  <a:srgbClr val="00B050"/>
                </a:solidFill>
                <a:latin typeface="Calibri" panose="020F0502020204030204" pitchFamily="34" charset="0"/>
                <a:cs typeface="Calibri" panose="020F0502020204030204" pitchFamily="34" charset="0"/>
              </a:rPr>
              <a:t>c</a:t>
            </a:r>
            <a:r>
              <a:rPr lang="en-GB" sz="2800" b="1" dirty="0">
                <a:latin typeface="Calibri" panose="020F0502020204030204" pitchFamily="34" charset="0"/>
                <a:cs typeface="Calibri" panose="020F0502020204030204" pitchFamily="34" charset="0"/>
              </a:rPr>
              <a:t> – </a:t>
            </a:r>
            <a:r>
              <a:rPr lang="en-GB" sz="2800" dirty="0">
                <a:solidFill>
                  <a:srgbClr val="00B050"/>
                </a:solidFill>
                <a:latin typeface="Calibri" panose="020F0502020204030204" pitchFamily="34" charset="0"/>
                <a:cs typeface="Calibri" panose="020F0502020204030204" pitchFamily="34" charset="0"/>
              </a:rPr>
              <a:t>c</a:t>
            </a:r>
            <a:r>
              <a:rPr lang="en-GB" sz="2800" dirty="0">
                <a:latin typeface="Calibri" panose="020F0502020204030204" pitchFamily="34" charset="0"/>
                <a:cs typeface="Calibri" panose="020F0502020204030204" pitchFamily="34" charset="0"/>
              </a:rPr>
              <a:t>at, </a:t>
            </a:r>
            <a:r>
              <a:rPr lang="en-GB" sz="2800" dirty="0">
                <a:solidFill>
                  <a:srgbClr val="00B050"/>
                </a:solidFill>
                <a:latin typeface="Calibri" panose="020F0502020204030204" pitchFamily="34" charset="0"/>
                <a:cs typeface="Calibri" panose="020F0502020204030204" pitchFamily="34" charset="0"/>
              </a:rPr>
              <a:t>k</a:t>
            </a:r>
            <a:r>
              <a:rPr lang="en-GB" sz="2800" dirty="0">
                <a:latin typeface="Calibri" panose="020F0502020204030204" pitchFamily="34" charset="0"/>
                <a:cs typeface="Calibri" panose="020F0502020204030204" pitchFamily="34" charset="0"/>
              </a:rPr>
              <a:t>ennel, </a:t>
            </a:r>
            <a:r>
              <a:rPr lang="en-GB" sz="2800" dirty="0">
                <a:solidFill>
                  <a:srgbClr val="00B050"/>
                </a:solidFill>
                <a:latin typeface="Calibri" panose="020F0502020204030204" pitchFamily="34" charset="0"/>
                <a:cs typeface="Calibri" panose="020F0502020204030204" pitchFamily="34" charset="0"/>
              </a:rPr>
              <a:t>ch</a:t>
            </a:r>
            <a:r>
              <a:rPr lang="en-GB" sz="2800" dirty="0">
                <a:latin typeface="Calibri" panose="020F0502020204030204" pitchFamily="34" charset="0"/>
                <a:cs typeface="Calibri" panose="020F0502020204030204" pitchFamily="34" charset="0"/>
              </a:rPr>
              <a:t>oir; </a:t>
            </a:r>
            <a:r>
              <a:rPr lang="en-GB" sz="2800" b="1" dirty="0" err="1">
                <a:solidFill>
                  <a:srgbClr val="7030A0"/>
                </a:solidFill>
                <a:latin typeface="Calibri" panose="020F0502020204030204" pitchFamily="34" charset="0"/>
                <a:cs typeface="Calibri" panose="020F0502020204030204" pitchFamily="34" charset="0"/>
              </a:rPr>
              <a:t>oo</a:t>
            </a:r>
            <a:r>
              <a:rPr lang="en-GB" sz="2800" b="1" dirty="0">
                <a:solidFill>
                  <a:srgbClr val="7030A0"/>
                </a:solidFill>
                <a:latin typeface="Calibri" panose="020F0502020204030204" pitchFamily="34" charset="0"/>
                <a:cs typeface="Calibri" panose="020F0502020204030204" pitchFamily="34" charset="0"/>
              </a:rPr>
              <a:t> </a:t>
            </a:r>
            <a:r>
              <a:rPr lang="en-GB" sz="2800" b="1" dirty="0">
                <a:latin typeface="Calibri" panose="020F0502020204030204" pitchFamily="34" charset="0"/>
                <a:cs typeface="Calibri" panose="020F0502020204030204" pitchFamily="34" charset="0"/>
              </a:rPr>
              <a:t>– </a:t>
            </a:r>
            <a:r>
              <a:rPr lang="en-GB" sz="2800" dirty="0">
                <a:latin typeface="Calibri" panose="020F0502020204030204" pitchFamily="34" charset="0"/>
                <a:cs typeface="Calibri" panose="020F0502020204030204" pitchFamily="34" charset="0"/>
              </a:rPr>
              <a:t>m</a:t>
            </a:r>
            <a:r>
              <a:rPr lang="en-GB" sz="2800" dirty="0">
                <a:solidFill>
                  <a:srgbClr val="7030A0"/>
                </a:solidFill>
                <a:latin typeface="Calibri" panose="020F0502020204030204" pitchFamily="34" charset="0"/>
                <a:cs typeface="Calibri" panose="020F0502020204030204" pitchFamily="34" charset="0"/>
              </a:rPr>
              <a:t>oo</a:t>
            </a:r>
            <a:r>
              <a:rPr lang="en-GB" sz="2800" dirty="0">
                <a:latin typeface="Calibri" panose="020F0502020204030204" pitchFamily="34" charset="0"/>
                <a:cs typeface="Calibri" panose="020F0502020204030204" pitchFamily="34" charset="0"/>
              </a:rPr>
              <a:t>n, b</a:t>
            </a:r>
            <a:r>
              <a:rPr lang="en-GB" sz="2800" dirty="0">
                <a:solidFill>
                  <a:srgbClr val="7030A0"/>
                </a:solidFill>
                <a:latin typeface="Calibri" panose="020F0502020204030204" pitchFamily="34" charset="0"/>
                <a:cs typeface="Calibri" panose="020F0502020204030204" pitchFamily="34" charset="0"/>
              </a:rPr>
              <a:t>oo</a:t>
            </a:r>
            <a:r>
              <a:rPr lang="en-GB" sz="2800" dirty="0">
                <a:latin typeface="Calibri" panose="020F0502020204030204" pitchFamily="34" charset="0"/>
                <a:cs typeface="Calibri" panose="020F0502020204030204" pitchFamily="34" charset="0"/>
              </a:rPr>
              <a:t>k; </a:t>
            </a:r>
            <a:r>
              <a:rPr lang="en-GB" sz="2800" b="1" dirty="0">
                <a:solidFill>
                  <a:srgbClr val="FFC000"/>
                </a:solidFill>
                <a:latin typeface="Calibri" panose="020F0502020204030204" pitchFamily="34" charset="0"/>
                <a:cs typeface="Calibri" panose="020F0502020204030204" pitchFamily="34" charset="0"/>
              </a:rPr>
              <a:t>ow</a:t>
            </a:r>
            <a:r>
              <a:rPr lang="en-GB" sz="2800" b="1" dirty="0">
                <a:latin typeface="Calibri" panose="020F0502020204030204" pitchFamily="34" charset="0"/>
                <a:cs typeface="Calibri" panose="020F0502020204030204" pitchFamily="34" charset="0"/>
              </a:rPr>
              <a:t> – </a:t>
            </a:r>
            <a:r>
              <a:rPr lang="en-GB" sz="2800" dirty="0">
                <a:latin typeface="Calibri" panose="020F0502020204030204" pitchFamily="34" charset="0"/>
                <a:cs typeface="Calibri" panose="020F0502020204030204" pitchFamily="34" charset="0"/>
              </a:rPr>
              <a:t>sn</a:t>
            </a:r>
            <a:r>
              <a:rPr lang="en-GB" sz="2800" dirty="0">
                <a:solidFill>
                  <a:srgbClr val="FFC000"/>
                </a:solidFill>
                <a:latin typeface="Calibri" panose="020F0502020204030204" pitchFamily="34" charset="0"/>
                <a:cs typeface="Calibri" panose="020F0502020204030204" pitchFamily="34" charset="0"/>
              </a:rPr>
              <a:t>ow</a:t>
            </a:r>
            <a:r>
              <a:rPr lang="en-GB" sz="2800" dirty="0">
                <a:latin typeface="Calibri" panose="020F0502020204030204" pitchFamily="34" charset="0"/>
                <a:cs typeface="Calibri" panose="020F0502020204030204" pitchFamily="34" charset="0"/>
              </a:rPr>
              <a:t>, n</a:t>
            </a:r>
            <a:r>
              <a:rPr lang="en-GB" sz="2800" dirty="0">
                <a:solidFill>
                  <a:srgbClr val="FFC000"/>
                </a:solidFill>
                <a:latin typeface="Calibri" panose="020F0502020204030204" pitchFamily="34" charset="0"/>
                <a:cs typeface="Calibri" panose="020F0502020204030204" pitchFamily="34" charset="0"/>
              </a:rPr>
              <a:t>ow</a:t>
            </a:r>
            <a:r>
              <a:rPr lang="en-GB" sz="2800" dirty="0">
                <a:latin typeface="Calibri" panose="020F0502020204030204" pitchFamily="34" charset="0"/>
                <a:cs typeface="Calibri" panose="020F0502020204030204" pitchFamily="34" charset="0"/>
              </a:rPr>
              <a:t>).</a:t>
            </a:r>
          </a:p>
          <a:p>
            <a:r>
              <a:rPr lang="en-GB" sz="2800" dirty="0">
                <a:latin typeface="Calibri" panose="020F0502020204030204" pitchFamily="34" charset="0"/>
                <a:cs typeface="Calibri" panose="020F0502020204030204" pitchFamily="34" charset="0"/>
              </a:rPr>
              <a:t>The same grapheme may represent more than one phoneme (m</a:t>
            </a:r>
            <a:r>
              <a:rPr lang="en-GB" sz="2800" dirty="0">
                <a:solidFill>
                  <a:srgbClr val="00B0F0"/>
                </a:solidFill>
                <a:latin typeface="Calibri" panose="020F0502020204030204" pitchFamily="34" charset="0"/>
                <a:cs typeface="Calibri" panose="020F0502020204030204" pitchFamily="34" charset="0"/>
              </a:rPr>
              <a:t>e</a:t>
            </a:r>
            <a:r>
              <a:rPr lang="en-GB" sz="2800" dirty="0">
                <a:latin typeface="Calibri" panose="020F0502020204030204" pitchFamily="34" charset="0"/>
                <a:cs typeface="Calibri" panose="020F0502020204030204" pitchFamily="34" charset="0"/>
              </a:rPr>
              <a:t>, m</a:t>
            </a:r>
            <a:r>
              <a:rPr lang="en-GB" sz="2800" dirty="0">
                <a:solidFill>
                  <a:srgbClr val="00B0F0"/>
                </a:solidFill>
                <a:latin typeface="Calibri" panose="020F0502020204030204" pitchFamily="34" charset="0"/>
                <a:cs typeface="Calibri" panose="020F0502020204030204" pitchFamily="34" charset="0"/>
              </a:rPr>
              <a:t>e</a:t>
            </a:r>
            <a:r>
              <a:rPr lang="en-GB" sz="2800" dirty="0">
                <a:latin typeface="Calibri" panose="020F0502020204030204" pitchFamily="34" charset="0"/>
                <a:cs typeface="Calibri" panose="020F0502020204030204" pitchFamily="34" charset="0"/>
              </a:rPr>
              <a:t>t) – it looks the same but sounds different.</a:t>
            </a:r>
          </a:p>
        </p:txBody>
      </p:sp>
    </p:spTree>
    <p:extLst>
      <p:ext uri="{BB962C8B-B14F-4D97-AF65-F5344CB8AC3E}">
        <p14:creationId xmlns:p14="http://schemas.microsoft.com/office/powerpoint/2010/main" val="42616128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613646" y="189374"/>
            <a:ext cx="7934601"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The Year 1 Phonics Screening Check</a:t>
            </a:r>
          </a:p>
        </p:txBody>
      </p:sp>
      <p:pic>
        <p:nvPicPr>
          <p:cNvPr id="11" name="Picture 10">
            <a:extLst>
              <a:ext uri="{FF2B5EF4-FFF2-40B4-BE49-F238E27FC236}">
                <a16:creationId xmlns:a16="http://schemas.microsoft.com/office/drawing/2014/main" id="{B22DF12C-CD44-9169-FA81-DDED844FF7B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rot="365668">
            <a:off x="6038570" y="2904175"/>
            <a:ext cx="2184047"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pic>
        <p:nvPicPr>
          <p:cNvPr id="12" name="Picture 11">
            <a:hlinkClick r:id="rId4"/>
            <a:extLst>
              <a:ext uri="{FF2B5EF4-FFF2-40B4-BE49-F238E27FC236}">
                <a16:creationId xmlns:a16="http://schemas.microsoft.com/office/drawing/2014/main" id="{839E9752-01B4-69D0-182F-6DC2CDF99F0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rot="21104949">
            <a:off x="5265789" y="1471650"/>
            <a:ext cx="2184047" cy="3088566"/>
          </a:xfrm>
          <a:prstGeom prst="rect">
            <a:avLst/>
          </a:prstGeom>
          <a:ln>
            <a:solidFill>
              <a:schemeClr val="bg2">
                <a:lumMod val="75000"/>
              </a:schemeClr>
            </a:solidFill>
          </a:ln>
          <a:effectLst>
            <a:outerShdw blurRad="50800" dist="38100" dir="2700000" algn="tl" rotWithShape="0">
              <a:prstClr val="black">
                <a:alpha val="40000"/>
              </a:prstClr>
            </a:outerShdw>
          </a:effectLst>
        </p:spPr>
      </p:pic>
      <p:sp>
        <p:nvSpPr>
          <p:cNvPr id="13" name="Text Box">
            <a:extLst>
              <a:ext uri="{FF2B5EF4-FFF2-40B4-BE49-F238E27FC236}">
                <a16:creationId xmlns:a16="http://schemas.microsoft.com/office/drawing/2014/main" id="{C9F72A61-F15B-5762-6611-6AEC64D145E8}"/>
              </a:ext>
            </a:extLst>
          </p:cNvPr>
          <p:cNvSpPr/>
          <p:nvPr/>
        </p:nvSpPr>
        <p:spPr>
          <a:xfrm>
            <a:off x="913202" y="1453413"/>
            <a:ext cx="3843015" cy="1109983"/>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In June, all year 1 children are expected to complete the year 1 Phonics Screening Check.</a:t>
            </a:r>
          </a:p>
        </p:txBody>
      </p:sp>
      <p:sp>
        <p:nvSpPr>
          <p:cNvPr id="14" name="Text Box">
            <a:extLst>
              <a:ext uri="{FF2B5EF4-FFF2-40B4-BE49-F238E27FC236}">
                <a16:creationId xmlns:a16="http://schemas.microsoft.com/office/drawing/2014/main" id="{60CFD81B-E664-4425-3059-AE394D2C01F5}"/>
              </a:ext>
            </a:extLst>
          </p:cNvPr>
          <p:cNvSpPr/>
          <p:nvPr/>
        </p:nvSpPr>
        <p:spPr>
          <a:xfrm>
            <a:off x="913202" y="2765902"/>
            <a:ext cx="3843015"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aim is to check that a child is making progress in phonics. They are expected to read a mixture of real words and ‘nonsense’ words.</a:t>
            </a:r>
          </a:p>
        </p:txBody>
      </p:sp>
      <p:sp>
        <p:nvSpPr>
          <p:cNvPr id="15" name="Text Box">
            <a:extLst>
              <a:ext uri="{FF2B5EF4-FFF2-40B4-BE49-F238E27FC236}">
                <a16:creationId xmlns:a16="http://schemas.microsoft.com/office/drawing/2014/main" id="{A649BC00-0BEC-E466-247E-13F44BF08B3C}"/>
              </a:ext>
            </a:extLst>
          </p:cNvPr>
          <p:cNvSpPr/>
          <p:nvPr/>
        </p:nvSpPr>
        <p:spPr>
          <a:xfrm>
            <a:off x="861890" y="4371463"/>
            <a:ext cx="3945638"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The outcome of this check enables practitioners to see if any children may need additional support to help them make progress in year 2.</a:t>
            </a:r>
          </a:p>
        </p:txBody>
      </p:sp>
    </p:spTree>
    <p:extLst>
      <p:ext uri="{BB962C8B-B14F-4D97-AF65-F5344CB8AC3E}">
        <p14:creationId xmlns:p14="http://schemas.microsoft.com/office/powerpoint/2010/main" val="155385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a:extLst>
              <a:ext uri="{FF2B5EF4-FFF2-40B4-BE49-F238E27FC236}">
                <a16:creationId xmlns:a16="http://schemas.microsoft.com/office/drawing/2014/main" id="{3B14A9FA-5BB0-6D15-1898-8FB6D8168215}"/>
              </a:ext>
            </a:extLst>
          </p:cNvPr>
          <p:cNvSpPr/>
          <p:nvPr/>
        </p:nvSpPr>
        <p:spPr>
          <a:xfrm>
            <a:off x="1476135" y="1508760"/>
            <a:ext cx="2324835" cy="2324835"/>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B7AF32FF-C64F-8DE4-AC22-C494DD1B0894}"/>
              </a:ext>
            </a:extLst>
          </p:cNvPr>
          <p:cNvSpPr/>
          <p:nvPr/>
        </p:nvSpPr>
        <p:spPr>
          <a:xfrm>
            <a:off x="5533196" y="1432635"/>
            <a:ext cx="2366727" cy="2366727"/>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CC0A39B-78B0-0A0F-DF59-0669688A297D}"/>
              </a:ext>
            </a:extLst>
          </p:cNvPr>
          <p:cNvSpPr/>
          <p:nvPr/>
        </p:nvSpPr>
        <p:spPr>
          <a:xfrm>
            <a:off x="2806946" y="4163601"/>
            <a:ext cx="1998516" cy="1998516"/>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 Box">
            <a:extLst>
              <a:ext uri="{FF2B5EF4-FFF2-40B4-BE49-F238E27FC236}">
                <a16:creationId xmlns:a16="http://schemas.microsoft.com/office/drawing/2014/main" id="{3A910AC7-E234-7E93-AD8C-550C1FDE96D5}"/>
              </a:ext>
            </a:extLst>
          </p:cNvPr>
          <p:cNvSpPr/>
          <p:nvPr/>
        </p:nvSpPr>
        <p:spPr>
          <a:xfrm>
            <a:off x="1458781" y="189374"/>
            <a:ext cx="6226435"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Helping Your Child at Home</a:t>
            </a:r>
          </a:p>
        </p:txBody>
      </p:sp>
      <p:pic>
        <p:nvPicPr>
          <p:cNvPr id="9" name="Picture 8">
            <a:extLst>
              <a:ext uri="{FF2B5EF4-FFF2-40B4-BE49-F238E27FC236}">
                <a16:creationId xmlns:a16="http://schemas.microsoft.com/office/drawing/2014/main" id="{50193DAC-A530-CF24-F40A-FB921CB76E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011" t="-28299" r="15213" b="-1"/>
          <a:stretch/>
        </p:blipFill>
        <p:spPr>
          <a:xfrm>
            <a:off x="5368315" y="2708517"/>
            <a:ext cx="1355147" cy="1355147"/>
          </a:xfrm>
          <a:prstGeom prst="ellipse">
            <a:avLst/>
          </a:prstGeom>
          <a:ln w="28575">
            <a:solidFill>
              <a:schemeClr val="bg1"/>
            </a:solidFill>
          </a:ln>
        </p:spPr>
      </p:pic>
      <p:pic>
        <p:nvPicPr>
          <p:cNvPr id="11" name="Picture 10">
            <a:extLst>
              <a:ext uri="{FF2B5EF4-FFF2-40B4-BE49-F238E27FC236}">
                <a16:creationId xmlns:a16="http://schemas.microsoft.com/office/drawing/2014/main" id="{CB059BCD-65BD-7995-4B48-CCB5338C36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170413">
            <a:off x="1132371" y="1782557"/>
            <a:ext cx="1354585" cy="1915649"/>
          </a:xfrm>
          <a:prstGeom prst="rect">
            <a:avLst/>
          </a:prstGeom>
          <a:ln>
            <a:solidFill>
              <a:schemeClr val="bg2">
                <a:lumMod val="75000"/>
              </a:schemeClr>
            </a:solidFill>
          </a:ln>
        </p:spPr>
      </p:pic>
      <p:pic>
        <p:nvPicPr>
          <p:cNvPr id="13" name="Picture 12">
            <a:extLst>
              <a:ext uri="{FF2B5EF4-FFF2-40B4-BE49-F238E27FC236}">
                <a16:creationId xmlns:a16="http://schemas.microsoft.com/office/drawing/2014/main" id="{09BFC1B5-6A53-1597-A29A-FD2876ACA7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20632">
            <a:off x="2657706" y="2109698"/>
            <a:ext cx="1783756" cy="1261365"/>
          </a:xfrm>
          <a:prstGeom prst="rect">
            <a:avLst/>
          </a:prstGeom>
          <a:ln>
            <a:solidFill>
              <a:schemeClr val="bg2">
                <a:lumMod val="75000"/>
              </a:schemeClr>
            </a:solidFill>
          </a:ln>
        </p:spPr>
      </p:pic>
      <p:pic>
        <p:nvPicPr>
          <p:cNvPr id="15" name="Picture 14">
            <a:extLst>
              <a:ext uri="{FF2B5EF4-FFF2-40B4-BE49-F238E27FC236}">
                <a16:creationId xmlns:a16="http://schemas.microsoft.com/office/drawing/2014/main" id="{DAF74B63-E3E7-E17E-0B93-EB3A618CF39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8338" r="1428" b="20740"/>
          <a:stretch/>
        </p:blipFill>
        <p:spPr>
          <a:xfrm>
            <a:off x="6592158" y="1287663"/>
            <a:ext cx="1340044" cy="1355147"/>
          </a:xfrm>
          <a:prstGeom prst="ellipse">
            <a:avLst/>
          </a:prstGeom>
          <a:ln w="28575">
            <a:solidFill>
              <a:schemeClr val="bg1"/>
            </a:solidFill>
          </a:ln>
        </p:spPr>
      </p:pic>
      <p:sp>
        <p:nvSpPr>
          <p:cNvPr id="20" name="Text Box">
            <a:extLst>
              <a:ext uri="{FF2B5EF4-FFF2-40B4-BE49-F238E27FC236}">
                <a16:creationId xmlns:a16="http://schemas.microsoft.com/office/drawing/2014/main" id="{7A669BEA-C182-DFA1-1006-EA50A2511FC4}"/>
              </a:ext>
            </a:extLst>
          </p:cNvPr>
          <p:cNvSpPr/>
          <p:nvPr/>
        </p:nvSpPr>
        <p:spPr>
          <a:xfrm>
            <a:off x="1809663" y="2327743"/>
            <a:ext cx="1657777" cy="57650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play games </a:t>
            </a:r>
          </a:p>
        </p:txBody>
      </p:sp>
      <p:sp>
        <p:nvSpPr>
          <p:cNvPr id="21" name="Text Box">
            <a:extLst>
              <a:ext uri="{FF2B5EF4-FFF2-40B4-BE49-F238E27FC236}">
                <a16:creationId xmlns:a16="http://schemas.microsoft.com/office/drawing/2014/main" id="{3DE18427-11B0-9439-4FE8-3B41A6D35447}"/>
              </a:ext>
            </a:extLst>
          </p:cNvPr>
          <p:cNvSpPr/>
          <p:nvPr/>
        </p:nvSpPr>
        <p:spPr>
          <a:xfrm>
            <a:off x="5370783" y="2193286"/>
            <a:ext cx="2705358" cy="89904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provide opportunities for writing</a:t>
            </a:r>
          </a:p>
        </p:txBody>
      </p:sp>
      <p:sp>
        <p:nvSpPr>
          <p:cNvPr id="22" name="Text Box">
            <a:extLst>
              <a:ext uri="{FF2B5EF4-FFF2-40B4-BE49-F238E27FC236}">
                <a16:creationId xmlns:a16="http://schemas.microsoft.com/office/drawing/2014/main" id="{32F972AF-C7C1-9827-6E25-F9D79EC18A69}"/>
              </a:ext>
            </a:extLst>
          </p:cNvPr>
          <p:cNvSpPr/>
          <p:nvPr/>
        </p:nvSpPr>
        <p:spPr>
          <a:xfrm>
            <a:off x="3262310" y="4655078"/>
            <a:ext cx="3994524" cy="89904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3" algn="ctr"/>
            <a:r>
              <a:rPr lang="en-GB" dirty="0">
                <a:solidFill>
                  <a:sysClr val="windowText" lastClr="000000"/>
                </a:solidFill>
              </a:rPr>
              <a:t>provide opportunities for reading</a:t>
            </a:r>
          </a:p>
        </p:txBody>
      </p:sp>
      <p:pic>
        <p:nvPicPr>
          <p:cNvPr id="19" name="Picture 18">
            <a:extLst>
              <a:ext uri="{FF2B5EF4-FFF2-40B4-BE49-F238E27FC236}">
                <a16:creationId xmlns:a16="http://schemas.microsoft.com/office/drawing/2014/main" id="{19935965-C37A-DC50-97E8-FF4448AC52A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6880" y="4279773"/>
            <a:ext cx="1916881" cy="1626551"/>
          </a:xfrm>
          <a:prstGeom prst="rect">
            <a:avLst/>
          </a:prstGeom>
        </p:spPr>
      </p:pic>
    </p:spTree>
    <p:extLst>
      <p:ext uri="{BB962C8B-B14F-4D97-AF65-F5344CB8AC3E}">
        <p14:creationId xmlns:p14="http://schemas.microsoft.com/office/powerpoint/2010/main" val="428712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0" grpId="0" animBg="1"/>
      <p:bldP spid="21" grpId="0" animBg="1"/>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you can help at home.</a:t>
            </a:r>
            <a:endParaRPr lang="en-GB" dirty="0"/>
          </a:p>
        </p:txBody>
      </p:sp>
      <p:sp>
        <p:nvSpPr>
          <p:cNvPr id="3" name="Rectangle 2"/>
          <p:cNvSpPr/>
          <p:nvPr/>
        </p:nvSpPr>
        <p:spPr>
          <a:xfrm>
            <a:off x="1217205" y="1698443"/>
            <a:ext cx="6700059" cy="3539430"/>
          </a:xfrm>
          <a:prstGeom prst="rect">
            <a:avLst/>
          </a:prstGeom>
        </p:spPr>
        <p:txBody>
          <a:bodyPr wrap="square">
            <a:spAutoFit/>
          </a:bodyPr>
          <a:lstStyle/>
          <a:p>
            <a:r>
              <a:rPr lang="en-GB" sz="3200" dirty="0">
                <a:latin typeface="Calibri" panose="020F0502020204030204" pitchFamily="34" charset="0"/>
                <a:cs typeface="Calibri" panose="020F0502020204030204" pitchFamily="34" charset="0"/>
              </a:rPr>
              <a:t>Sing an alphabet song together</a:t>
            </a:r>
          </a:p>
          <a:p>
            <a:r>
              <a:rPr lang="en-GB" sz="3200" dirty="0">
                <a:latin typeface="Calibri" panose="020F0502020204030204" pitchFamily="34" charset="0"/>
                <a:cs typeface="Calibri" panose="020F0502020204030204" pitchFamily="34" charset="0"/>
              </a:rPr>
              <a:t>Play ‘I spy’ </a:t>
            </a:r>
          </a:p>
          <a:p>
            <a:r>
              <a:rPr lang="en-GB" sz="3200" dirty="0">
                <a:latin typeface="Calibri" panose="020F0502020204030204" pitchFamily="34" charset="0"/>
                <a:cs typeface="Calibri" panose="020F0502020204030204" pitchFamily="34" charset="0"/>
              </a:rPr>
              <a:t>Praise your child for trying to segment and blend words</a:t>
            </a:r>
          </a:p>
          <a:p>
            <a:r>
              <a:rPr lang="en-GB" sz="3200" dirty="0">
                <a:latin typeface="Calibri" panose="020F0502020204030204" pitchFamily="34" charset="0"/>
                <a:cs typeface="Calibri" panose="020F0502020204030204" pitchFamily="34" charset="0"/>
              </a:rPr>
              <a:t>Learn the tricky words</a:t>
            </a:r>
          </a:p>
          <a:p>
            <a:r>
              <a:rPr lang="en-GB" sz="3200" dirty="0">
                <a:latin typeface="Calibri" panose="020F0502020204030204" pitchFamily="34" charset="0"/>
                <a:cs typeface="Calibri" panose="020F0502020204030204" pitchFamily="34" charset="0"/>
              </a:rPr>
              <a:t>Play phonic games</a:t>
            </a:r>
          </a:p>
          <a:p>
            <a:r>
              <a:rPr lang="en-GB" sz="3200" dirty="0">
                <a:latin typeface="Calibri" panose="020F0502020204030204" pitchFamily="34" charset="0"/>
                <a:cs typeface="Calibri" panose="020F0502020204030204" pitchFamily="34" charset="0"/>
              </a:rPr>
              <a:t>Play pairs with words and pictures</a:t>
            </a:r>
          </a:p>
        </p:txBody>
      </p:sp>
    </p:spTree>
    <p:extLst>
      <p:ext uri="{BB962C8B-B14F-4D97-AF65-F5344CB8AC3E}">
        <p14:creationId xmlns:p14="http://schemas.microsoft.com/office/powerpoint/2010/main" val="7385322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you can help at home.</a:t>
            </a:r>
            <a:endParaRPr lang="en-GB" dirty="0"/>
          </a:p>
        </p:txBody>
      </p:sp>
      <p:sp>
        <p:nvSpPr>
          <p:cNvPr id="4" name="Rectangle 3"/>
          <p:cNvSpPr/>
          <p:nvPr/>
        </p:nvSpPr>
        <p:spPr>
          <a:xfrm>
            <a:off x="809882" y="1177696"/>
            <a:ext cx="7514705" cy="4832092"/>
          </a:xfrm>
          <a:prstGeom prst="rect">
            <a:avLst/>
          </a:prstGeom>
        </p:spPr>
        <p:txBody>
          <a:bodyPr wrap="square">
            <a:spAutoFit/>
          </a:bodyPr>
          <a:lstStyle/>
          <a:p>
            <a:r>
              <a:rPr lang="en-GB" sz="2800" dirty="0">
                <a:latin typeface="Calibri" panose="020F0502020204030204" pitchFamily="34" charset="0"/>
                <a:cs typeface="Calibri" panose="020F0502020204030204" pitchFamily="34" charset="0"/>
              </a:rPr>
              <a:t>Phonics is not the only thing needed to become a fluent and competent reader!</a:t>
            </a:r>
          </a:p>
          <a:p>
            <a:r>
              <a:rPr lang="en-GB" sz="2800" dirty="0">
                <a:latin typeface="Calibri" panose="020F0502020204030204" pitchFamily="34" charset="0"/>
                <a:cs typeface="Calibri" panose="020F0502020204030204" pitchFamily="34" charset="0"/>
              </a:rPr>
              <a:t>Please continue to read with your child daily and encourage them to…</a:t>
            </a:r>
          </a:p>
          <a:p>
            <a:pPr>
              <a:buFontTx/>
              <a:buChar char="-"/>
            </a:pPr>
            <a:r>
              <a:rPr lang="en-GB" sz="2800" b="1" dirty="0">
                <a:latin typeface="Calibri" panose="020F0502020204030204" pitchFamily="34" charset="0"/>
                <a:cs typeface="Calibri" panose="020F0502020204030204" pitchFamily="34" charset="0"/>
              </a:rPr>
              <a:t>Sound out the words</a:t>
            </a:r>
          </a:p>
          <a:p>
            <a:pPr>
              <a:buFontTx/>
              <a:buChar char="-"/>
            </a:pPr>
            <a:r>
              <a:rPr lang="en-GB" sz="2800" b="1" dirty="0">
                <a:latin typeface="Calibri" panose="020F0502020204030204" pitchFamily="34" charset="0"/>
                <a:cs typeface="Calibri" panose="020F0502020204030204" pitchFamily="34" charset="0"/>
              </a:rPr>
              <a:t>Re-read the sentence to check it makes sense</a:t>
            </a:r>
          </a:p>
          <a:p>
            <a:pPr>
              <a:buFontTx/>
              <a:buChar char="-"/>
            </a:pPr>
            <a:r>
              <a:rPr lang="en-GB" sz="2800" b="1" dirty="0">
                <a:latin typeface="Calibri" panose="020F0502020204030204" pitchFamily="34" charset="0"/>
                <a:cs typeface="Calibri" panose="020F0502020204030204" pitchFamily="34" charset="0"/>
              </a:rPr>
              <a:t>Use the pictures to look for clues</a:t>
            </a:r>
          </a:p>
          <a:p>
            <a:pPr>
              <a:buFontTx/>
              <a:buChar char="-"/>
            </a:pPr>
            <a:r>
              <a:rPr lang="en-GB" sz="2800" b="1" dirty="0">
                <a:latin typeface="Calibri" panose="020F0502020204030204" pitchFamily="34" charset="0"/>
                <a:cs typeface="Calibri" panose="020F0502020204030204" pitchFamily="34" charset="0"/>
              </a:rPr>
              <a:t>Ask questions about the book and encourage your child to make predictions</a:t>
            </a:r>
          </a:p>
          <a:p>
            <a:r>
              <a:rPr lang="en-GB" sz="2800" dirty="0">
                <a:latin typeface="Calibri" panose="020F0502020204030204" pitchFamily="34" charset="0"/>
                <a:cs typeface="Calibri" panose="020F0502020204030204" pitchFamily="34" charset="0"/>
              </a:rPr>
              <a:t>Visit the library</a:t>
            </a:r>
          </a:p>
          <a:p>
            <a:r>
              <a:rPr lang="en-GB" sz="2800" dirty="0">
                <a:latin typeface="Calibri" panose="020F0502020204030204" pitchFamily="34" charset="0"/>
                <a:cs typeface="Calibri" panose="020F0502020204030204" pitchFamily="34" charset="0"/>
              </a:rPr>
              <a:t>Most importantly, enjoy reading!</a:t>
            </a:r>
          </a:p>
        </p:txBody>
      </p:sp>
    </p:spTree>
    <p:extLst>
      <p:ext uri="{BB962C8B-B14F-4D97-AF65-F5344CB8AC3E}">
        <p14:creationId xmlns:p14="http://schemas.microsoft.com/office/powerpoint/2010/main" val="16465476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6827" y="684311"/>
            <a:ext cx="8220075" cy="4812792"/>
          </a:xfrm>
          <a:prstGeom prst="rect">
            <a:avLst/>
          </a:prstGeom>
        </p:spPr>
        <p:txBody>
          <a:bodyPr wrap="square">
            <a:spAutoFit/>
          </a:bodyPr>
          <a:lstStyle/>
          <a:p>
            <a:pPr algn="ctr">
              <a:spcBef>
                <a:spcPct val="50000"/>
              </a:spcBef>
            </a:pPr>
            <a:r>
              <a:rPr lang="en-GB" altLang="en-US" sz="4800" dirty="0">
                <a:solidFill>
                  <a:srgbClr val="FF0000"/>
                </a:solidFill>
                <a:latin typeface="Calibri" panose="020F0502020204030204" pitchFamily="34" charset="0"/>
                <a:cs typeface="Calibri" panose="020F0502020204030204" pitchFamily="34" charset="0"/>
              </a:rPr>
              <a:t>Resources</a:t>
            </a:r>
            <a:endParaRPr lang="en-GB" altLang="en-US" sz="1600" dirty="0">
              <a:solidFill>
                <a:srgbClr val="FF0000"/>
              </a:solidFill>
              <a:latin typeface="Calibri" panose="020F0502020204030204" pitchFamily="34" charset="0"/>
              <a:cs typeface="Calibri" panose="020F0502020204030204" pitchFamily="34" charset="0"/>
            </a:endParaRPr>
          </a:p>
          <a:p>
            <a:pPr>
              <a:spcBef>
                <a:spcPct val="50000"/>
              </a:spcBef>
            </a:pPr>
            <a:r>
              <a:rPr lang="en-GB" altLang="en-US" sz="1600" dirty="0">
                <a:solidFill>
                  <a:srgbClr val="002060"/>
                </a:solidFill>
                <a:latin typeface="Calibri" panose="020F0502020204030204" pitchFamily="34" charset="0"/>
                <a:cs typeface="Calibri" panose="020F0502020204030204" pitchFamily="34" charset="0"/>
              </a:rPr>
              <a:t>www.phonicsplay.com</a:t>
            </a:r>
            <a:r>
              <a:rPr lang="en-GB" altLang="en-US" sz="1600" dirty="0">
                <a:latin typeface="Calibri" panose="020F0502020204030204" pitchFamily="34" charset="0"/>
                <a:cs typeface="Calibri" panose="020F0502020204030204" pitchFamily="34" charset="0"/>
              </a:rPr>
              <a:t> Lots of free games for each phase, especially good for reading non-words.</a:t>
            </a:r>
          </a:p>
          <a:p>
            <a:pPr>
              <a:spcBef>
                <a:spcPct val="50000"/>
              </a:spcBef>
            </a:pPr>
            <a:r>
              <a:rPr lang="en-GB" altLang="en-US" sz="1600" dirty="0">
                <a:solidFill>
                  <a:srgbClr val="002060"/>
                </a:solidFill>
                <a:latin typeface="Calibri" panose="020F0502020204030204" pitchFamily="34" charset="0"/>
                <a:cs typeface="Calibri" panose="020F0502020204030204" pitchFamily="34" charset="0"/>
              </a:rPr>
              <a:t>www.oxfordowl.co.uk/for-home </a:t>
            </a:r>
            <a:r>
              <a:rPr lang="en-GB" altLang="en-US" sz="1600" dirty="0">
                <a:latin typeface="Calibri" panose="020F0502020204030204" pitchFamily="34" charset="0"/>
                <a:cs typeface="Calibri" panose="020F0502020204030204" pitchFamily="34" charset="0"/>
              </a:rPr>
              <a:t>Oxford Owls website</a:t>
            </a:r>
          </a:p>
          <a:p>
            <a:pPr>
              <a:spcBef>
                <a:spcPct val="50000"/>
              </a:spcBef>
            </a:pPr>
            <a:r>
              <a:rPr lang="en-GB" altLang="en-US" sz="1600" dirty="0">
                <a:solidFill>
                  <a:srgbClr val="002060"/>
                </a:solidFill>
                <a:latin typeface="Calibri" panose="020F0502020204030204" pitchFamily="34" charset="0"/>
                <a:cs typeface="Calibri" panose="020F0502020204030204" pitchFamily="34" charset="0"/>
              </a:rPr>
              <a:t>www.ictgames.com/literacy </a:t>
            </a:r>
            <a:r>
              <a:rPr lang="en-GB" altLang="en-US" sz="1600" dirty="0">
                <a:latin typeface="Calibri" panose="020F0502020204030204" pitchFamily="34" charset="0"/>
                <a:cs typeface="Calibri" panose="020F0502020204030204" pitchFamily="34" charset="0"/>
              </a:rPr>
              <a:t>Wide range of games for sounds, words and rhyming.</a:t>
            </a:r>
          </a:p>
          <a:p>
            <a:pPr>
              <a:spcBef>
                <a:spcPct val="50000"/>
              </a:spcBef>
            </a:pPr>
            <a:r>
              <a:rPr lang="en-GB" altLang="en-US" sz="1600" dirty="0">
                <a:solidFill>
                  <a:srgbClr val="002060"/>
                </a:solidFill>
                <a:latin typeface="Calibri" panose="020F0502020204030204" pitchFamily="34" charset="0"/>
                <a:cs typeface="Calibri" panose="020F0502020204030204" pitchFamily="34" charset="0"/>
              </a:rPr>
              <a:t>www.topmarks.co.uk </a:t>
            </a:r>
            <a:r>
              <a:rPr lang="en-GB" altLang="en-US" sz="1600" dirty="0">
                <a:latin typeface="Calibri" panose="020F0502020204030204" pitchFamily="34" charset="0"/>
                <a:cs typeface="Calibri" panose="020F0502020204030204" pitchFamily="34" charset="0"/>
              </a:rPr>
              <a:t>Search engine designed for school where you can find a wide range of resources and activities with a phonic focus.</a:t>
            </a:r>
          </a:p>
          <a:p>
            <a:pPr>
              <a:lnSpc>
                <a:spcPct val="107000"/>
              </a:lnSpc>
              <a:spcAft>
                <a:spcPts val="800"/>
              </a:spcAft>
              <a:buNone/>
            </a:pPr>
            <a:endParaRPr lang="en-GB" sz="1600" b="1" dirty="0">
              <a:latin typeface="Calibri" panose="020F0502020204030204" pitchFamily="34" charset="0"/>
              <a:ea typeface="Calibri" panose="020F0502020204030204" pitchFamily="34" charset="0"/>
            </a:endParaRPr>
          </a:p>
          <a:p>
            <a:pPr>
              <a:lnSpc>
                <a:spcPct val="107000"/>
              </a:lnSpc>
              <a:spcAft>
                <a:spcPts val="800"/>
              </a:spcAft>
              <a:buNone/>
            </a:pPr>
            <a:r>
              <a:rPr lang="en-GB" sz="1600" b="1" dirty="0">
                <a:latin typeface="Calibri" panose="020F0502020204030204" pitchFamily="34" charset="0"/>
                <a:ea typeface="Calibri" panose="020F0502020204030204" pitchFamily="34" charset="0"/>
              </a:rPr>
              <a:t>YouTube clips:</a:t>
            </a:r>
            <a:endParaRPr lang="en-GB" sz="1000" dirty="0">
              <a:latin typeface="Calibri" panose="020F0502020204030204" pitchFamily="34" charset="0"/>
              <a:ea typeface="Calibri" panose="020F0502020204030204" pitchFamily="34" charset="0"/>
            </a:endParaRPr>
          </a:p>
          <a:p>
            <a:pPr>
              <a:lnSpc>
                <a:spcPct val="107000"/>
              </a:lnSpc>
              <a:spcAft>
                <a:spcPts val="800"/>
              </a:spcAft>
            </a:pPr>
            <a:r>
              <a:rPr lang="en-GB" sz="1600" dirty="0">
                <a:latin typeface="Calibri" panose="020F0502020204030204" pitchFamily="34" charset="0"/>
                <a:ea typeface="Calibri" panose="020F0502020204030204" pitchFamily="34" charset="0"/>
              </a:rPr>
              <a:t>Mr Thorne and Geraldine the Giraffe</a:t>
            </a:r>
            <a:endParaRPr lang="en-GB" sz="1000" dirty="0">
              <a:latin typeface="Calibri" panose="020F0502020204030204" pitchFamily="34" charset="0"/>
              <a:ea typeface="Calibri" panose="020F0502020204030204" pitchFamily="34" charset="0"/>
            </a:endParaRPr>
          </a:p>
          <a:p>
            <a:pPr>
              <a:lnSpc>
                <a:spcPct val="107000"/>
              </a:lnSpc>
              <a:spcAft>
                <a:spcPts val="800"/>
              </a:spcAft>
            </a:pPr>
            <a:r>
              <a:rPr lang="en-GB" sz="1600" dirty="0">
                <a:latin typeface="Calibri" panose="020F0502020204030204" pitchFamily="34" charset="0"/>
                <a:ea typeface="Calibri" panose="020F0502020204030204" pitchFamily="34" charset="0"/>
              </a:rPr>
              <a:t>Epic Phonics</a:t>
            </a:r>
            <a:endParaRPr lang="en-GB" sz="1000" dirty="0">
              <a:latin typeface="Calibri" panose="020F0502020204030204" pitchFamily="34" charset="0"/>
              <a:ea typeface="Calibri" panose="020F0502020204030204" pitchFamily="34" charset="0"/>
            </a:endParaRPr>
          </a:p>
          <a:p>
            <a:pPr>
              <a:lnSpc>
                <a:spcPct val="107000"/>
              </a:lnSpc>
              <a:spcAft>
                <a:spcPts val="800"/>
              </a:spcAft>
            </a:pPr>
            <a:r>
              <a:rPr lang="en-GB" sz="1600" dirty="0">
                <a:latin typeface="Calibri" panose="020F0502020204030204" pitchFamily="34" charset="0"/>
                <a:ea typeface="Calibri" panose="020F0502020204030204" pitchFamily="34" charset="0"/>
              </a:rPr>
              <a:t>Silly School Education phonics</a:t>
            </a:r>
            <a:endParaRPr lang="en-GB" sz="1000" dirty="0">
              <a:latin typeface="Calibri" panose="020F0502020204030204" pitchFamily="34" charset="0"/>
              <a:ea typeface="Calibri" panose="020F0502020204030204" pitchFamily="34" charset="0"/>
            </a:endParaRPr>
          </a:p>
          <a:p>
            <a:pPr>
              <a:lnSpc>
                <a:spcPct val="107000"/>
              </a:lnSpc>
              <a:spcAft>
                <a:spcPts val="800"/>
              </a:spcAft>
            </a:pPr>
            <a:r>
              <a:rPr lang="en-GB" sz="1600" dirty="0">
                <a:latin typeface="Calibri" panose="020F0502020204030204" pitchFamily="34" charset="0"/>
                <a:ea typeface="Calibri" panose="020F0502020204030204" pitchFamily="34" charset="0"/>
              </a:rPr>
              <a:t>Tricky Word songs Phase 2, 3, 4</a:t>
            </a:r>
            <a:endParaRPr lang="en-GB" sz="10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979536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369</TotalTime>
  <Words>1631</Words>
  <Application>Microsoft Office PowerPoint</Application>
  <PresentationFormat>On-screen Show (4:3)</PresentationFormat>
  <Paragraphs>174</Paragraphs>
  <Slides>24</Slides>
  <Notes>14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24</vt:i4>
      </vt:variant>
    </vt:vector>
  </HeadingPairs>
  <TitlesOfParts>
    <vt:vector size="31" baseType="lpstr">
      <vt:lpstr>Calibri</vt:lpstr>
      <vt:lpstr>Roboto</vt:lpstr>
      <vt:lpstr>Google Sans</vt:lpstr>
      <vt:lpstr>Twinkl</vt:lpstr>
      <vt:lpstr>Arial</vt:lpstr>
      <vt:lpstr>Slide Layouts</vt:lpstr>
      <vt:lpstr>Disclaimers/Guidance</vt:lpstr>
      <vt:lpstr>PowerPoint Presentation</vt:lpstr>
      <vt:lpstr>PowerPoint Presentation</vt:lpstr>
      <vt:lpstr>PowerPoint Presentation</vt:lpstr>
      <vt:lpstr>PowerPoint Presentation</vt:lpstr>
      <vt:lpstr>How to say the sounds</vt:lpstr>
      <vt:lpstr>Segmenting</vt:lpstr>
      <vt:lpstr>Tricky Words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to say the sounds</vt:lpstr>
      <vt:lpstr>Now for the Tricky bit!</vt:lpstr>
      <vt:lpstr>PowerPoint Presentation</vt:lpstr>
      <vt:lpstr>PowerPoint Presentation</vt:lpstr>
      <vt:lpstr>How you can help at home.</vt:lpstr>
      <vt:lpstr>How you can help at home.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Crook</dc:creator>
  <cp:lastModifiedBy>Amina Matlub</cp:lastModifiedBy>
  <cp:revision>18</cp:revision>
  <dcterms:created xsi:type="dcterms:W3CDTF">2023-03-07T16:55:43Z</dcterms:created>
  <dcterms:modified xsi:type="dcterms:W3CDTF">2024-11-04T14:06:43Z</dcterms:modified>
</cp:coreProperties>
</file>