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7" r:id="rId2"/>
    <p:sldId id="258" r:id="rId3"/>
    <p:sldId id="260" r:id="rId4"/>
    <p:sldId id="279" r:id="rId5"/>
    <p:sldId id="615" r:id="rId6"/>
    <p:sldId id="606" r:id="rId7"/>
    <p:sldId id="342" r:id="rId8"/>
    <p:sldId id="619" r:id="rId9"/>
    <p:sldId id="614" r:id="rId10"/>
    <p:sldId id="610" r:id="rId11"/>
    <p:sldId id="616" r:id="rId12"/>
    <p:sldId id="618" r:id="rId13"/>
    <p:sldId id="620" r:id="rId14"/>
    <p:sldId id="611" r:id="rId15"/>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5576CD-95C1-4586-BE9F-A8B33A6A02E1}" v="1" dt="2023-01-30T09:07:04.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57975" autoAdjust="0"/>
  </p:normalViewPr>
  <p:slideViewPr>
    <p:cSldViewPr snapToGrid="0">
      <p:cViewPr varScale="1">
        <p:scale>
          <a:sx n="40" d="100"/>
          <a:sy n="40" d="100"/>
        </p:scale>
        <p:origin x="16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9FFF05-0DC9-4708-A354-BA91F87B9A2A}" type="doc">
      <dgm:prSet loTypeId="urn:microsoft.com/office/officeart/2005/8/layout/hierarchy1" loCatId="hierarchy" qsTypeId="urn:microsoft.com/office/officeart/2005/8/quickstyle/simple4" qsCatId="simple" csTypeId="urn:microsoft.com/office/officeart/2005/8/colors/accent3_2" csCatId="accent3" phldr="1"/>
      <dgm:spPr/>
      <dgm:t>
        <a:bodyPr/>
        <a:lstStyle/>
        <a:p>
          <a:endParaRPr lang="en-US"/>
        </a:p>
      </dgm:t>
    </dgm:pt>
    <dgm:pt modelId="{1FAB7BC1-7012-4BC9-8279-0F8A8953C4FF}">
      <dgm:prSet/>
      <dgm:spPr/>
      <dgm:t>
        <a:bodyPr/>
        <a:lstStyle/>
        <a:p>
          <a:r>
            <a:rPr lang="en-US" dirty="0"/>
            <a:t>To ensure the safety of young people with asthma in school.</a:t>
          </a:r>
        </a:p>
      </dgm:t>
    </dgm:pt>
    <dgm:pt modelId="{44B481E1-2C0B-42DB-997E-132A8EF7B31F}" type="sibTrans" cxnId="{26562BC3-AEBE-47D5-9CE9-154CE4AD4C80}">
      <dgm:prSet/>
      <dgm:spPr/>
      <dgm:t>
        <a:bodyPr/>
        <a:lstStyle/>
        <a:p>
          <a:endParaRPr lang="en-US"/>
        </a:p>
      </dgm:t>
    </dgm:pt>
    <dgm:pt modelId="{26DE249B-135A-4191-9462-B24CFAC72D3B}" type="parTrans" cxnId="{26562BC3-AEBE-47D5-9CE9-154CE4AD4C80}">
      <dgm:prSet/>
      <dgm:spPr/>
      <dgm:t>
        <a:bodyPr/>
        <a:lstStyle/>
        <a:p>
          <a:endParaRPr lang="en-US"/>
        </a:p>
      </dgm:t>
    </dgm:pt>
    <dgm:pt modelId="{859968B9-DDEA-497F-BE06-4DCB68737272}">
      <dgm:prSet/>
      <dgm:spPr/>
      <dgm:t>
        <a:bodyPr/>
        <a:lstStyle/>
        <a:p>
          <a:r>
            <a:rPr lang="en-US" dirty="0"/>
            <a:t>To enable schools and settings to achieve a set of quality standards for asthma care.</a:t>
          </a:r>
        </a:p>
      </dgm:t>
    </dgm:pt>
    <dgm:pt modelId="{2D3D826D-3AB9-40CC-B4B5-BB8D2DB8D62E}" type="sibTrans" cxnId="{CEB5A8A3-9920-43DF-A525-85F440377D07}">
      <dgm:prSet/>
      <dgm:spPr/>
      <dgm:t>
        <a:bodyPr/>
        <a:lstStyle/>
        <a:p>
          <a:endParaRPr lang="en-US"/>
        </a:p>
      </dgm:t>
    </dgm:pt>
    <dgm:pt modelId="{B6A76ABA-0A26-4B94-852E-D3FA93B12A56}" type="parTrans" cxnId="{CEB5A8A3-9920-43DF-A525-85F440377D07}">
      <dgm:prSet/>
      <dgm:spPr/>
      <dgm:t>
        <a:bodyPr/>
        <a:lstStyle/>
        <a:p>
          <a:endParaRPr lang="en-US"/>
        </a:p>
      </dgm:t>
    </dgm:pt>
    <dgm:pt modelId="{FF2E79DC-7BAD-4ADB-9E44-2D8F3D4BBA6E}" type="pres">
      <dgm:prSet presAssocID="{5C9FFF05-0DC9-4708-A354-BA91F87B9A2A}" presName="hierChild1" presStyleCnt="0">
        <dgm:presLayoutVars>
          <dgm:chPref val="1"/>
          <dgm:dir/>
          <dgm:animOne val="branch"/>
          <dgm:animLvl val="lvl"/>
          <dgm:resizeHandles/>
        </dgm:presLayoutVars>
      </dgm:prSet>
      <dgm:spPr/>
      <dgm:t>
        <a:bodyPr/>
        <a:lstStyle/>
        <a:p>
          <a:endParaRPr lang="en-US"/>
        </a:p>
      </dgm:t>
    </dgm:pt>
    <dgm:pt modelId="{FB22B135-9066-425A-B719-223F3FC9B8C8}" type="pres">
      <dgm:prSet presAssocID="{859968B9-DDEA-497F-BE06-4DCB68737272}" presName="hierRoot1" presStyleCnt="0"/>
      <dgm:spPr/>
    </dgm:pt>
    <dgm:pt modelId="{DA8321CA-4F63-493F-80A7-68C72EE47C71}" type="pres">
      <dgm:prSet presAssocID="{859968B9-DDEA-497F-BE06-4DCB68737272}" presName="composite" presStyleCnt="0"/>
      <dgm:spPr/>
    </dgm:pt>
    <dgm:pt modelId="{D6BAA491-2292-462C-BA92-91EB25CA639B}" type="pres">
      <dgm:prSet presAssocID="{859968B9-DDEA-497F-BE06-4DCB68737272}" presName="background" presStyleLbl="node0" presStyleIdx="0" presStyleCnt="2"/>
      <dgm:spPr/>
    </dgm:pt>
    <dgm:pt modelId="{93610386-FD6E-4B5A-93B6-6B5427C03A5F}" type="pres">
      <dgm:prSet presAssocID="{859968B9-DDEA-497F-BE06-4DCB68737272}" presName="text" presStyleLbl="fgAcc0" presStyleIdx="0" presStyleCnt="2">
        <dgm:presLayoutVars>
          <dgm:chPref val="3"/>
        </dgm:presLayoutVars>
      </dgm:prSet>
      <dgm:spPr/>
      <dgm:t>
        <a:bodyPr/>
        <a:lstStyle/>
        <a:p>
          <a:endParaRPr lang="en-US"/>
        </a:p>
      </dgm:t>
    </dgm:pt>
    <dgm:pt modelId="{F07509C1-DA89-401F-8333-760EA6038244}" type="pres">
      <dgm:prSet presAssocID="{859968B9-DDEA-497F-BE06-4DCB68737272}" presName="hierChild2" presStyleCnt="0"/>
      <dgm:spPr/>
    </dgm:pt>
    <dgm:pt modelId="{9C03EFAE-60FA-4092-9B5E-C643332D7557}" type="pres">
      <dgm:prSet presAssocID="{1FAB7BC1-7012-4BC9-8279-0F8A8953C4FF}" presName="hierRoot1" presStyleCnt="0"/>
      <dgm:spPr/>
    </dgm:pt>
    <dgm:pt modelId="{C131446F-EF87-41E4-83DF-2ACFA2719204}" type="pres">
      <dgm:prSet presAssocID="{1FAB7BC1-7012-4BC9-8279-0F8A8953C4FF}" presName="composite" presStyleCnt="0"/>
      <dgm:spPr/>
    </dgm:pt>
    <dgm:pt modelId="{7D9931A0-EEE6-44D0-BD57-183293F6A451}" type="pres">
      <dgm:prSet presAssocID="{1FAB7BC1-7012-4BC9-8279-0F8A8953C4FF}" presName="background" presStyleLbl="node0" presStyleIdx="1" presStyleCnt="2"/>
      <dgm:spPr/>
    </dgm:pt>
    <dgm:pt modelId="{BD426E8D-2A57-409E-AA32-056C92AEBCD5}" type="pres">
      <dgm:prSet presAssocID="{1FAB7BC1-7012-4BC9-8279-0F8A8953C4FF}" presName="text" presStyleLbl="fgAcc0" presStyleIdx="1" presStyleCnt="2">
        <dgm:presLayoutVars>
          <dgm:chPref val="3"/>
        </dgm:presLayoutVars>
      </dgm:prSet>
      <dgm:spPr/>
      <dgm:t>
        <a:bodyPr/>
        <a:lstStyle/>
        <a:p>
          <a:endParaRPr lang="en-US"/>
        </a:p>
      </dgm:t>
    </dgm:pt>
    <dgm:pt modelId="{4168FC15-A2E8-4485-8EFB-5717948007EA}" type="pres">
      <dgm:prSet presAssocID="{1FAB7BC1-7012-4BC9-8279-0F8A8953C4FF}" presName="hierChild2" presStyleCnt="0"/>
      <dgm:spPr/>
    </dgm:pt>
  </dgm:ptLst>
  <dgm:cxnLst>
    <dgm:cxn modelId="{84D6D56F-AE0B-49AA-A816-2FD90D4071EC}" type="presOf" srcId="{1FAB7BC1-7012-4BC9-8279-0F8A8953C4FF}" destId="{BD426E8D-2A57-409E-AA32-056C92AEBCD5}" srcOrd="0" destOrd="0" presId="urn:microsoft.com/office/officeart/2005/8/layout/hierarchy1"/>
    <dgm:cxn modelId="{26562BC3-AEBE-47D5-9CE9-154CE4AD4C80}" srcId="{5C9FFF05-0DC9-4708-A354-BA91F87B9A2A}" destId="{1FAB7BC1-7012-4BC9-8279-0F8A8953C4FF}" srcOrd="1" destOrd="0" parTransId="{26DE249B-135A-4191-9462-B24CFAC72D3B}" sibTransId="{44B481E1-2C0B-42DB-997E-132A8EF7B31F}"/>
    <dgm:cxn modelId="{50EEFDAF-49D6-4E6E-94B2-C5AFFD4EA940}" type="presOf" srcId="{859968B9-DDEA-497F-BE06-4DCB68737272}" destId="{93610386-FD6E-4B5A-93B6-6B5427C03A5F}" srcOrd="0" destOrd="0" presId="urn:microsoft.com/office/officeart/2005/8/layout/hierarchy1"/>
    <dgm:cxn modelId="{CEB5A8A3-9920-43DF-A525-85F440377D07}" srcId="{5C9FFF05-0DC9-4708-A354-BA91F87B9A2A}" destId="{859968B9-DDEA-497F-BE06-4DCB68737272}" srcOrd="0" destOrd="0" parTransId="{B6A76ABA-0A26-4B94-852E-D3FA93B12A56}" sibTransId="{2D3D826D-3AB9-40CC-B4B5-BB8D2DB8D62E}"/>
    <dgm:cxn modelId="{B59DDAD0-983F-4037-8B46-4989CB4F1A71}" type="presOf" srcId="{5C9FFF05-0DC9-4708-A354-BA91F87B9A2A}" destId="{FF2E79DC-7BAD-4ADB-9E44-2D8F3D4BBA6E}" srcOrd="0" destOrd="0" presId="urn:microsoft.com/office/officeart/2005/8/layout/hierarchy1"/>
    <dgm:cxn modelId="{05F24E1A-D079-44A1-B56F-4C75C14B9053}" type="presParOf" srcId="{FF2E79DC-7BAD-4ADB-9E44-2D8F3D4BBA6E}" destId="{FB22B135-9066-425A-B719-223F3FC9B8C8}" srcOrd="0" destOrd="0" presId="urn:microsoft.com/office/officeart/2005/8/layout/hierarchy1"/>
    <dgm:cxn modelId="{B6697BC8-CEE2-4375-9BF0-7DCED2C21F25}" type="presParOf" srcId="{FB22B135-9066-425A-B719-223F3FC9B8C8}" destId="{DA8321CA-4F63-493F-80A7-68C72EE47C71}" srcOrd="0" destOrd="0" presId="urn:microsoft.com/office/officeart/2005/8/layout/hierarchy1"/>
    <dgm:cxn modelId="{AEF0BE52-FB75-4554-BC5E-EF9242B4EAF3}" type="presParOf" srcId="{DA8321CA-4F63-493F-80A7-68C72EE47C71}" destId="{D6BAA491-2292-462C-BA92-91EB25CA639B}" srcOrd="0" destOrd="0" presId="urn:microsoft.com/office/officeart/2005/8/layout/hierarchy1"/>
    <dgm:cxn modelId="{FC182994-BBA5-4C73-9885-B2A58A7CAA85}" type="presParOf" srcId="{DA8321CA-4F63-493F-80A7-68C72EE47C71}" destId="{93610386-FD6E-4B5A-93B6-6B5427C03A5F}" srcOrd="1" destOrd="0" presId="urn:microsoft.com/office/officeart/2005/8/layout/hierarchy1"/>
    <dgm:cxn modelId="{FDB29669-8CCD-4F91-B4D9-2F76FC898489}" type="presParOf" srcId="{FB22B135-9066-425A-B719-223F3FC9B8C8}" destId="{F07509C1-DA89-401F-8333-760EA6038244}" srcOrd="1" destOrd="0" presId="urn:microsoft.com/office/officeart/2005/8/layout/hierarchy1"/>
    <dgm:cxn modelId="{3F548FC7-B0B5-4BAB-8F80-71395D3A9D4D}" type="presParOf" srcId="{FF2E79DC-7BAD-4ADB-9E44-2D8F3D4BBA6E}" destId="{9C03EFAE-60FA-4092-9B5E-C643332D7557}" srcOrd="1" destOrd="0" presId="urn:microsoft.com/office/officeart/2005/8/layout/hierarchy1"/>
    <dgm:cxn modelId="{BA65F8BB-ECC6-4CC5-8485-428D189C0475}" type="presParOf" srcId="{9C03EFAE-60FA-4092-9B5E-C643332D7557}" destId="{C131446F-EF87-41E4-83DF-2ACFA2719204}" srcOrd="0" destOrd="0" presId="urn:microsoft.com/office/officeart/2005/8/layout/hierarchy1"/>
    <dgm:cxn modelId="{ABE515A4-BC14-4533-8C75-BC77B27AB9EE}" type="presParOf" srcId="{C131446F-EF87-41E4-83DF-2ACFA2719204}" destId="{7D9931A0-EEE6-44D0-BD57-183293F6A451}" srcOrd="0" destOrd="0" presId="urn:microsoft.com/office/officeart/2005/8/layout/hierarchy1"/>
    <dgm:cxn modelId="{AF496A1D-4D15-4E0C-AB40-414C8AC97876}" type="presParOf" srcId="{C131446F-EF87-41E4-83DF-2ACFA2719204}" destId="{BD426E8D-2A57-409E-AA32-056C92AEBCD5}" srcOrd="1" destOrd="0" presId="urn:microsoft.com/office/officeart/2005/8/layout/hierarchy1"/>
    <dgm:cxn modelId="{787BE047-877A-4D28-B5E5-2786EF12DDFE}" type="presParOf" srcId="{9C03EFAE-60FA-4092-9B5E-C643332D7557}" destId="{4168FC15-A2E8-4485-8EFB-5717948007E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AA491-2292-462C-BA92-91EB25CA639B}">
      <dsp:nvSpPr>
        <dsp:cNvPr id="0" name=""/>
        <dsp:cNvSpPr/>
      </dsp:nvSpPr>
      <dsp:spPr>
        <a:xfrm>
          <a:off x="1331"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610386-FD6E-4B5A-93B6-6B5427C03A5F}">
      <dsp:nvSpPr>
        <dsp:cNvPr id="0" name=""/>
        <dsp:cNvSpPr/>
      </dsp:nvSpPr>
      <dsp:spPr>
        <a:xfrm>
          <a:off x="520493"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To enable schools and settings to achieve a set of quality standards for asthma care.</a:t>
          </a:r>
        </a:p>
      </dsp:txBody>
      <dsp:txXfrm>
        <a:off x="607394" y="1046988"/>
        <a:ext cx="4498656" cy="2793209"/>
      </dsp:txXfrm>
    </dsp:sp>
    <dsp:sp modelId="{7D9931A0-EEE6-44D0-BD57-183293F6A451}">
      <dsp:nvSpPr>
        <dsp:cNvPr id="0" name=""/>
        <dsp:cNvSpPr/>
      </dsp:nvSpPr>
      <dsp:spPr>
        <a:xfrm>
          <a:off x="5712114"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426E8D-2A57-409E-AA32-056C92AEBCD5}">
      <dsp:nvSpPr>
        <dsp:cNvPr id="0" name=""/>
        <dsp:cNvSpPr/>
      </dsp:nvSpPr>
      <dsp:spPr>
        <a:xfrm>
          <a:off x="6231276"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To ensure the safety of young people with asthma in school.</a:t>
          </a:r>
        </a:p>
      </dsp:txBody>
      <dsp:txXfrm>
        <a:off x="6318177" y="1046988"/>
        <a:ext cx="4498656" cy="27932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6B5F7BC2-0478-4901-AB4D-2BAFF91A35F5}" type="datetimeFigureOut">
              <a:rPr lang="en-GB" smtClean="0"/>
              <a:t>17/07/2023</a:t>
            </a:fld>
            <a:endParaRPr lang="en-GB"/>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165A30D5-7100-46C9-ACA0-83667390D6A6}" type="slidenum">
              <a:rPr lang="en-GB" smtClean="0"/>
              <a:t>‹#›</a:t>
            </a:fld>
            <a:endParaRPr lang="en-GB"/>
          </a:p>
        </p:txBody>
      </p:sp>
    </p:spTree>
    <p:extLst>
      <p:ext uri="{BB962C8B-B14F-4D97-AF65-F5344CB8AC3E}">
        <p14:creationId xmlns:p14="http://schemas.microsoft.com/office/powerpoint/2010/main" val="20184878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22C24348-77DC-4DD7-BB1F-A5E93F8B61F7}" type="datetimeFigureOut">
              <a:rPr lang="en-GB" smtClean="0"/>
              <a:t>17/07/2023</a:t>
            </a:fld>
            <a:endParaRPr lang="en-GB"/>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90951B9-0EBA-47F6-B27E-7649E4127C22}" type="slidenum">
              <a:rPr lang="en-GB" smtClean="0"/>
              <a:t>‹#›</a:t>
            </a:fld>
            <a:endParaRPr lang="en-GB"/>
          </a:p>
        </p:txBody>
      </p:sp>
    </p:spTree>
    <p:extLst>
      <p:ext uri="{BB962C8B-B14F-4D97-AF65-F5344CB8AC3E}">
        <p14:creationId xmlns:p14="http://schemas.microsoft.com/office/powerpoint/2010/main" val="953657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Hello and welcome</a:t>
            </a:r>
            <a:r>
              <a:rPr lang="en-GB" baseline="0" dirty="0" smtClean="0"/>
              <a:t> to todays session on asthma.</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a:t>
            </a:fld>
            <a:endParaRPr lang="en-GB"/>
          </a:p>
        </p:txBody>
      </p:sp>
    </p:spTree>
    <p:extLst>
      <p:ext uri="{BB962C8B-B14F-4D97-AF65-F5344CB8AC3E}">
        <p14:creationId xmlns:p14="http://schemas.microsoft.com/office/powerpoint/2010/main" val="865131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altLang="en-US" dirty="0" smtClean="0"/>
          </a:p>
          <a:p>
            <a:pPr>
              <a:defRPr/>
            </a:pPr>
            <a:r>
              <a:rPr lang="en-US" altLang="en-US" dirty="0" smtClean="0"/>
              <a:t>Asthma is the most common childhood</a:t>
            </a:r>
            <a:r>
              <a:rPr lang="en-US" altLang="en-US" baseline="0" dirty="0" smtClean="0"/>
              <a:t> chronic illness. </a:t>
            </a:r>
            <a:r>
              <a:rPr lang="en-US" altLang="en-US" dirty="0" smtClean="0"/>
              <a:t>Unfortunately</a:t>
            </a:r>
            <a:r>
              <a:rPr lang="en-US" altLang="en-US" baseline="0" dirty="0" smtClean="0"/>
              <a:t> asthma can cause death if not managed or recognized in timely manner, and most of these deaths are preventable with the correct treatment and management. </a:t>
            </a:r>
          </a:p>
          <a:p>
            <a:pPr>
              <a:defRPr/>
            </a:pPr>
            <a:endParaRPr lang="en-US" altLang="en-US" baseline="0" dirty="0" smtClean="0"/>
          </a:p>
          <a:p>
            <a:pPr>
              <a:defRPr/>
            </a:pPr>
            <a:r>
              <a:rPr lang="en-US" altLang="en-US" baseline="0" dirty="0" smtClean="0"/>
              <a:t>The objects of the asthma friendly schools project are - </a:t>
            </a:r>
            <a:r>
              <a:rPr lang="en-US" dirty="0" smtClean="0"/>
              <a:t> To ensure the safety of young people with asthma in school.</a:t>
            </a:r>
          </a:p>
          <a:p>
            <a:pPr>
              <a:defRPr/>
            </a:pPr>
            <a:endParaRPr lang="en-US" altLang="en-US" baseline="0" dirty="0" smtClean="0"/>
          </a:p>
        </p:txBody>
      </p:sp>
      <p:sp>
        <p:nvSpPr>
          <p:cNvPr id="4" name="Slide Number Placeholder 3"/>
          <p:cNvSpPr>
            <a:spLocks noGrp="1"/>
          </p:cNvSpPr>
          <p:nvPr>
            <p:ph type="sldNum" sz="quarter" idx="5"/>
          </p:nvPr>
        </p:nvSpPr>
        <p:spPr/>
        <p:txBody>
          <a:bodyPr/>
          <a:lstStyle/>
          <a:p>
            <a:fld id="{DBD8E787-4529-44B3-8531-18B54609D8E6}" type="slidenum">
              <a:rPr lang="en-GB" smtClean="0"/>
              <a:t>2</a:t>
            </a:fld>
            <a:endParaRPr lang="en-GB"/>
          </a:p>
        </p:txBody>
      </p:sp>
    </p:spTree>
    <p:extLst>
      <p:ext uri="{BB962C8B-B14F-4D97-AF65-F5344CB8AC3E}">
        <p14:creationId xmlns:p14="http://schemas.microsoft.com/office/powerpoint/2010/main" val="736731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dirty="0"/>
              <a:t>When a child with asthma comes into contact with a trigger that affects their asthma the airways do 3 things:-</a:t>
            </a:r>
          </a:p>
          <a:p>
            <a:pPr marL="230109" indent="-230109" eaLnBrk="1" hangingPunct="1">
              <a:buFontTx/>
              <a:buAutoNum type="arabicPeriod"/>
              <a:defRPr/>
            </a:pPr>
            <a:r>
              <a:rPr lang="en-GB" dirty="0" smtClean="0"/>
              <a:t>Swelling</a:t>
            </a:r>
            <a:r>
              <a:rPr lang="en-GB" baseline="0" dirty="0" smtClean="0"/>
              <a:t> of airway </a:t>
            </a:r>
          </a:p>
          <a:p>
            <a:pPr marL="230109" indent="-230109" eaLnBrk="1" hangingPunct="1">
              <a:buFontTx/>
              <a:buAutoNum type="arabicPeriod"/>
              <a:defRPr/>
            </a:pPr>
            <a:r>
              <a:rPr lang="en-GB" dirty="0" smtClean="0"/>
              <a:t>Narrowing</a:t>
            </a:r>
            <a:r>
              <a:rPr lang="en-GB" baseline="0" dirty="0" smtClean="0"/>
              <a:t> of the airway </a:t>
            </a:r>
          </a:p>
          <a:p>
            <a:pPr marL="230109" indent="-230109" eaLnBrk="1" hangingPunct="1">
              <a:buFontTx/>
              <a:buAutoNum type="arabicPeriod"/>
              <a:defRPr/>
            </a:pPr>
            <a:r>
              <a:rPr lang="en-GB" dirty="0" smtClean="0"/>
              <a:t>Production of mucus</a:t>
            </a:r>
            <a:endParaRPr lang="en-GB" dirty="0"/>
          </a:p>
          <a:p>
            <a:endParaRPr lang="en-GB" dirty="0"/>
          </a:p>
        </p:txBody>
      </p:sp>
      <p:sp>
        <p:nvSpPr>
          <p:cNvPr id="4" name="Slide Number Placeholder 3"/>
          <p:cNvSpPr>
            <a:spLocks noGrp="1"/>
          </p:cNvSpPr>
          <p:nvPr>
            <p:ph type="sldNum" sz="quarter" idx="5"/>
          </p:nvPr>
        </p:nvSpPr>
        <p:spPr/>
        <p:txBody>
          <a:bodyPr/>
          <a:lstStyle/>
          <a:p>
            <a:fld id="{DBD8E787-4529-44B3-8531-18B54609D8E6}" type="slidenum">
              <a:rPr lang="en-GB" smtClean="0"/>
              <a:t>3</a:t>
            </a:fld>
            <a:endParaRPr lang="en-GB"/>
          </a:p>
        </p:txBody>
      </p:sp>
    </p:spTree>
    <p:extLst>
      <p:ext uri="{BB962C8B-B14F-4D97-AF65-F5344CB8AC3E}">
        <p14:creationId xmlns:p14="http://schemas.microsoft.com/office/powerpoint/2010/main" val="2642908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Here are some common triggers. The most common tend to be pollen,</a:t>
            </a:r>
            <a:r>
              <a:rPr lang="en-GB" altLang="en-US" baseline="0" dirty="0" smtClean="0"/>
              <a:t> exercise and smoking. </a:t>
            </a:r>
            <a:r>
              <a:rPr lang="en-GB" altLang="en-US" dirty="0" smtClean="0"/>
              <a:t> </a:t>
            </a:r>
            <a:endParaRPr lang="en-GB" altLang="en-US" dirty="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156ED3D-A410-4D2C-B205-447931563E86}" type="slidenum">
              <a:rPr lang="en-GB" altLang="en-US" smtClean="0"/>
              <a:pPr fontAlgn="base">
                <a:spcBef>
                  <a:spcPct val="0"/>
                </a:spcBef>
                <a:spcAft>
                  <a:spcPct val="0"/>
                </a:spcAft>
              </a:pPr>
              <a:t>4</a:t>
            </a:fld>
            <a:endParaRPr lang="en-GB" altLang="en-US"/>
          </a:p>
        </p:txBody>
      </p:sp>
    </p:spTree>
    <p:extLst>
      <p:ext uri="{BB962C8B-B14F-4D97-AF65-F5344CB8AC3E}">
        <p14:creationId xmlns:p14="http://schemas.microsoft.com/office/powerpoint/2010/main" val="2241665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US" b="0" i="0" dirty="0" smtClean="0">
                <a:solidFill>
                  <a:srgbClr val="000000"/>
                </a:solidFill>
                <a:effectLst/>
                <a:latin typeface="Calibri Light" panose="020F0302020204030204" pitchFamily="34" charset="0"/>
                <a:cs typeface="Calibri Light" panose="020F0302020204030204" pitchFamily="34" charset="0"/>
              </a:rPr>
              <a:t>Children</a:t>
            </a:r>
            <a:r>
              <a:rPr lang="en-US" b="0" i="0" baseline="0" dirty="0" smtClean="0">
                <a:solidFill>
                  <a:srgbClr val="000000"/>
                </a:solidFill>
                <a:effectLst/>
                <a:latin typeface="Calibri Light" panose="020F0302020204030204" pitchFamily="34" charset="0"/>
                <a:cs typeface="Calibri Light" panose="020F0302020204030204" pitchFamily="34" charset="0"/>
              </a:rPr>
              <a:t> can </a:t>
            </a:r>
            <a:r>
              <a:rPr lang="en-US" b="0" i="0" dirty="0" smtClean="0">
                <a:solidFill>
                  <a:srgbClr val="000000"/>
                </a:solidFill>
                <a:effectLst/>
                <a:latin typeface="Calibri Light" panose="020F0302020204030204" pitchFamily="34" charset="0"/>
                <a:cs typeface="Calibri Light" panose="020F0302020204030204" pitchFamily="34" charset="0"/>
              </a:rPr>
              <a:t>get symptoms like coughing, wheezing, feeling breathless or a tight chest.</a:t>
            </a:r>
          </a:p>
          <a:p>
            <a:pPr algn="just" fontAlgn="base"/>
            <a:r>
              <a:rPr lang="en-US" b="0" i="0" dirty="0" smtClean="0">
                <a:solidFill>
                  <a:srgbClr val="000000"/>
                </a:solidFill>
                <a:effectLst/>
                <a:latin typeface="Calibri Light" panose="020F0302020204030204" pitchFamily="34" charset="0"/>
                <a:cs typeface="Calibri Light" panose="020F0302020204030204" pitchFamily="34" charset="0"/>
              </a:rPr>
              <a:t>Asthma symptoms can come and go. Asthma needs to be treated every day, even if you feel well, to lower the risk of asthma attacks.</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5</a:t>
            </a:fld>
            <a:endParaRPr lang="en-GB"/>
          </a:p>
        </p:txBody>
      </p:sp>
    </p:spTree>
    <p:extLst>
      <p:ext uri="{BB962C8B-B14F-4D97-AF65-F5344CB8AC3E}">
        <p14:creationId xmlns:p14="http://schemas.microsoft.com/office/powerpoint/2010/main" val="86461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The most common preventive inhalers are the brown inhaler which is called </a:t>
            </a:r>
            <a:r>
              <a:rPr lang="en-GB" baseline="0" dirty="0" err="1" smtClean="0"/>
              <a:t>Clenil</a:t>
            </a:r>
            <a:r>
              <a:rPr lang="en-GB" baseline="0" dirty="0" smtClean="0"/>
              <a:t>. </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The</a:t>
            </a:r>
            <a:r>
              <a:rPr lang="en-GB" sz="1200" b="0" i="0" kern="1200" baseline="0" dirty="0" smtClean="0">
                <a:solidFill>
                  <a:schemeClr val="tx1"/>
                </a:solidFill>
                <a:effectLst/>
                <a:latin typeface="+mn-lt"/>
                <a:ea typeface="+mn-ea"/>
                <a:cs typeface="+mn-cs"/>
              </a:rPr>
              <a:t> most common reliever inhaler is blue inhaler called salbutamol.</a:t>
            </a:r>
          </a:p>
          <a:p>
            <a:endParaRPr lang="en-GB" sz="1200" b="0" i="0" kern="1200" dirty="0" smtClean="0">
              <a:solidFill>
                <a:schemeClr val="tx1"/>
              </a:solidFill>
              <a:effectLst/>
              <a:latin typeface="+mn-lt"/>
              <a:ea typeface="+mn-ea"/>
              <a:cs typeface="+mn-cs"/>
            </a:endParaRPr>
          </a:p>
          <a:p>
            <a:r>
              <a:rPr lang="en-GB" sz="1200" b="1" dirty="0" smtClean="0">
                <a:solidFill>
                  <a:srgbClr val="FF0000"/>
                </a:solidFill>
              </a:rPr>
              <a:t>ALL INHALERS SHOULD ALWAYS BE TAKEN WITH A SPACER no matter what </a:t>
            </a:r>
            <a:r>
              <a:rPr lang="en-GB" sz="1200" b="1" baseline="0" dirty="0" smtClean="0">
                <a:solidFill>
                  <a:srgbClr val="FF0000"/>
                </a:solidFill>
              </a:rPr>
              <a:t>the age of your child.</a:t>
            </a:r>
            <a:endParaRPr lang="en-GB" sz="1200" b="1" dirty="0" smtClean="0">
              <a:solidFill>
                <a:srgbClr val="FF0000"/>
              </a:solidFill>
            </a:endParaRPr>
          </a:p>
          <a:p>
            <a:endParaRPr lang="en-GB" dirty="0" smtClean="0"/>
          </a:p>
          <a:p>
            <a:r>
              <a:rPr lang="en-GB" dirty="0" smtClean="0"/>
              <a:t>Every</a:t>
            </a:r>
            <a:r>
              <a:rPr lang="en-GB" baseline="0" dirty="0" smtClean="0"/>
              <a:t> child should have a salbutamol inhaler and spacer in school.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6</a:t>
            </a:fld>
            <a:endParaRPr lang="en-GB"/>
          </a:p>
        </p:txBody>
      </p:sp>
    </p:spTree>
    <p:extLst>
      <p:ext uri="{BB962C8B-B14F-4D97-AF65-F5344CB8AC3E}">
        <p14:creationId xmlns:p14="http://schemas.microsoft.com/office/powerpoint/2010/main" val="2849789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Here are a few different</a:t>
            </a:r>
            <a:r>
              <a:rPr lang="en-GB" baseline="0" dirty="0" smtClean="0"/>
              <a:t> types of spacer devices. Spacer devices should be changed annually. You can ask your </a:t>
            </a:r>
            <a:r>
              <a:rPr lang="en-GB" baseline="0" dirty="0" err="1" smtClean="0"/>
              <a:t>dr</a:t>
            </a:r>
            <a:r>
              <a:rPr lang="en-GB" baseline="0" dirty="0" smtClean="0"/>
              <a:t> for more than one spacer device to allow one in school and one at home.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7</a:t>
            </a:fld>
            <a:endParaRPr lang="en-GB"/>
          </a:p>
        </p:txBody>
      </p:sp>
    </p:spTree>
    <p:extLst>
      <p:ext uri="{BB962C8B-B14F-4D97-AF65-F5344CB8AC3E}">
        <p14:creationId xmlns:p14="http://schemas.microsoft.com/office/powerpoint/2010/main" val="1199531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click on the link to</a:t>
            </a:r>
            <a:r>
              <a:rPr lang="en-GB" baseline="0" dirty="0" smtClean="0"/>
              <a:t> see how to use a spacer with tidal breathing.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8</a:t>
            </a:fld>
            <a:endParaRPr lang="en-GB"/>
          </a:p>
        </p:txBody>
      </p:sp>
    </p:spTree>
    <p:extLst>
      <p:ext uri="{BB962C8B-B14F-4D97-AF65-F5344CB8AC3E}">
        <p14:creationId xmlns:p14="http://schemas.microsoft.com/office/powerpoint/2010/main" val="4772636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Someone child may be</a:t>
            </a:r>
            <a:r>
              <a:rPr lang="en-GB" baseline="0" dirty="0" smtClean="0"/>
              <a:t> prescribed a dry powdered device which may look like this. </a:t>
            </a:r>
            <a:r>
              <a:rPr lang="en-GB" sz="1200" dirty="0" smtClean="0">
                <a:latin typeface="Calibri Light" panose="020F0302020204030204" pitchFamily="34" charset="0"/>
                <a:cs typeface="Calibri Light" panose="020F0302020204030204" pitchFamily="34" charset="0"/>
              </a:rPr>
              <a:t>You don’t need to use a spacer with these devices.</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9</a:t>
            </a:fld>
            <a:endParaRPr lang="en-GB"/>
          </a:p>
        </p:txBody>
      </p:sp>
    </p:spTree>
    <p:extLst>
      <p:ext uri="{BB962C8B-B14F-4D97-AF65-F5344CB8AC3E}">
        <p14:creationId xmlns:p14="http://schemas.microsoft.com/office/powerpoint/2010/main" val="30936740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Every child need to have an updated</a:t>
            </a:r>
            <a:r>
              <a:rPr lang="en-GB" baseline="0" dirty="0" smtClean="0"/>
              <a:t> individualised asthma action plan which will look like this. These are obtained via your GP surgery. The asthma action plan should be reviewed on an annual basis or if your child has an asthma attack.</a:t>
            </a:r>
          </a:p>
          <a:p>
            <a:endParaRPr lang="en-GB" baseline="0" dirty="0" smtClean="0"/>
          </a:p>
        </p:txBody>
      </p:sp>
      <p:sp>
        <p:nvSpPr>
          <p:cNvPr id="4" name="Slide Number Placeholder 3"/>
          <p:cNvSpPr>
            <a:spLocks noGrp="1"/>
          </p:cNvSpPr>
          <p:nvPr>
            <p:ph type="sldNum" sz="quarter" idx="10"/>
          </p:nvPr>
        </p:nvSpPr>
        <p:spPr/>
        <p:txBody>
          <a:bodyPr/>
          <a:lstStyle/>
          <a:p>
            <a:fld id="{190951B9-0EBA-47F6-B27E-7649E4127C22}" type="slidenum">
              <a:rPr lang="en-GB" smtClean="0"/>
              <a:t>10</a:t>
            </a:fld>
            <a:endParaRPr lang="en-GB"/>
          </a:p>
        </p:txBody>
      </p:sp>
    </p:spTree>
    <p:extLst>
      <p:ext uri="{BB962C8B-B14F-4D97-AF65-F5344CB8AC3E}">
        <p14:creationId xmlns:p14="http://schemas.microsoft.com/office/powerpoint/2010/main" val="4049348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We encourage</a:t>
            </a:r>
            <a:r>
              <a:rPr lang="en-GB" baseline="0" dirty="0" smtClean="0"/>
              <a:t> all young people who have access to a mobile device to download the digital health passport. This is an app to help young people manage their asthma effectively. </a:t>
            </a:r>
          </a:p>
        </p:txBody>
      </p:sp>
      <p:sp>
        <p:nvSpPr>
          <p:cNvPr id="4" name="Slide Number Placeholder 3"/>
          <p:cNvSpPr>
            <a:spLocks noGrp="1"/>
          </p:cNvSpPr>
          <p:nvPr>
            <p:ph type="sldNum" sz="quarter" idx="10"/>
          </p:nvPr>
        </p:nvSpPr>
        <p:spPr/>
        <p:txBody>
          <a:bodyPr/>
          <a:lstStyle/>
          <a:p>
            <a:fld id="{190951B9-0EBA-47F6-B27E-7649E4127C22}" type="slidenum">
              <a:rPr lang="en-GB" smtClean="0"/>
              <a:t>11</a:t>
            </a:fld>
            <a:endParaRPr lang="en-GB"/>
          </a:p>
        </p:txBody>
      </p:sp>
    </p:spTree>
    <p:extLst>
      <p:ext uri="{BB962C8B-B14F-4D97-AF65-F5344CB8AC3E}">
        <p14:creationId xmlns:p14="http://schemas.microsoft.com/office/powerpoint/2010/main" val="2313082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a:t>
            </a:r>
            <a:r>
              <a:rPr lang="en-GB" baseline="0" dirty="0" smtClean="0"/>
              <a:t> can you help support your </a:t>
            </a:r>
            <a:r>
              <a:rPr lang="en-GB" baseline="0" dirty="0" err="1" smtClean="0"/>
              <a:t>childs</a:t>
            </a:r>
            <a:r>
              <a:rPr lang="en-GB" baseline="0" dirty="0" smtClean="0"/>
              <a:t> asthma in a school setting?</a:t>
            </a:r>
          </a:p>
          <a:p>
            <a:endParaRPr lang="en-GB" baseline="0" dirty="0" smtClean="0"/>
          </a:p>
          <a:p>
            <a:pPr marL="171450" indent="-171450">
              <a:buFontTx/>
              <a:buChar char="-"/>
            </a:pPr>
            <a:r>
              <a:rPr lang="en-GB" sz="1200" dirty="0" smtClean="0"/>
              <a:t>Ensure your child has a Personalised Asthma Action Plan and that this is shared with school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Ensure your child has their reliever and spacer in school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Ensure you have given consent for your child to use the school emergency inhaler if required.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Ensure your child takes their preventer medication every day as prescribed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Keep up</a:t>
            </a:r>
            <a:r>
              <a:rPr lang="en-GB" sz="1200" baseline="0" dirty="0" smtClean="0"/>
              <a:t> to date with your </a:t>
            </a:r>
            <a:r>
              <a:rPr lang="en-GB" sz="1200" baseline="0" dirty="0" err="1" smtClean="0"/>
              <a:t>childs</a:t>
            </a:r>
            <a:r>
              <a:rPr lang="en-GB" sz="1200" baseline="0" dirty="0" smtClean="0"/>
              <a:t> annual asthma review. </a:t>
            </a:r>
            <a:endParaRPr lang="en-GB" sz="1200" dirty="0" smtClean="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12</a:t>
            </a:fld>
            <a:endParaRPr lang="en-GB"/>
          </a:p>
        </p:txBody>
      </p:sp>
    </p:spTree>
    <p:extLst>
      <p:ext uri="{BB962C8B-B14F-4D97-AF65-F5344CB8AC3E}">
        <p14:creationId xmlns:p14="http://schemas.microsoft.com/office/powerpoint/2010/main" val="2410101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encourage all parents or guardians to complete the Tier 1 training which can be accessed via the link to further your knowledge </a:t>
            </a:r>
          </a:p>
          <a:p>
            <a:endParaRPr lang="en-GB" baseline="0" dirty="0" smtClean="0"/>
          </a:p>
          <a:p>
            <a:r>
              <a:rPr lang="en-GB" baseline="0" dirty="0" smtClean="0"/>
              <a:t>Asthma Lung UK also offers lots of resources and information regarding asthma management</a:t>
            </a:r>
          </a:p>
          <a:p>
            <a:endParaRPr lang="en-GB" baseline="0" dirty="0" smtClean="0"/>
          </a:p>
          <a:p>
            <a:r>
              <a:rPr lang="en-GB" baseline="0" dirty="0" smtClean="0"/>
              <a:t>Monkey wellbeing again is another online information platform were you can seek further information </a:t>
            </a:r>
          </a:p>
        </p:txBody>
      </p:sp>
      <p:sp>
        <p:nvSpPr>
          <p:cNvPr id="4" name="Slide Number Placeholder 3"/>
          <p:cNvSpPr>
            <a:spLocks noGrp="1"/>
          </p:cNvSpPr>
          <p:nvPr>
            <p:ph type="sldNum" sz="quarter" idx="10"/>
          </p:nvPr>
        </p:nvSpPr>
        <p:spPr/>
        <p:txBody>
          <a:bodyPr/>
          <a:lstStyle/>
          <a:p>
            <a:fld id="{190951B9-0EBA-47F6-B27E-7649E4127C22}" type="slidenum">
              <a:rPr lang="en-GB" smtClean="0"/>
              <a:t>13</a:t>
            </a:fld>
            <a:endParaRPr lang="en-GB"/>
          </a:p>
        </p:txBody>
      </p:sp>
    </p:spTree>
    <p:extLst>
      <p:ext uri="{BB962C8B-B14F-4D97-AF65-F5344CB8AC3E}">
        <p14:creationId xmlns:p14="http://schemas.microsoft.com/office/powerpoint/2010/main" val="6465472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Thankyou for listening.</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14</a:t>
            </a:fld>
            <a:endParaRPr lang="en-GB"/>
          </a:p>
        </p:txBody>
      </p:sp>
    </p:spTree>
    <p:extLst>
      <p:ext uri="{BB962C8B-B14F-4D97-AF65-F5344CB8AC3E}">
        <p14:creationId xmlns:p14="http://schemas.microsoft.com/office/powerpoint/2010/main" val="1546713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D6B56-89C0-66BF-5D37-297D099CFC0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58E474-CBF5-F50C-D390-D5F2A502F6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154A8A6-BAE0-DA1E-32CA-6E1907F904F6}"/>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D6CC04B8-1288-DE62-6C01-18AD92CC8D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1E5B4-055D-8EF1-3717-75D3FCCAA8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88305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30F99-EA9F-CC16-E7F8-E90D39EBA8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280CC9-7157-692E-81DF-2C02812AF1B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0E352F3-876B-DD38-5101-E1D8EA3F548A}"/>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0DCAEE71-50B5-523F-5B2A-40F21BB39D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C9B8D2-F7F4-A4DA-B952-8BC4C2800D6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27381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60DC-16E6-20D1-1EAF-3B05CC6CC1B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0FC2921-14C9-AC2E-6235-2D218BF0F0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B05909-F71F-10FE-E940-4E49A66080E5}"/>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1BC29D69-F30F-31F0-E615-BBBE572905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C4075-1417-EE88-F3F8-2DBE1EF009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42161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33017-E0BF-6698-F556-AEC80888460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C1982EC-607C-040B-B062-CF53369BD08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C0EB0BB-8723-F70B-E3A0-2DCF94CE2D8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C801DC9-924A-E6D1-B4FA-BF69D2EC3DCC}"/>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6" name="Footer Placeholder 5">
            <a:extLst>
              <a:ext uri="{FF2B5EF4-FFF2-40B4-BE49-F238E27FC236}">
                <a16:creationId xmlns:a16="http://schemas.microsoft.com/office/drawing/2014/main" id="{971CA382-6C21-7CCB-199F-ACCE724C63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F5CF9-3BF1-41D1-0D60-DA9262FD95A6}"/>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983497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E9DB4-4BB6-2032-8201-4F5E1302CFC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8A2FF7-4636-879A-A219-A1A2FE87E1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0A7B507-CD59-16AE-0389-23046742672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9A7BF18-3ECE-C553-5D07-080C097075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DDC094-9239-9F52-488F-F3AF3F9D8CC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1D38C8-7B90-3104-9F02-60DC328D1183}"/>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8" name="Footer Placeholder 7">
            <a:extLst>
              <a:ext uri="{FF2B5EF4-FFF2-40B4-BE49-F238E27FC236}">
                <a16:creationId xmlns:a16="http://schemas.microsoft.com/office/drawing/2014/main" id="{4FA0936B-FD52-ADCC-893D-F99F36A18A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C617B0-F047-D160-28E8-DED8693D6FC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4474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B41B4-548B-5AC4-26AB-006AE5BC528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99BCAC-28DB-81CD-0C82-B724C7E61F56}"/>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4" name="Footer Placeholder 3">
            <a:extLst>
              <a:ext uri="{FF2B5EF4-FFF2-40B4-BE49-F238E27FC236}">
                <a16:creationId xmlns:a16="http://schemas.microsoft.com/office/drawing/2014/main" id="{B2C4400E-EE53-517B-F71E-8A3C28E70B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DA332C-A2BC-88FA-1608-04E72645537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955727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F88B81-025A-B963-6545-94A07A234D49}"/>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3" name="Footer Placeholder 2">
            <a:extLst>
              <a:ext uri="{FF2B5EF4-FFF2-40B4-BE49-F238E27FC236}">
                <a16:creationId xmlns:a16="http://schemas.microsoft.com/office/drawing/2014/main" id="{BA5CC5B3-4F74-AFAB-35F9-36CA28A497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25A8A7-5219-003F-6637-4466CD3539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3224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627EC-7FA8-8C80-DEBB-C8C8B78986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1C8CC0B-92F7-1F56-547A-1E6DF569D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BC2C240-DF6F-C8A9-BCE3-CD7A63E5C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161D69-2D4F-69F5-EF6B-A9F96F87A834}"/>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6" name="Footer Placeholder 5">
            <a:extLst>
              <a:ext uri="{FF2B5EF4-FFF2-40B4-BE49-F238E27FC236}">
                <a16:creationId xmlns:a16="http://schemas.microsoft.com/office/drawing/2014/main" id="{3AA6EB1A-CBE6-50BA-BEF5-BED458B741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0C6B9D-D439-1C48-7E07-2D8E9C16B0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2068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62A5-DDC0-7759-96A0-1B7EBAFEA4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4AE4D19-AAC5-DC40-0FAD-79A7030458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62E802-C0D6-C079-C8B0-13A61E5B8B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94C574-499A-1656-6908-64BD0B0D41A3}"/>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6" name="Footer Placeholder 5">
            <a:extLst>
              <a:ext uri="{FF2B5EF4-FFF2-40B4-BE49-F238E27FC236}">
                <a16:creationId xmlns:a16="http://schemas.microsoft.com/office/drawing/2014/main" id="{59740D45-35DA-F388-A873-7E02E62AFA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2B472-3A15-BB1A-A4EB-F35E14CB9B87}"/>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431094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B6E01-A82A-6FE1-94F6-0595D4AEEA1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31F58F6-3D86-1067-4AFD-E204889379D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7235EC-14C0-5265-759B-C60787A286ED}"/>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F1041D51-E95E-7476-4999-DE4E90D18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92384F-7F99-A68F-CFDC-1675F52B3903}"/>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5791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317F21-88BB-5D9B-A795-A040FD37769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1E991C6-6F56-6DD5-A5DE-AFA3BEB19A2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E214B8-3B4E-C38B-3F09-2FABFB9406E0}"/>
              </a:ext>
            </a:extLst>
          </p:cNvPr>
          <p:cNvSpPr>
            <a:spLocks noGrp="1"/>
          </p:cNvSpPr>
          <p:nvPr>
            <p:ph type="dt" sz="half" idx="10"/>
          </p:nvPr>
        </p:nvSpPr>
        <p:spPr/>
        <p:txBody>
          <a:body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C8A035CE-1A3A-555C-CE6C-AA1034C35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0BF90-E8A1-8A85-4CB4-2566A85FD46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59321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B8A3B-979D-3810-1CEE-3CB228CA2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E9824BF-B514-368A-005D-2B76C0146A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AD19D07-8841-55BD-F8EA-DAB4602DA0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7C9496-2CD2-4118-A7BB-63746E9F37A7}" type="datetimeFigureOut">
              <a:rPr lang="en-GB" smtClean="0"/>
              <a:t>17/07/2023</a:t>
            </a:fld>
            <a:endParaRPr lang="en-GB"/>
          </a:p>
        </p:txBody>
      </p:sp>
      <p:sp>
        <p:nvSpPr>
          <p:cNvPr id="5" name="Footer Placeholder 4">
            <a:extLst>
              <a:ext uri="{FF2B5EF4-FFF2-40B4-BE49-F238E27FC236}">
                <a16:creationId xmlns:a16="http://schemas.microsoft.com/office/drawing/2014/main" id="{B4FD03AF-383C-241A-40C2-33C4861634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19FB20-B5CA-5C47-C1CF-16AA5FE277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22621-16B1-409B-9741-DFC28561AC75}" type="slidenum">
              <a:rPr lang="en-GB" smtClean="0"/>
              <a:t>‹#›</a:t>
            </a:fld>
            <a:endParaRPr lang="en-GB"/>
          </a:p>
        </p:txBody>
      </p:sp>
    </p:spTree>
    <p:extLst>
      <p:ext uri="{BB962C8B-B14F-4D97-AF65-F5344CB8AC3E}">
        <p14:creationId xmlns:p14="http://schemas.microsoft.com/office/powerpoint/2010/main" val="3671729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slideLayout" Target="../slideLayouts/slideLayout2.xml"/><Relationship Id="rId7" Type="http://schemas.openxmlformats.org/officeDocument/2006/relationships/diagramData" Target="../diagrams/data1.xml"/><Relationship Id="rId12"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11" Type="http://schemas.microsoft.com/office/2007/relationships/diagramDrawing" Target="../diagrams/drawing1.xml"/><Relationship Id="rId5" Type="http://schemas.openxmlformats.org/officeDocument/2006/relationships/image" Target="../media/image3.jpeg"/><Relationship Id="rId10" Type="http://schemas.openxmlformats.org/officeDocument/2006/relationships/diagramColors" Target="../diagrams/colors1.xml"/><Relationship Id="rId4" Type="http://schemas.openxmlformats.org/officeDocument/2006/relationships/notesSlide" Target="../notesSlides/notesSlide2.xml"/><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slideLayout" Target="../slideLayouts/slideLayout6.xml"/><Relationship Id="rId7" Type="http://schemas.openxmlformats.org/officeDocument/2006/relationships/image" Target="../media/image8.jpeg"/><Relationship Id="rId12" Type="http://schemas.openxmlformats.org/officeDocument/2006/relationships/image" Target="../media/image13.png"/><Relationship Id="rId17" Type="http://schemas.openxmlformats.org/officeDocument/2006/relationships/image" Target="../media/image18.jpeg"/><Relationship Id="rId2" Type="http://schemas.openxmlformats.org/officeDocument/2006/relationships/audio" Target="../media/media4.m4a"/><Relationship Id="rId16" Type="http://schemas.openxmlformats.org/officeDocument/2006/relationships/image" Target="../media/image17.png"/><Relationship Id="rId20" Type="http://schemas.openxmlformats.org/officeDocument/2006/relationships/image" Target="../media/image2.png"/><Relationship Id="rId1" Type="http://schemas.microsoft.com/office/2007/relationships/media" Target="../media/media4.m4a"/><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jpeg"/><Relationship Id="rId19" Type="http://schemas.openxmlformats.org/officeDocument/2006/relationships/image" Target="../media/image20.png"/><Relationship Id="rId4" Type="http://schemas.openxmlformats.org/officeDocument/2006/relationships/notesSlide" Target="../notesSlides/notesSlide4.xml"/><Relationship Id="rId9" Type="http://schemas.openxmlformats.org/officeDocument/2006/relationships/image" Target="../media/image10.jpeg"/><Relationship Id="rId1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1.jpeg"/><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jpeg"/><Relationship Id="rId3" Type="http://schemas.microsoft.com/office/2007/relationships/media" Target="../media/media7.m4a"/><Relationship Id="rId7" Type="http://schemas.openxmlformats.org/officeDocument/2006/relationships/image" Target="../media/image23.png"/><Relationship Id="rId12" Type="http://schemas.openxmlformats.org/officeDocument/2006/relationships/image" Target="../media/image28.jpeg"/><Relationship Id="rId2" Type="http://schemas.openxmlformats.org/officeDocument/2006/relationships/video" Target="https://www.youtube.com/embed/bkRKd9oAXUA?feature=oembed" TargetMode="External"/><Relationship Id="rId1" Type="http://schemas.openxmlformats.org/officeDocument/2006/relationships/video" Target="https://www.youtube.com/embed/3QL0RNDboIU?feature=oembed" TargetMode="External"/><Relationship Id="rId6" Type="http://schemas.openxmlformats.org/officeDocument/2006/relationships/notesSlide" Target="../notesSlides/notesSlide7.xml"/><Relationship Id="rId11" Type="http://schemas.openxmlformats.org/officeDocument/2006/relationships/image" Target="../media/image27.png"/><Relationship Id="rId5" Type="http://schemas.openxmlformats.org/officeDocument/2006/relationships/slideLayout" Target="../slideLayouts/slideLayout2.xml"/><Relationship Id="rId10" Type="http://schemas.openxmlformats.org/officeDocument/2006/relationships/image" Target="../media/image26.png"/><Relationship Id="rId4" Type="http://schemas.openxmlformats.org/officeDocument/2006/relationships/audio" Target="../media/media7.m4a"/><Relationship Id="rId9" Type="http://schemas.openxmlformats.org/officeDocument/2006/relationships/image" Target="../media/image25.png"/><Relationship Id="rId1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0.png"/><Relationship Id="rId5" Type="http://schemas.openxmlformats.org/officeDocument/2006/relationships/hyperlink" Target="https://www.asthmaandlung.org.uk/living-with/inhaler-videos/spacer-tidal#:~:text=Put%20your%20lips%20around%20the%20mouthpiece%20of%20the%20spacer%20to,and%20spacer%20from%20your%20mouth." TargetMode="Externa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hyperlink" Target="https://www.flickr.com/photos/interactive-content/33736339582" TargetMode="External"/><Relationship Id="rId3" Type="http://schemas.openxmlformats.org/officeDocument/2006/relationships/slideLayout" Target="../slideLayouts/slideLayout2.xml"/><Relationship Id="rId7" Type="http://schemas.openxmlformats.org/officeDocument/2006/relationships/image" Target="../media/image32.jp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www.quetehadichoelmedico.com/asma/como-usar-inhalador-easyhaler/" TargetMode="External"/><Relationship Id="rId11" Type="http://schemas.openxmlformats.org/officeDocument/2006/relationships/image" Target="../media/image2.png"/><Relationship Id="rId5" Type="http://schemas.openxmlformats.org/officeDocument/2006/relationships/image" Target="../media/image31.png"/><Relationship Id="rId10" Type="http://schemas.openxmlformats.org/officeDocument/2006/relationships/hyperlink" Target="https://www.quetehadichoelmedico.com/tratamiento/inhaladores/como-usar-inhalador-accuhaler/" TargetMode="External"/><Relationship Id="rId4" Type="http://schemas.openxmlformats.org/officeDocument/2006/relationships/notesSlide" Target="../notesSlides/notesSlide9.xml"/><Relationship Id="rId9"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34.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35.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hyperlink" Target="https://monkeywellbeing.com/children-young-people-and-families-living-with-asthma/" TargetMode="Externa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www.asthmaandlung.org.uk/" TargetMode="External"/><Relationship Id="rId5" Type="http://schemas.openxmlformats.org/officeDocument/2006/relationships/hyperlink" Target="https://www.educationforhealth.org/course/supporting-children-and-young-peoples-health-improving-asthma-care-together/" TargetMode="Externa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image" Target="../media/image36.jpeg"/><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Rectangle 16">
            <a:extLst>
              <a:ext uri="{FF2B5EF4-FFF2-40B4-BE49-F238E27FC236}">
                <a16:creationId xmlns:a16="http://schemas.microsoft.com/office/drawing/2014/main"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3" name="Freeform: Shape 22">
            <a:extLst>
              <a:ext uri="{FF2B5EF4-FFF2-40B4-BE49-F238E27FC236}">
                <a16:creationId xmlns:a16="http://schemas.microsoft.com/office/drawing/2014/main"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22076228-790C-409B-8C94-AE31243B8915}"/>
              </a:ext>
            </a:extLst>
          </p:cNvPr>
          <p:cNvSpPr>
            <a:spLocks noGrp="1"/>
          </p:cNvSpPr>
          <p:nvPr>
            <p:ph type="ctrTitle"/>
          </p:nvPr>
        </p:nvSpPr>
        <p:spPr>
          <a:xfrm>
            <a:off x="3204642" y="2353641"/>
            <a:ext cx="5782716" cy="2150719"/>
          </a:xfrm>
          <a:noFill/>
        </p:spPr>
        <p:txBody>
          <a:bodyPr anchor="ctr">
            <a:normAutofit/>
          </a:bodyPr>
          <a:lstStyle/>
          <a:p>
            <a:r>
              <a:rPr lang="en-GB" sz="3600" b="1" dirty="0">
                <a:solidFill>
                  <a:srgbClr val="080808"/>
                </a:solidFill>
              </a:rPr>
              <a:t>Asthma Friendly Schools</a:t>
            </a:r>
            <a:br>
              <a:rPr lang="en-GB" sz="3600" b="1" dirty="0">
                <a:solidFill>
                  <a:srgbClr val="080808"/>
                </a:solidFill>
              </a:rPr>
            </a:br>
            <a:r>
              <a:rPr lang="en-GB" sz="3600" b="1" dirty="0">
                <a:solidFill>
                  <a:srgbClr val="080808"/>
                </a:solidFill>
              </a:rPr>
              <a:t/>
            </a:r>
            <a:br>
              <a:rPr lang="en-GB" sz="3600" b="1" dirty="0">
                <a:solidFill>
                  <a:srgbClr val="080808"/>
                </a:solidFill>
              </a:rPr>
            </a:br>
            <a:r>
              <a:rPr lang="en-GB" sz="3600" b="1" dirty="0">
                <a:solidFill>
                  <a:srgbClr val="080808"/>
                </a:solidFill>
              </a:rPr>
              <a:t>Information for Parents</a:t>
            </a:r>
          </a:p>
        </p:txBody>
      </p:sp>
      <p:sp>
        <p:nvSpPr>
          <p:cNvPr id="27" name="Freeform: Shape 26">
            <a:extLst>
              <a:ext uri="{FF2B5EF4-FFF2-40B4-BE49-F238E27FC236}">
                <a16:creationId xmlns:a16="http://schemas.microsoft.com/office/drawing/2014/main"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Rectangle 28">
            <a:extLst>
              <a:ext uri="{FF2B5EF4-FFF2-40B4-BE49-F238E27FC236}">
                <a16:creationId xmlns:a16="http://schemas.microsoft.com/office/drawing/2014/main"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Graphical user interface, text&#10;&#10;Description automatically generated">
            <a:extLst>
              <a:ext uri="{FF2B5EF4-FFF2-40B4-BE49-F238E27FC236}">
                <a16:creationId xmlns:a16="http://schemas.microsoft.com/office/drawing/2014/main" id="{7046A8DB-8FF8-45F5-9C4F-DBD7CA58FA17}"/>
              </a:ext>
            </a:extLst>
          </p:cNvPr>
          <p:cNvPicPr>
            <a:picLocks noChangeAspect="1"/>
          </p:cNvPicPr>
          <p:nvPr/>
        </p:nvPicPr>
        <p:blipFill>
          <a:blip r:embed="rId5"/>
          <a:stretch>
            <a:fillRect/>
          </a:stretch>
        </p:blipFill>
        <p:spPr>
          <a:xfrm>
            <a:off x="10632874" y="112560"/>
            <a:ext cx="1502791" cy="995091"/>
          </a:xfrm>
          <a:prstGeom prst="rect">
            <a:avLst/>
          </a:prstGeom>
        </p:spPr>
      </p:pic>
      <p:pic>
        <p:nvPicPr>
          <p:cNvPr id="16" name="Audio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85808268"/>
      </p:ext>
    </p:extLst>
  </p:cSld>
  <p:clrMapOvr>
    <a:masterClrMapping/>
  </p:clrMapOvr>
  <mc:AlternateContent xmlns:mc="http://schemas.openxmlformats.org/markup-compatibility/2006" xmlns:p14="http://schemas.microsoft.com/office/powerpoint/2010/main">
    <mc:Choice Requires="p14">
      <p:transition spd="slow" p14:dur="2000" advTm="6719"/>
    </mc:Choice>
    <mc:Fallback xmlns="">
      <p:transition spd="slow" advTm="6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par>
                                <p:cTn id="7" presetID="10" presetClass="entr" presetSubtype="0" fill="hold" grpId="0" nodeType="withEffect">
                                  <p:stCondLst>
                                    <p:cond delay="5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6"/>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0776670B-4988-90AA-6F47-D8F71714BC3A}"/>
              </a:ext>
            </a:extLst>
          </p:cNvPr>
          <p:cNvPicPr>
            <a:picLocks noChangeAspect="1"/>
          </p:cNvPicPr>
          <p:nvPr/>
        </p:nvPicPr>
        <p:blipFill rotWithShape="1">
          <a:blip r:embed="rId5">
            <a:alphaModFix amt="35000"/>
          </a:blip>
          <a:srcRect t="25026" r="1" b="1"/>
          <a:stretch/>
        </p:blipFill>
        <p:spPr>
          <a:xfrm>
            <a:off x="-4243" y="10"/>
            <a:ext cx="12196243" cy="6857990"/>
          </a:xfrm>
          <a:prstGeom prst="rect">
            <a:avLst/>
          </a:prstGeom>
        </p:spPr>
      </p:pic>
      <p:sp>
        <p:nvSpPr>
          <p:cNvPr id="2" name="Title 1">
            <a:extLst>
              <a:ext uri="{FF2B5EF4-FFF2-40B4-BE49-F238E27FC236}">
                <a16:creationId xmlns:a16="http://schemas.microsoft.com/office/drawing/2014/main" id="{C7D7EDA6-8118-4BC3-8D28-9E841585DBA5}"/>
              </a:ext>
            </a:extLst>
          </p:cNvPr>
          <p:cNvSpPr>
            <a:spLocks noGrp="1"/>
          </p:cNvSpPr>
          <p:nvPr>
            <p:ph type="title"/>
          </p:nvPr>
        </p:nvSpPr>
        <p:spPr>
          <a:xfrm>
            <a:off x="643467" y="321734"/>
            <a:ext cx="10905066" cy="1135737"/>
          </a:xfrm>
        </p:spPr>
        <p:txBody>
          <a:bodyPr>
            <a:normAutofit/>
          </a:bodyPr>
          <a:lstStyle/>
          <a:p>
            <a:r>
              <a:rPr lang="en-GB" sz="3600" b="1" dirty="0"/>
              <a:t>Aim of Asthma Friendly Schools Project </a:t>
            </a:r>
          </a:p>
        </p:txBody>
      </p:sp>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4810E9-67F1-4170-9638-8961B8AC37AA}"/>
              </a:ext>
            </a:extLst>
          </p:cNvPr>
          <p:cNvPicPr>
            <a:picLocks noChangeAspect="1"/>
          </p:cNvPicPr>
          <p:nvPr/>
        </p:nvPicPr>
        <p:blipFill>
          <a:blip r:embed="rId6"/>
          <a:stretch>
            <a:fillRect/>
          </a:stretch>
        </p:blipFill>
        <p:spPr>
          <a:xfrm>
            <a:off x="11418589" y="11394"/>
            <a:ext cx="693675" cy="462450"/>
          </a:xfrm>
          <a:prstGeom prst="rect">
            <a:avLst/>
          </a:prstGeom>
        </p:spPr>
      </p:pic>
      <p:graphicFrame>
        <p:nvGraphicFramePr>
          <p:cNvPr id="5" name="Content Placeholder 2">
            <a:extLst>
              <a:ext uri="{FF2B5EF4-FFF2-40B4-BE49-F238E27FC236}">
                <a16:creationId xmlns:a16="http://schemas.microsoft.com/office/drawing/2014/main" id="{C16B1E72-9AE7-D224-C884-F86181A40008}"/>
              </a:ext>
            </a:extLst>
          </p:cNvPr>
          <p:cNvGraphicFramePr>
            <a:graphicFrameLocks noGrp="1"/>
          </p:cNvGraphicFramePr>
          <p:nvPr>
            <p:ph idx="1"/>
            <p:extLst>
              <p:ext uri="{D42A27DB-BD31-4B8C-83A1-F6EECF244321}">
                <p14:modId xmlns:p14="http://schemas.microsoft.com/office/powerpoint/2010/main" val="3847455895"/>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2"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46289037"/>
      </p:ext>
    </p:extLst>
  </p:cSld>
  <p:clrMapOvr>
    <a:masterClrMapping/>
  </p:clrMapOvr>
  <mc:AlternateContent xmlns:mc="http://schemas.openxmlformats.org/markup-compatibility/2006" xmlns:p14="http://schemas.microsoft.com/office/powerpoint/2010/main">
    <mc:Choice Requires="p14">
      <p:transition spd="slow" p14:dur="2000" advTm="42177"/>
    </mc:Choice>
    <mc:Fallback xmlns="">
      <p:transition spd="slow" advTm="42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81AF2-942E-4EAF-8FB6-167EC2A3A15A}"/>
              </a:ext>
            </a:extLst>
          </p:cNvPr>
          <p:cNvSpPr>
            <a:spLocks noGrp="1"/>
          </p:cNvSpPr>
          <p:nvPr>
            <p:ph type="title"/>
          </p:nvPr>
        </p:nvSpPr>
        <p:spPr>
          <a:xfrm>
            <a:off x="643467" y="617834"/>
            <a:ext cx="10079951" cy="1135737"/>
          </a:xfrm>
        </p:spPr>
        <p:txBody>
          <a:bodyPr>
            <a:normAutofit/>
          </a:bodyPr>
          <a:lstStyle/>
          <a:p>
            <a:r>
              <a:rPr lang="en-GB" altLang="en-US" sz="3600" b="1" dirty="0">
                <a:solidFill>
                  <a:srgbClr val="002060"/>
                </a:solidFill>
              </a:rPr>
              <a:t>What is asthma? </a:t>
            </a:r>
            <a:endParaRPr lang="en-GB" sz="3600" b="1" dirty="0">
              <a:solidFill>
                <a:srgbClr val="002060"/>
              </a:solidFill>
            </a:endParaRPr>
          </a:p>
        </p:txBody>
      </p:sp>
      <p:sp>
        <p:nvSpPr>
          <p:cNvPr id="3" name="Content Placeholder 2">
            <a:extLst>
              <a:ext uri="{FF2B5EF4-FFF2-40B4-BE49-F238E27FC236}">
                <a16:creationId xmlns:a16="http://schemas.microsoft.com/office/drawing/2014/main" id="{10535F6E-F425-4918-9642-94C6A8FF0B1E}"/>
              </a:ext>
            </a:extLst>
          </p:cNvPr>
          <p:cNvSpPr>
            <a:spLocks noGrp="1"/>
          </p:cNvSpPr>
          <p:nvPr>
            <p:ph idx="1"/>
          </p:nvPr>
        </p:nvSpPr>
        <p:spPr>
          <a:xfrm>
            <a:off x="969223" y="1815342"/>
            <a:ext cx="5271156" cy="5042657"/>
          </a:xfrm>
        </p:spPr>
        <p:txBody>
          <a:bodyPr>
            <a:normAutofit/>
          </a:bodyPr>
          <a:lstStyle/>
          <a:p>
            <a:pPr marL="0" indent="0">
              <a:buFont typeface="Arial" panose="020B0604020202020204" pitchFamily="34" charset="0"/>
              <a:buNone/>
            </a:pPr>
            <a:r>
              <a:rPr lang="en-GB" altLang="en-US" sz="2600" dirty="0" smtClean="0">
                <a:solidFill>
                  <a:srgbClr val="002060"/>
                </a:solidFill>
              </a:rPr>
              <a:t>When </a:t>
            </a:r>
            <a:r>
              <a:rPr lang="en-GB" altLang="en-US" sz="2600" dirty="0">
                <a:solidFill>
                  <a:srgbClr val="002060"/>
                </a:solidFill>
              </a:rPr>
              <a:t>young people with asthma come into contact with a trigger, the muscles around their airways become tight and the lining of the airways becomes swollen and inflamed. </a:t>
            </a:r>
          </a:p>
          <a:p>
            <a:pPr marL="0" indent="0">
              <a:buFont typeface="Arial" panose="020B0604020202020204" pitchFamily="34" charset="0"/>
              <a:buNone/>
            </a:pPr>
            <a:r>
              <a:rPr lang="en-GB" altLang="en-US" sz="2600" dirty="0" smtClean="0">
                <a:solidFill>
                  <a:srgbClr val="002060"/>
                </a:solidFill>
              </a:rPr>
              <a:t>This </a:t>
            </a:r>
            <a:r>
              <a:rPr lang="en-GB" altLang="en-US" sz="2600" dirty="0">
                <a:solidFill>
                  <a:srgbClr val="002060"/>
                </a:solidFill>
              </a:rPr>
              <a:t>causes narrowing of the air </a:t>
            </a:r>
            <a:r>
              <a:rPr lang="en-GB" altLang="en-US" sz="2600" dirty="0" smtClean="0">
                <a:solidFill>
                  <a:srgbClr val="002060"/>
                </a:solidFill>
              </a:rPr>
              <a:t>passage.</a:t>
            </a:r>
          </a:p>
          <a:p>
            <a:pPr marL="0" indent="0">
              <a:buFont typeface="Arial" panose="020B0604020202020204" pitchFamily="34" charset="0"/>
              <a:buNone/>
            </a:pPr>
            <a:r>
              <a:rPr lang="en-GB" altLang="en-US" sz="2600" dirty="0" smtClean="0">
                <a:solidFill>
                  <a:srgbClr val="002060"/>
                </a:solidFill>
              </a:rPr>
              <a:t>The </a:t>
            </a:r>
            <a:r>
              <a:rPr lang="en-GB" altLang="en-US" sz="2600" dirty="0">
                <a:solidFill>
                  <a:srgbClr val="002060"/>
                </a:solidFill>
              </a:rPr>
              <a:t>development of mucus or phlegm further reduces the airway and the young person’s ability to move air in and out of the lungs, therefore making it difficult to breathe.</a:t>
            </a:r>
          </a:p>
          <a:p>
            <a:endParaRPr lang="en-GB" sz="2000" dirty="0"/>
          </a:p>
        </p:txBody>
      </p:sp>
      <p:pic>
        <p:nvPicPr>
          <p:cNvPr id="5" name="Picture 4">
            <a:extLst>
              <a:ext uri="{FF2B5EF4-FFF2-40B4-BE49-F238E27FC236}">
                <a16:creationId xmlns:a16="http://schemas.microsoft.com/office/drawing/2014/main" id="{9636D3E2-6117-43A9-9120-D3FEAF0FD326}"/>
              </a:ext>
            </a:extLst>
          </p:cNvPr>
          <p:cNvPicPr>
            <a:picLocks noChangeAspect="1"/>
          </p:cNvPicPr>
          <p:nvPr/>
        </p:nvPicPr>
        <p:blipFill>
          <a:blip r:embed="rId5"/>
          <a:stretch>
            <a:fillRect/>
          </a:stretch>
        </p:blipFill>
        <p:spPr>
          <a:xfrm>
            <a:off x="6338864" y="2066605"/>
            <a:ext cx="5300877" cy="3361557"/>
          </a:xfrm>
          <a:prstGeom prst="rect">
            <a:avLst/>
          </a:prstGeom>
        </p:spPr>
      </p:pic>
      <p:pic>
        <p:nvPicPr>
          <p:cNvPr id="6" name="Picture 5">
            <a:extLst>
              <a:ext uri="{FF2B5EF4-FFF2-40B4-BE49-F238E27FC236}">
                <a16:creationId xmlns:a16="http://schemas.microsoft.com/office/drawing/2014/main" id="{71885EAB-39E9-45D4-BB65-57854CC28FAB}"/>
              </a:ext>
            </a:extLst>
          </p:cNvPr>
          <p:cNvPicPr>
            <a:picLocks noChangeAspect="1"/>
          </p:cNvPicPr>
          <p:nvPr/>
        </p:nvPicPr>
        <p:blipFill>
          <a:blip r:embed="rId6"/>
          <a:stretch>
            <a:fillRect/>
          </a:stretch>
        </p:blipFill>
        <p:spPr>
          <a:xfrm>
            <a:off x="11215978" y="83712"/>
            <a:ext cx="847526" cy="565018"/>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97384610"/>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63110309"/>
              </p:ext>
            </p:extLst>
          </p:nvPr>
        </p:nvGraphicFramePr>
        <p:xfrm>
          <a:off x="484908" y="669488"/>
          <a:ext cx="11000508" cy="5728935"/>
        </p:xfrm>
        <a:graphic>
          <a:graphicData uri="http://schemas.openxmlformats.org/drawingml/2006/table">
            <a:tbl>
              <a:tblPr bandRow="1">
                <a:tableStyleId>{5C22544A-7EE6-4342-B048-85BDC9FD1C3A}</a:tableStyleId>
              </a:tblPr>
              <a:tblGrid>
                <a:gridCol w="1833418">
                  <a:extLst>
                    <a:ext uri="{9D8B030D-6E8A-4147-A177-3AD203B41FA5}">
                      <a16:colId xmlns:a16="http://schemas.microsoft.com/office/drawing/2014/main" val="20000"/>
                    </a:ext>
                  </a:extLst>
                </a:gridCol>
                <a:gridCol w="1833418">
                  <a:extLst>
                    <a:ext uri="{9D8B030D-6E8A-4147-A177-3AD203B41FA5}">
                      <a16:colId xmlns:a16="http://schemas.microsoft.com/office/drawing/2014/main" val="20001"/>
                    </a:ext>
                  </a:extLst>
                </a:gridCol>
                <a:gridCol w="1833418">
                  <a:extLst>
                    <a:ext uri="{9D8B030D-6E8A-4147-A177-3AD203B41FA5}">
                      <a16:colId xmlns:a16="http://schemas.microsoft.com/office/drawing/2014/main" val="20002"/>
                    </a:ext>
                  </a:extLst>
                </a:gridCol>
                <a:gridCol w="1833418">
                  <a:extLst>
                    <a:ext uri="{9D8B030D-6E8A-4147-A177-3AD203B41FA5}">
                      <a16:colId xmlns:a16="http://schemas.microsoft.com/office/drawing/2014/main" val="20003"/>
                    </a:ext>
                  </a:extLst>
                </a:gridCol>
                <a:gridCol w="1833418">
                  <a:extLst>
                    <a:ext uri="{9D8B030D-6E8A-4147-A177-3AD203B41FA5}">
                      <a16:colId xmlns:a16="http://schemas.microsoft.com/office/drawing/2014/main" val="20004"/>
                    </a:ext>
                  </a:extLst>
                </a:gridCol>
                <a:gridCol w="1833418">
                  <a:extLst>
                    <a:ext uri="{9D8B030D-6E8A-4147-A177-3AD203B41FA5}">
                      <a16:colId xmlns:a16="http://schemas.microsoft.com/office/drawing/2014/main" val="20005"/>
                    </a:ext>
                  </a:extLst>
                </a:gridCol>
              </a:tblGrid>
              <a:tr h="1145787">
                <a:tc>
                  <a:txBody>
                    <a:bodyPr/>
                    <a:lstStyle/>
                    <a:p>
                      <a:endParaRPr lang="en-GB" sz="1800" dirty="0"/>
                    </a:p>
                  </a:txBody>
                  <a:tcPr marL="91435" marR="91435" marT="45718" marB="45718" anchor="ctr"/>
                </a:tc>
                <a:tc>
                  <a:txBody>
                    <a:bodyPr/>
                    <a:lstStyle/>
                    <a:p>
                      <a:pPr algn="ctr"/>
                      <a:r>
                        <a:rPr lang="en-GB" sz="1800" dirty="0"/>
                        <a:t>POLLEN</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EXERCISE</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HOUSE DUST MITE</a:t>
                      </a:r>
                    </a:p>
                  </a:txBody>
                  <a:tcPr marL="91435" marR="91435" marT="45718" marB="45718" anchor="ctr"/>
                </a:tc>
                <a:extLst>
                  <a:ext uri="{0D108BD9-81ED-4DB2-BD59-A6C34878D82A}">
                    <a16:rowId xmlns:a16="http://schemas.microsoft.com/office/drawing/2014/main" val="10000"/>
                  </a:ext>
                </a:extLst>
              </a:tr>
              <a:tr h="1145787">
                <a:tc>
                  <a:txBody>
                    <a:bodyPr/>
                    <a:lstStyle/>
                    <a:p>
                      <a:endParaRPr lang="en-GB" sz="1800" dirty="0"/>
                    </a:p>
                  </a:txBody>
                  <a:tcPr marL="91435" marR="91435" marT="45718" marB="45718"/>
                </a:tc>
                <a:tc>
                  <a:txBody>
                    <a:bodyPr/>
                    <a:lstStyle/>
                    <a:p>
                      <a:pPr algn="ctr"/>
                      <a:r>
                        <a:rPr lang="en-GB" sz="1800" dirty="0"/>
                        <a:t>POLLUTION</a:t>
                      </a:r>
                    </a:p>
                    <a:p>
                      <a:pPr algn="ctr"/>
                      <a:endParaRPr lang="en-GB" sz="1100" dirty="0">
                        <a:solidFill>
                          <a:srgbClr val="FF0000"/>
                        </a:solidFill>
                      </a:endParaRP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MOULDS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PERFUME</a:t>
                      </a:r>
                    </a:p>
                  </a:txBody>
                  <a:tcPr marL="91435" marR="91435" marT="45718" marB="45718" anchor="ctr"/>
                </a:tc>
                <a:extLst>
                  <a:ext uri="{0D108BD9-81ED-4DB2-BD59-A6C34878D82A}">
                    <a16:rowId xmlns:a16="http://schemas.microsoft.com/office/drawing/2014/main" val="10001"/>
                  </a:ext>
                </a:extLst>
              </a:tr>
              <a:tr h="1145787">
                <a:tc>
                  <a:txBody>
                    <a:bodyPr/>
                    <a:lstStyle/>
                    <a:p>
                      <a:endParaRPr lang="en-GB" sz="1800" dirty="0"/>
                    </a:p>
                  </a:txBody>
                  <a:tcPr marL="91435" marR="91435" marT="45718" marB="45718"/>
                </a:tc>
                <a:tc>
                  <a:txBody>
                    <a:bodyPr/>
                    <a:lstStyle/>
                    <a:p>
                      <a:pPr algn="ctr"/>
                      <a:r>
                        <a:rPr lang="en-GB" sz="1800" dirty="0"/>
                        <a:t>SMOKING</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COLDS &amp; VIRUSES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DUST FROM FLOUR</a:t>
                      </a:r>
                    </a:p>
                  </a:txBody>
                  <a:tcPr marL="91435" marR="91435" marT="45718" marB="45718" anchor="ctr"/>
                </a:tc>
                <a:extLst>
                  <a:ext uri="{0D108BD9-81ED-4DB2-BD59-A6C34878D82A}">
                    <a16:rowId xmlns:a16="http://schemas.microsoft.com/office/drawing/2014/main" val="10002"/>
                  </a:ext>
                </a:extLst>
              </a:tr>
              <a:tr h="1145787">
                <a:tc>
                  <a:txBody>
                    <a:bodyPr/>
                    <a:lstStyle/>
                    <a:p>
                      <a:endParaRPr lang="en-GB" sz="1800" dirty="0"/>
                    </a:p>
                  </a:txBody>
                  <a:tcPr marL="91435" marR="91435" marT="45718" marB="45718"/>
                </a:tc>
                <a:tc>
                  <a:txBody>
                    <a:bodyPr/>
                    <a:lstStyle/>
                    <a:p>
                      <a:pPr algn="ctr"/>
                      <a:r>
                        <a:rPr lang="en-GB" sz="1800" dirty="0"/>
                        <a:t>CHEMICALS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PAINTS</a:t>
                      </a: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SOME FOODS</a:t>
                      </a:r>
                    </a:p>
                  </a:txBody>
                  <a:tcPr marL="91435" marR="91435" marT="45718" marB="45718" anchor="ctr"/>
                </a:tc>
                <a:extLst>
                  <a:ext uri="{0D108BD9-81ED-4DB2-BD59-A6C34878D82A}">
                    <a16:rowId xmlns:a16="http://schemas.microsoft.com/office/drawing/2014/main" val="10003"/>
                  </a:ext>
                </a:extLst>
              </a:tr>
              <a:tr h="1145787">
                <a:tc>
                  <a:txBody>
                    <a:bodyPr/>
                    <a:lstStyle/>
                    <a:p>
                      <a:endParaRPr lang="en-GB" sz="1800" dirty="0"/>
                    </a:p>
                  </a:txBody>
                  <a:tcPr marL="91435" marR="91435" marT="45718" marB="45718"/>
                </a:tc>
                <a:tc>
                  <a:txBody>
                    <a:bodyPr/>
                    <a:lstStyle/>
                    <a:p>
                      <a:pPr algn="ctr"/>
                      <a:r>
                        <a:rPr lang="en-GB" sz="1800" dirty="0"/>
                        <a:t>STRESS &amp; EMOTIONS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FEATHERS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ANIMALS</a:t>
                      </a:r>
                    </a:p>
                  </a:txBody>
                  <a:tcPr marL="91435" marR="91435" marT="45718" marB="45718" anchor="ctr"/>
                </a:tc>
                <a:extLst>
                  <a:ext uri="{0D108BD9-81ED-4DB2-BD59-A6C34878D82A}">
                    <a16:rowId xmlns:a16="http://schemas.microsoft.com/office/drawing/2014/main" val="10004"/>
                  </a:ext>
                </a:extLst>
              </a:tr>
            </a:tbl>
          </a:graphicData>
        </a:graphic>
      </p:graphicFrame>
      <p:pic>
        <p:nvPicPr>
          <p:cNvPr id="24626" name="Picture 6" descr="C:\Users\christine.leivers\AppData\Local\Microsoft\Windows\Temporary Internet Files\Content.IE5\N0L0MOSS\How-to-survive-exam-stress1[1].jp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06584" y="5373779"/>
            <a:ext cx="1341119" cy="933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8" name="Picture 55" descr="C:\Users\christine.leivers\AppData\Local\Microsoft\Windows\Temporary Internet Files\Content.IE5\XHMTIVMS\cold_flu[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2058" y="3133108"/>
            <a:ext cx="1223261" cy="838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9" name="Picture 56" descr="C:\Users\christine.leivers\AppData\Local\Microsoft\Windows\Temporary Internet Files\Content.IE5\333CFV9Q\eco-friendly-paint[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006" y="4231403"/>
            <a:ext cx="1256187" cy="95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0" name="Picture 58" descr="C:\Users\christine.leivers\AppData\Local\Microsoft\Windows\Temporary Internet Files\Content.IE5\S0LH30RB\twitter_birds_web_preview[1].jpg"/>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528324" y="5464158"/>
            <a:ext cx="1215869" cy="8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1" name="Picture 59" descr="C:\Users\christine.leivers\AppData\Local\Microsoft\Windows\Temporary Internet Files\Content.IE5\GB0CLD0F\집먼지진드기_001[1].jpg"/>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146131" y="779688"/>
            <a:ext cx="1092200" cy="70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2" name="Picture 61" descr="C:\Users\christine.leivers\AppData\Local\Microsoft\Windows\Temporary Internet Files\Content.IE5\NLZSR1UF\LnFq4zJ8vhKpFb4CRVoBh5d41i0[1].jpg"/>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239467" y="1904382"/>
            <a:ext cx="905527" cy="83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4" name="Picture 65" descr="C:\Users\christine.leivers\AppData\Local\Microsoft\Windows\Temporary Internet Files\Content.IE5\8N7RE2VP\Cute-kitten-cute-kittens-18565723-1024-768[1].jpg"/>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8042586" y="5431302"/>
            <a:ext cx="1414341" cy="90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7" name="Picture 61" descr="https://cdn-icons-png.flaticon.com/512/3618/3618747.png"/>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06022" y="1958803"/>
            <a:ext cx="1101890" cy="958842"/>
          </a:xfrm>
          <a:prstGeom prst="rect">
            <a:avLst/>
          </a:prstGeom>
          <a:noFill/>
          <a:extLst>
            <a:ext uri="{909E8E84-426E-40DD-AFC4-6F175D3DCCD1}">
              <a14:hiddenFill xmlns:a14="http://schemas.microsoft.com/office/drawing/2010/main">
                <a:solidFill>
                  <a:srgbClr val="FFFFFF"/>
                </a:solidFill>
              </a14:hiddenFill>
            </a:ext>
          </a:extLst>
        </p:spPr>
      </p:pic>
      <p:pic>
        <p:nvPicPr>
          <p:cNvPr id="24641" name="Picture 65" descr="https://cdn-icons-png.flaticon.com/512/2224/2224289.png"/>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8184436" y="4231402"/>
            <a:ext cx="834788" cy="834788"/>
          </a:xfrm>
          <a:prstGeom prst="rect">
            <a:avLst/>
          </a:prstGeom>
          <a:noFill/>
          <a:extLst>
            <a:ext uri="{909E8E84-426E-40DD-AFC4-6F175D3DCCD1}">
              <a14:hiddenFill xmlns:a14="http://schemas.microsoft.com/office/drawing/2010/main">
                <a:solidFill>
                  <a:srgbClr val="FFFFFF"/>
                </a:solidFill>
              </a14:hiddenFill>
            </a:ext>
          </a:extLst>
        </p:spPr>
      </p:pic>
      <p:pic>
        <p:nvPicPr>
          <p:cNvPr id="24643" name="Picture 67" descr="https://cdn-icons-png.flaticon.com/512/5029/5029282.png"/>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8298460" y="3026192"/>
            <a:ext cx="902595" cy="902595"/>
          </a:xfrm>
          <a:prstGeom prst="rect">
            <a:avLst/>
          </a:prstGeom>
          <a:noFill/>
          <a:extLst>
            <a:ext uri="{909E8E84-426E-40DD-AFC4-6F175D3DCCD1}">
              <a14:hiddenFill xmlns:a14="http://schemas.microsoft.com/office/drawing/2010/main">
                <a:solidFill>
                  <a:srgbClr val="FFFFFF"/>
                </a:solidFill>
              </a14:hiddenFill>
            </a:ext>
          </a:extLst>
        </p:spPr>
      </p:pic>
      <p:pic>
        <p:nvPicPr>
          <p:cNvPr id="24645" name="Picture 69" descr="https://cdn-icons-png.flaticon.com/512/595/595766.png"/>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828284" y="2821962"/>
            <a:ext cx="1020633" cy="1020633"/>
          </a:xfrm>
          <a:prstGeom prst="rect">
            <a:avLst/>
          </a:prstGeom>
          <a:noFill/>
          <a:extLst>
            <a:ext uri="{909E8E84-426E-40DD-AFC4-6F175D3DCCD1}">
              <a14:hiddenFill xmlns:a14="http://schemas.microsoft.com/office/drawing/2010/main">
                <a:solidFill>
                  <a:srgbClr val="FFFFFF"/>
                </a:solidFill>
              </a14:hiddenFill>
            </a:ext>
          </a:extLst>
        </p:spPr>
      </p:pic>
      <p:pic>
        <p:nvPicPr>
          <p:cNvPr id="24649" name="Picture 73" descr="https://cdn-icons-png.flaticon.com/512/1156/1156950.png"/>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830097" y="4133071"/>
            <a:ext cx="924005" cy="933119"/>
          </a:xfrm>
          <a:prstGeom prst="rect">
            <a:avLst/>
          </a:prstGeom>
          <a:noFill/>
          <a:extLst>
            <a:ext uri="{909E8E84-426E-40DD-AFC4-6F175D3DCCD1}">
              <a14:hiddenFill xmlns:a14="http://schemas.microsoft.com/office/drawing/2010/main">
                <a:solidFill>
                  <a:srgbClr val="FFFFFF"/>
                </a:solidFill>
              </a14:hiddenFill>
            </a:ext>
          </a:extLst>
        </p:spPr>
      </p:pic>
      <p:pic>
        <p:nvPicPr>
          <p:cNvPr id="24651" name="Picture 75" descr="24446875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9504" y="779688"/>
            <a:ext cx="1231745" cy="888640"/>
          </a:xfrm>
          <a:prstGeom prst="rect">
            <a:avLst/>
          </a:prstGeom>
          <a:noFill/>
          <a:extLst>
            <a:ext uri="{909E8E84-426E-40DD-AFC4-6F175D3DCCD1}">
              <a14:hiddenFill xmlns:a14="http://schemas.microsoft.com/office/drawing/2010/main">
                <a:solidFill>
                  <a:srgbClr val="FFFFFF"/>
                </a:solidFill>
              </a14:hiddenFill>
            </a:ext>
          </a:extLst>
        </p:spPr>
      </p:pic>
      <p:pic>
        <p:nvPicPr>
          <p:cNvPr id="24653" name="Picture 77" descr="Gymnastics "/>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28324" y="779687"/>
            <a:ext cx="950754" cy="88806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19"/>
          <a:stretch>
            <a:fillRect/>
          </a:stretch>
        </p:blipFill>
        <p:spPr>
          <a:xfrm>
            <a:off x="4403186" y="1887750"/>
            <a:ext cx="1341007" cy="958842"/>
          </a:xfrm>
          <a:prstGeom prst="rect">
            <a:avLst/>
          </a:prstGeom>
        </p:spPr>
      </p:pic>
      <p:sp>
        <p:nvSpPr>
          <p:cNvPr id="2" name="TextBox 1">
            <a:extLst>
              <a:ext uri="{FF2B5EF4-FFF2-40B4-BE49-F238E27FC236}">
                <a16:creationId xmlns:a16="http://schemas.microsoft.com/office/drawing/2014/main" id="{1A910578-48A3-27CA-5321-3D70A56E10C4}"/>
              </a:ext>
            </a:extLst>
          </p:cNvPr>
          <p:cNvSpPr txBox="1"/>
          <p:nvPr/>
        </p:nvSpPr>
        <p:spPr>
          <a:xfrm>
            <a:off x="327030" y="111230"/>
            <a:ext cx="3441346" cy="523220"/>
          </a:xfrm>
          <a:prstGeom prst="rect">
            <a:avLst/>
          </a:prstGeom>
          <a:noFill/>
        </p:spPr>
        <p:txBody>
          <a:bodyPr wrap="square" rtlCol="0">
            <a:spAutoFit/>
          </a:bodyPr>
          <a:lstStyle/>
          <a:p>
            <a:r>
              <a:rPr lang="en-GB" sz="2800" dirty="0"/>
              <a:t>Triggers</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04429592"/>
      </p:ext>
    </p:extLst>
  </p:cSld>
  <p:clrMapOvr>
    <a:masterClrMapping/>
  </p:clrMapOvr>
  <mc:AlternateContent xmlns:mc="http://schemas.openxmlformats.org/markup-compatibility/2006" xmlns:p14="http://schemas.microsoft.com/office/powerpoint/2010/main">
    <mc:Choice Requires="p14">
      <p:transition spd="slow" p14:dur="2000" advTm="20897"/>
    </mc:Choice>
    <mc:Fallback xmlns="">
      <p:transition spd="slow" advTm="208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D264B-3502-4BC8-95A8-50B16560B1F0}"/>
              </a:ext>
            </a:extLst>
          </p:cNvPr>
          <p:cNvSpPr>
            <a:spLocks noGrp="1"/>
          </p:cNvSpPr>
          <p:nvPr>
            <p:ph type="title"/>
          </p:nvPr>
        </p:nvSpPr>
        <p:spPr/>
        <p:txBody>
          <a:bodyPr>
            <a:normAutofit/>
          </a:bodyPr>
          <a:lstStyle/>
          <a:p>
            <a:r>
              <a:rPr lang="en-GB" sz="3600" b="1" dirty="0">
                <a:latin typeface="Calibri Light" panose="020F0302020204030204" pitchFamily="34" charset="0"/>
                <a:cs typeface="Calibri Light" panose="020F0302020204030204" pitchFamily="34" charset="0"/>
              </a:rPr>
              <a:t>Asthma Symptoms</a:t>
            </a:r>
          </a:p>
        </p:txBody>
      </p:sp>
      <p:sp>
        <p:nvSpPr>
          <p:cNvPr id="4" name="Slide Number Placeholder 3">
            <a:extLst>
              <a:ext uri="{FF2B5EF4-FFF2-40B4-BE49-F238E27FC236}">
                <a16:creationId xmlns:a16="http://schemas.microsoft.com/office/drawing/2014/main" id="{76A5223F-70CC-4964-8452-AEB3094D38A6}"/>
              </a:ext>
            </a:extLst>
          </p:cNvPr>
          <p:cNvSpPr>
            <a:spLocks noGrp="1"/>
          </p:cNvSpPr>
          <p:nvPr>
            <p:ph type="sldNum" sz="quarter" idx="12"/>
          </p:nvPr>
        </p:nvSpPr>
        <p:spPr/>
        <p:txBody>
          <a:bodyPr/>
          <a:lstStyle/>
          <a:p>
            <a:fld id="{507B77E4-D16E-4E80-BECE-B10ACE50DA11}" type="slidenum">
              <a:rPr lang="en-GB" smtClean="0"/>
              <a:pPr/>
              <a:t>5</a:t>
            </a:fld>
            <a:endParaRPr lang="en-GB" dirty="0"/>
          </a:p>
        </p:txBody>
      </p:sp>
      <p:sp>
        <p:nvSpPr>
          <p:cNvPr id="13" name="Content Placeholder 12">
            <a:extLst>
              <a:ext uri="{FF2B5EF4-FFF2-40B4-BE49-F238E27FC236}">
                <a16:creationId xmlns:a16="http://schemas.microsoft.com/office/drawing/2014/main" id="{F5973A2B-7D63-48C7-BBF2-996E4BF3D17F}"/>
              </a:ext>
            </a:extLst>
          </p:cNvPr>
          <p:cNvSpPr>
            <a:spLocks noGrp="1"/>
          </p:cNvSpPr>
          <p:nvPr>
            <p:ph idx="1"/>
          </p:nvPr>
        </p:nvSpPr>
        <p:spPr/>
        <p:txBody>
          <a:bodyPr>
            <a:normAutofit/>
          </a:bodyPr>
          <a:lstStyle/>
          <a:p>
            <a:pPr marL="0" indent="0" algn="l" fontAlgn="base">
              <a:buNone/>
            </a:pPr>
            <a:endParaRPr lang="en-US" b="1" i="0" dirty="0">
              <a:solidFill>
                <a:srgbClr val="000000"/>
              </a:solidFill>
              <a:effectLst/>
              <a:latin typeface="Soehne Halbfett"/>
            </a:endParaRP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is a very common long-term lung condition. </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People with asthma often have sensitive, inflamed airways. They can get symptoms like coughing, wheezing, feeling breathless or a tight chest.</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symptoms can come and go. Sometimes people may not have symptoms for weeks or months at a time.</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needs to be treated every day, even if you feel well, to lower the risk of symptoms and asthma attacks.</a:t>
            </a:r>
          </a:p>
          <a:p>
            <a:pPr marL="0" indent="0" algn="l" fontAlgn="base">
              <a:buNone/>
            </a:pPr>
            <a:endParaRPr lang="en-US" b="0" i="0" dirty="0">
              <a:solidFill>
                <a:srgbClr val="000000"/>
              </a:solidFill>
              <a:effectLst/>
              <a:latin typeface="Calibri" panose="020F0502020204030204" pitchFamily="34" charset="0"/>
              <a:cs typeface="Calibri" panose="020F0502020204030204" pitchFamily="34" charset="0"/>
            </a:endParaRPr>
          </a:p>
          <a:p>
            <a:endParaRPr lang="en-GB"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50795499"/>
      </p:ext>
    </p:extLst>
  </p:cSld>
  <p:clrMapOvr>
    <a:masterClrMapping/>
  </p:clrMapOvr>
  <mc:AlternateContent xmlns:mc="http://schemas.openxmlformats.org/markup-compatibility/2006" xmlns:p14="http://schemas.microsoft.com/office/powerpoint/2010/main">
    <mc:Choice Requires="p14">
      <p:transition spd="slow" p14:dur="2000" advTm="19239"/>
    </mc:Choice>
    <mc:Fallback xmlns="">
      <p:transition spd="slow" advTm="19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EB238B-D45F-A6FE-4EB7-12ED16AFC71F}"/>
              </a:ext>
            </a:extLst>
          </p:cNvPr>
          <p:cNvSpPr>
            <a:spLocks noGrp="1"/>
          </p:cNvSpPr>
          <p:nvPr>
            <p:ph type="title"/>
          </p:nvPr>
        </p:nvSpPr>
        <p:spPr>
          <a:xfrm>
            <a:off x="540465" y="647624"/>
            <a:ext cx="10223788" cy="4516360"/>
          </a:xfrm>
        </p:spPr>
        <p:txBody>
          <a:bodyPr anchor="t">
            <a:normAutofit/>
          </a:bodyPr>
          <a:lstStyle/>
          <a:p>
            <a:r>
              <a:rPr lang="en-GB" sz="3600" b="1" dirty="0"/>
              <a:t>What treatment will your child need?</a:t>
            </a:r>
            <a:br>
              <a:rPr lang="en-GB" sz="3600" b="1" dirty="0"/>
            </a:br>
            <a:r>
              <a:rPr lang="en-GB" sz="2400" dirty="0"/>
              <a:t/>
            </a:r>
            <a:br>
              <a:rPr lang="en-GB" sz="2400" dirty="0"/>
            </a:br>
            <a:endParaRPr lang="en-GB" sz="2400" dirty="0"/>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
        <p:nvSpPr>
          <p:cNvPr id="15" name="AutoShape 2" descr="ᐅ Buy Salbutamol Inhaler Online Now Just £7.95 | E-Surge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Buy Ventolin Evohaler Online £8.50 from UK Pharmacy - Dr Fox"/>
          <p:cNvPicPr>
            <a:picLocks noChangeAspect="1" noChangeArrowheads="1"/>
          </p:cNvPicPr>
          <p:nvPr/>
        </p:nvPicPr>
        <p:blipFill rotWithShape="1">
          <a:blip r:embed="rId6">
            <a:extLst>
              <a:ext uri="{28A0092B-C50C-407E-A947-70E740481C1C}">
                <a14:useLocalDpi xmlns:a14="http://schemas.microsoft.com/office/drawing/2010/main" val="0"/>
              </a:ext>
            </a:extLst>
          </a:blip>
          <a:srcRect l="21659" r="17445"/>
          <a:stretch/>
        </p:blipFill>
        <p:spPr bwMode="auto">
          <a:xfrm>
            <a:off x="5405252" y="1909793"/>
            <a:ext cx="4277089" cy="395237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p:cNvPicPr>
            <a:picLocks noChangeAspect="1"/>
          </p:cNvPicPr>
          <p:nvPr/>
        </p:nvPicPr>
        <p:blipFill>
          <a:blip r:embed="rId7"/>
          <a:stretch>
            <a:fillRect/>
          </a:stretch>
        </p:blipFill>
        <p:spPr>
          <a:xfrm>
            <a:off x="557550" y="1933641"/>
            <a:ext cx="3765791" cy="3765791"/>
          </a:xfrm>
          <a:prstGeom prst="rect">
            <a:avLst/>
          </a:prstGeom>
        </p:spPr>
      </p:pic>
      <p:sp>
        <p:nvSpPr>
          <p:cNvPr id="22" name="TextBox 21"/>
          <p:cNvSpPr txBox="1"/>
          <p:nvPr/>
        </p:nvSpPr>
        <p:spPr>
          <a:xfrm>
            <a:off x="5750509" y="5910598"/>
            <a:ext cx="2575344" cy="707886"/>
          </a:xfrm>
          <a:prstGeom prst="rect">
            <a:avLst/>
          </a:prstGeom>
          <a:noFill/>
        </p:spPr>
        <p:txBody>
          <a:bodyPr wrap="square" rtlCol="0">
            <a:spAutoFit/>
          </a:bodyPr>
          <a:lstStyle/>
          <a:p>
            <a:r>
              <a:rPr lang="en-GB" sz="4000" dirty="0" smtClean="0"/>
              <a:t>RELIEVER</a:t>
            </a:r>
            <a:r>
              <a:rPr lang="en-GB" dirty="0" smtClean="0"/>
              <a:t> </a:t>
            </a:r>
            <a:endParaRPr lang="en-GB" dirty="0"/>
          </a:p>
        </p:txBody>
      </p:sp>
      <p:sp>
        <p:nvSpPr>
          <p:cNvPr id="24" name="TextBox 23"/>
          <p:cNvSpPr txBox="1"/>
          <p:nvPr/>
        </p:nvSpPr>
        <p:spPr>
          <a:xfrm>
            <a:off x="937311" y="5877066"/>
            <a:ext cx="3006267" cy="707886"/>
          </a:xfrm>
          <a:prstGeom prst="rect">
            <a:avLst/>
          </a:prstGeom>
          <a:noFill/>
        </p:spPr>
        <p:txBody>
          <a:bodyPr wrap="square" rtlCol="0">
            <a:spAutoFit/>
          </a:bodyPr>
          <a:lstStyle/>
          <a:p>
            <a:r>
              <a:rPr lang="en-GB" sz="4000" dirty="0" smtClean="0"/>
              <a:t>PREVENTER</a:t>
            </a:r>
            <a:endParaRPr lang="en-GB" dirty="0"/>
          </a:p>
        </p:txBody>
      </p:sp>
    </p:spTree>
    <p:extLst>
      <p:ext uri="{BB962C8B-B14F-4D97-AF65-F5344CB8AC3E}">
        <p14:creationId xmlns:p14="http://schemas.microsoft.com/office/powerpoint/2010/main" val="284365139"/>
      </p:ext>
    </p:extLst>
  </p:cSld>
  <p:clrMapOvr>
    <a:masterClrMapping/>
  </p:clrMapOvr>
  <mc:AlternateContent xmlns:mc="http://schemas.openxmlformats.org/markup-compatibility/2006" xmlns:p14="http://schemas.microsoft.com/office/powerpoint/2010/main">
    <mc:Choice Requires="p14">
      <p:transition spd="slow" p14:dur="2000" advTm="39554"/>
    </mc:Choice>
    <mc:Fallback xmlns="">
      <p:transition spd="slow" advTm="39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719F1-6070-4D86-8FB8-D78B0AF4437B}"/>
              </a:ext>
            </a:extLst>
          </p:cNvPr>
          <p:cNvSpPr>
            <a:spLocks noGrp="1"/>
          </p:cNvSpPr>
          <p:nvPr>
            <p:ph type="title"/>
          </p:nvPr>
        </p:nvSpPr>
        <p:spPr>
          <a:xfrm>
            <a:off x="1066800" y="643371"/>
            <a:ext cx="10058400" cy="1371600"/>
          </a:xfrm>
        </p:spPr>
        <p:txBody>
          <a:bodyPr/>
          <a:lstStyle/>
          <a:p>
            <a:r>
              <a:rPr lang="en-GB" dirty="0"/>
              <a:t>Spacer and Inhaler Techniques</a:t>
            </a:r>
          </a:p>
        </p:txBody>
      </p:sp>
      <p:pic>
        <p:nvPicPr>
          <p:cNvPr id="4" name="Content Placeholder 3">
            <a:extLst>
              <a:ext uri="{FF2B5EF4-FFF2-40B4-BE49-F238E27FC236}">
                <a16:creationId xmlns:a16="http://schemas.microsoft.com/office/drawing/2014/main" id="{9D0E795D-751C-4916-9628-71CE63285A74}"/>
              </a:ext>
            </a:extLst>
          </p:cNvPr>
          <p:cNvPicPr>
            <a:picLocks noGrp="1" noChangeAspect="1"/>
          </p:cNvPicPr>
          <p:nvPr>
            <p:ph idx="1"/>
          </p:nvPr>
        </p:nvPicPr>
        <p:blipFill>
          <a:blip r:embed="rId7"/>
          <a:stretch>
            <a:fillRect/>
          </a:stretch>
        </p:blipFill>
        <p:spPr>
          <a:xfrm>
            <a:off x="487724" y="4544689"/>
            <a:ext cx="3706689" cy="1868986"/>
          </a:xfrm>
          <a:prstGeom prst="rect">
            <a:avLst/>
          </a:prstGeom>
        </p:spPr>
      </p:pic>
      <p:pic>
        <p:nvPicPr>
          <p:cNvPr id="5" name="Picture 4">
            <a:extLst>
              <a:ext uri="{FF2B5EF4-FFF2-40B4-BE49-F238E27FC236}">
                <a16:creationId xmlns:a16="http://schemas.microsoft.com/office/drawing/2014/main" id="{1326AF19-A34C-4FED-8662-0E276A741857}"/>
              </a:ext>
            </a:extLst>
          </p:cNvPr>
          <p:cNvPicPr>
            <a:picLocks noChangeAspect="1"/>
          </p:cNvPicPr>
          <p:nvPr/>
        </p:nvPicPr>
        <p:blipFill>
          <a:blip r:embed="rId8"/>
          <a:stretch>
            <a:fillRect/>
          </a:stretch>
        </p:blipFill>
        <p:spPr>
          <a:xfrm>
            <a:off x="4483338" y="4542859"/>
            <a:ext cx="2261812" cy="1095492"/>
          </a:xfrm>
          <a:prstGeom prst="rect">
            <a:avLst/>
          </a:prstGeom>
        </p:spPr>
      </p:pic>
      <p:pic>
        <p:nvPicPr>
          <p:cNvPr id="6" name="Picture 5">
            <a:extLst>
              <a:ext uri="{FF2B5EF4-FFF2-40B4-BE49-F238E27FC236}">
                <a16:creationId xmlns:a16="http://schemas.microsoft.com/office/drawing/2014/main" id="{B47AF588-8AF2-4442-A8B1-25BE057970C8}"/>
              </a:ext>
            </a:extLst>
          </p:cNvPr>
          <p:cNvPicPr>
            <a:picLocks noChangeAspect="1"/>
          </p:cNvPicPr>
          <p:nvPr/>
        </p:nvPicPr>
        <p:blipFill>
          <a:blip r:embed="rId9"/>
          <a:stretch>
            <a:fillRect/>
          </a:stretch>
        </p:blipFill>
        <p:spPr>
          <a:xfrm>
            <a:off x="817846" y="1698861"/>
            <a:ext cx="2572735" cy="1539198"/>
          </a:xfrm>
          <a:prstGeom prst="rect">
            <a:avLst/>
          </a:prstGeom>
        </p:spPr>
      </p:pic>
      <p:pic>
        <p:nvPicPr>
          <p:cNvPr id="7" name="Picture 6">
            <a:extLst>
              <a:ext uri="{FF2B5EF4-FFF2-40B4-BE49-F238E27FC236}">
                <a16:creationId xmlns:a16="http://schemas.microsoft.com/office/drawing/2014/main" id="{18743F36-FCC0-4CE7-B4FB-3A04B07EDD1A}"/>
              </a:ext>
            </a:extLst>
          </p:cNvPr>
          <p:cNvPicPr>
            <a:picLocks noChangeAspect="1"/>
          </p:cNvPicPr>
          <p:nvPr/>
        </p:nvPicPr>
        <p:blipFill>
          <a:blip r:embed="rId10"/>
          <a:stretch>
            <a:fillRect/>
          </a:stretch>
        </p:blipFill>
        <p:spPr>
          <a:xfrm>
            <a:off x="1785954" y="3343628"/>
            <a:ext cx="2261812" cy="1095492"/>
          </a:xfrm>
          <a:prstGeom prst="rect">
            <a:avLst/>
          </a:prstGeom>
        </p:spPr>
      </p:pic>
      <p:pic>
        <p:nvPicPr>
          <p:cNvPr id="8" name="Picture 7">
            <a:extLst>
              <a:ext uri="{FF2B5EF4-FFF2-40B4-BE49-F238E27FC236}">
                <a16:creationId xmlns:a16="http://schemas.microsoft.com/office/drawing/2014/main" id="{CF381235-F619-4CDA-91AF-7100ECB0DDE1}"/>
              </a:ext>
            </a:extLst>
          </p:cNvPr>
          <p:cNvPicPr>
            <a:picLocks noChangeAspect="1"/>
          </p:cNvPicPr>
          <p:nvPr/>
        </p:nvPicPr>
        <p:blipFill>
          <a:blip r:embed="rId11"/>
          <a:stretch>
            <a:fillRect/>
          </a:stretch>
        </p:blipFill>
        <p:spPr>
          <a:xfrm>
            <a:off x="4194413" y="2271141"/>
            <a:ext cx="2627604" cy="1868986"/>
          </a:xfrm>
          <a:prstGeom prst="rect">
            <a:avLst/>
          </a:prstGeom>
        </p:spPr>
      </p:pic>
      <p:pic>
        <p:nvPicPr>
          <p:cNvPr id="3" name="Online Media 2" title="How to help a child use a spacer without a mask">
            <a:hlinkClick r:id="" action="ppaction://media"/>
            <a:extLst>
              <a:ext uri="{FF2B5EF4-FFF2-40B4-BE49-F238E27FC236}">
                <a16:creationId xmlns:a16="http://schemas.microsoft.com/office/drawing/2014/main" id="{49F9A861-3ECE-2B00-5A1E-E1801AF1A25F}"/>
              </a:ext>
            </a:extLst>
          </p:cNvPr>
          <p:cNvPicPr>
            <a:picLocks noRot="1" noChangeAspect="1"/>
          </p:cNvPicPr>
          <p:nvPr>
            <a:videoFile r:link="rId1"/>
          </p:nvPr>
        </p:nvPicPr>
        <p:blipFill>
          <a:blip r:embed="rId12"/>
          <a:stretch>
            <a:fillRect/>
          </a:stretch>
        </p:blipFill>
        <p:spPr>
          <a:xfrm>
            <a:off x="7997589" y="1698861"/>
            <a:ext cx="3331132" cy="1868986"/>
          </a:xfrm>
          <a:prstGeom prst="rect">
            <a:avLst/>
          </a:prstGeom>
        </p:spPr>
      </p:pic>
      <p:pic>
        <p:nvPicPr>
          <p:cNvPr id="9" name="Online Media 8" title="How to use a spacer with a mask for a baby or child">
            <a:hlinkClick r:id="" action="ppaction://media"/>
            <a:extLst>
              <a:ext uri="{FF2B5EF4-FFF2-40B4-BE49-F238E27FC236}">
                <a16:creationId xmlns:a16="http://schemas.microsoft.com/office/drawing/2014/main" id="{8DC9F482-DF3B-41F1-0005-52489ED59834}"/>
              </a:ext>
            </a:extLst>
          </p:cNvPr>
          <p:cNvPicPr>
            <a:picLocks noRot="1" noChangeAspect="1"/>
          </p:cNvPicPr>
          <p:nvPr>
            <a:videoFile r:link="rId2"/>
          </p:nvPr>
        </p:nvPicPr>
        <p:blipFill>
          <a:blip r:embed="rId13"/>
          <a:stretch>
            <a:fillRect/>
          </a:stretch>
        </p:blipFill>
        <p:spPr>
          <a:xfrm>
            <a:off x="7997589" y="3769365"/>
            <a:ext cx="3331132" cy="2326635"/>
          </a:xfrm>
          <a:prstGeom prst="rect">
            <a:avLst/>
          </a:prstGeom>
        </p:spPr>
      </p:pic>
      <p:pic>
        <p:nvPicPr>
          <p:cNvPr id="11" name="Audio 10">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54104879"/>
      </p:ext>
    </p:extLst>
  </p:cSld>
  <p:clrMapOvr>
    <a:masterClrMapping/>
  </p:clrMapOvr>
  <mc:AlternateContent xmlns:mc="http://schemas.openxmlformats.org/markup-compatibility/2006" xmlns:p14="http://schemas.microsoft.com/office/powerpoint/2010/main">
    <mc:Choice Requires="p14">
      <p:transition spd="slow" p14:dur="2000" advTm="17171"/>
    </mc:Choice>
    <mc:Fallback xmlns="">
      <p:transition spd="slow" advTm="17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3"/>
                </p:tgtEl>
              </p:cMediaNode>
            </p:video>
            <p:seq concurrent="1" nextAc="seek">
              <p:cTn id="16" restart="whenNotActive" fill="hold" evtFilter="cancelBubble" nodeType="interactiveSeq">
                <p:stCondLst>
                  <p:cond evt="onClick" delay="0">
                    <p:tgtEl>
                      <p:spTgt spid="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3"/>
                                        </p:tgtEl>
                                      </p:cBhvr>
                                    </p:cmd>
                                  </p:childTnLst>
                                </p:cTn>
                              </p:par>
                            </p:childTnLst>
                          </p:cTn>
                        </p:par>
                      </p:childTnLst>
                    </p:cTn>
                  </p:par>
                </p:childTnLst>
              </p:cTn>
              <p:nextCondLst>
                <p:cond evt="onClick" delay="0">
                  <p:tgtEl>
                    <p:spTgt spid="3"/>
                  </p:tgtEl>
                </p:cond>
              </p:nextCondLst>
            </p:seq>
            <p:video>
              <p:cMediaNode vol="80000">
                <p:cTn id="21" fill="hold" display="0">
                  <p:stCondLst>
                    <p:cond delay="indefinite"/>
                  </p:stCondLst>
                </p:cTn>
                <p:tgtEl>
                  <p:spTgt spid="9"/>
                </p:tgtEl>
              </p:cMediaNode>
            </p:video>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9"/>
                                        </p:tgtEl>
                                      </p:cBhvr>
                                    </p:cmd>
                                  </p:childTnLst>
                                </p:cTn>
                              </p:par>
                            </p:childTnLst>
                          </p:cTn>
                        </p:par>
                      </p:childTnLst>
                    </p:cTn>
                  </p:par>
                </p:childTnLst>
              </p:cTn>
              <p:nextCondLst>
                <p:cond evt="onClick" delay="0">
                  <p:tgtEl>
                    <p:spTgt spid="9"/>
                  </p:tgtEl>
                </p:cond>
              </p:nextCondLst>
            </p:seq>
            <p:audio isNarration="1">
              <p:cMediaNode vol="80000" showWhenStopped="0">
                <p:cTn id="2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 of inhaler technique </a:t>
            </a:r>
            <a:endParaRPr lang="en-GB" dirty="0"/>
          </a:p>
        </p:txBody>
      </p:sp>
      <p:sp>
        <p:nvSpPr>
          <p:cNvPr id="3" name="Content Placeholder 2"/>
          <p:cNvSpPr>
            <a:spLocks noGrp="1"/>
          </p:cNvSpPr>
          <p:nvPr>
            <p:ph idx="1"/>
          </p:nvPr>
        </p:nvSpPr>
        <p:spPr/>
        <p:txBody>
          <a:bodyPr/>
          <a:lstStyle/>
          <a:p>
            <a:r>
              <a:rPr lang="en-GB" dirty="0">
                <a:hlinkClick r:id="rId5"/>
              </a:rPr>
              <a:t>How to use a spacer with tidal breathing | Asthma + Lung UK (asthmaandlung.org.uk)</a:t>
            </a:r>
            <a:endParaRPr lang="en-GB" dirty="0"/>
          </a:p>
        </p:txBody>
      </p:sp>
      <p:pic>
        <p:nvPicPr>
          <p:cNvPr id="1026" name="Picture 2" descr="What to Do for an Asthma Attack Without an Inhal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53829" y="2978150"/>
            <a:ext cx="762000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66635714"/>
      </p:ext>
    </p:extLst>
  </p:cSld>
  <p:clrMapOvr>
    <a:masterClrMapping/>
  </p:clrMapOvr>
  <mc:AlternateContent xmlns:mc="http://schemas.openxmlformats.org/markup-compatibility/2006" xmlns:p14="http://schemas.microsoft.com/office/powerpoint/2010/main">
    <mc:Choice Requires="p14">
      <p:transition spd="slow" p14:dur="2000" advTm="10125"/>
    </mc:Choice>
    <mc:Fallback xmlns="">
      <p:transition spd="slow" advTm="101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98AB5-F0F6-F8E5-3936-AE4211D52CBA}"/>
              </a:ext>
            </a:extLst>
          </p:cNvPr>
          <p:cNvSpPr>
            <a:spLocks noGrp="1"/>
          </p:cNvSpPr>
          <p:nvPr>
            <p:ph type="title"/>
          </p:nvPr>
        </p:nvSpPr>
        <p:spPr/>
        <p:txBody>
          <a:bodyPr>
            <a:normAutofit/>
          </a:bodyPr>
          <a:lstStyle/>
          <a:p>
            <a:r>
              <a:rPr lang="en-GB" sz="4000" b="1" dirty="0"/>
              <a:t>Their dry powdered device may look like this…..</a:t>
            </a:r>
          </a:p>
        </p:txBody>
      </p:sp>
      <p:pic>
        <p:nvPicPr>
          <p:cNvPr id="19" name="Picture 18" descr="A picture containing logo&#10;&#10;Description automatically generated">
            <a:extLst>
              <a:ext uri="{FF2B5EF4-FFF2-40B4-BE49-F238E27FC236}">
                <a16:creationId xmlns:a16="http://schemas.microsoft.com/office/drawing/2014/main" id="{3046E038-EBC8-F51B-47AE-B3DE33746F8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4371975" y="1743075"/>
            <a:ext cx="3486150" cy="3620294"/>
          </a:xfrm>
          <a:prstGeom prst="rect">
            <a:avLst/>
          </a:prstGeom>
        </p:spPr>
      </p:pic>
      <p:pic>
        <p:nvPicPr>
          <p:cNvPr id="22" name="Picture 21" descr="A picture containing text, vessel, bottle&#10;&#10;Description automatically generated">
            <a:extLst>
              <a:ext uri="{FF2B5EF4-FFF2-40B4-BE49-F238E27FC236}">
                <a16:creationId xmlns:a16="http://schemas.microsoft.com/office/drawing/2014/main" id="{98716544-8156-F208-1EB3-88D54C91AEF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8701088" y="1902543"/>
            <a:ext cx="3171364" cy="3812458"/>
          </a:xfrm>
          <a:prstGeom prst="rect">
            <a:avLst/>
          </a:prstGeom>
        </p:spPr>
      </p:pic>
      <p:pic>
        <p:nvPicPr>
          <p:cNvPr id="43" name="Content Placeholder 42" descr="Shape, circle&#10;&#10;Description automatically generated">
            <a:extLst>
              <a:ext uri="{FF2B5EF4-FFF2-40B4-BE49-F238E27FC236}">
                <a16:creationId xmlns:a16="http://schemas.microsoft.com/office/drawing/2014/main" id="{6EC21872-F190-4D34-9F4F-F0F3C90B5A5B}"/>
              </a:ext>
            </a:extLst>
          </p:cNvPr>
          <p:cNvPicPr>
            <a:picLocks noGrp="1" noChangeAspect="1"/>
          </p:cNvPicPr>
          <p:nvPr>
            <p:ph idx="1"/>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1109662" y="2639219"/>
            <a:ext cx="2857500" cy="2724150"/>
          </a:xfrm>
        </p:spPr>
      </p:pic>
      <p:sp>
        <p:nvSpPr>
          <p:cNvPr id="47" name="TextBox 46">
            <a:extLst>
              <a:ext uri="{FF2B5EF4-FFF2-40B4-BE49-F238E27FC236}">
                <a16:creationId xmlns:a16="http://schemas.microsoft.com/office/drawing/2014/main" id="{65E900D4-7166-0197-FC17-9015BFDCDE58}"/>
              </a:ext>
            </a:extLst>
          </p:cNvPr>
          <p:cNvSpPr txBox="1"/>
          <p:nvPr/>
        </p:nvSpPr>
        <p:spPr>
          <a:xfrm>
            <a:off x="1109662" y="5846544"/>
            <a:ext cx="10762790" cy="830997"/>
          </a:xfrm>
          <a:prstGeom prst="rect">
            <a:avLst/>
          </a:prstGeom>
          <a:noFill/>
        </p:spPr>
        <p:txBody>
          <a:bodyPr wrap="square" rtlCol="0">
            <a:spAutoFit/>
          </a:bodyPr>
          <a:lstStyle/>
          <a:p>
            <a:r>
              <a:rPr lang="en-GB" sz="2400" dirty="0">
                <a:latin typeface="Calibri Light" panose="020F0302020204030204" pitchFamily="34" charset="0"/>
                <a:cs typeface="Calibri Light" panose="020F0302020204030204" pitchFamily="34" charset="0"/>
              </a:rPr>
              <a:t>You don’t need to use a spacer with these devices, but it is important to know how to use them properly</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954392570"/>
      </p:ext>
    </p:extLst>
  </p:cSld>
  <p:clrMapOvr>
    <a:masterClrMapping/>
  </p:clrMapOvr>
  <mc:AlternateContent xmlns:mc="http://schemas.openxmlformats.org/markup-compatibility/2006" xmlns:p14="http://schemas.microsoft.com/office/powerpoint/2010/main">
    <mc:Choice Requires="p14">
      <p:transition spd="slow" p14:dur="2000" advTm="10102"/>
    </mc:Choice>
    <mc:Fallback xmlns="">
      <p:transition spd="slow" advTm="10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E1472-AA4D-4F87-805A-40E0AC427AC5}"/>
              </a:ext>
            </a:extLst>
          </p:cNvPr>
          <p:cNvSpPr>
            <a:spLocks noGrp="1"/>
          </p:cNvSpPr>
          <p:nvPr>
            <p:ph type="title"/>
          </p:nvPr>
        </p:nvSpPr>
        <p:spPr>
          <a:xfrm>
            <a:off x="7835104" y="1213968"/>
            <a:ext cx="3220127" cy="1715106"/>
          </a:xfrm>
        </p:spPr>
        <p:txBody>
          <a:bodyPr anchor="b">
            <a:normAutofit fontScale="90000"/>
          </a:bodyPr>
          <a:lstStyle/>
          <a:p>
            <a:r>
              <a:rPr lang="en-GB" dirty="0">
                <a:solidFill>
                  <a:srgbClr val="FFFFFF"/>
                </a:solidFill>
              </a:rPr>
              <a:t>Personalised Asthma Action Plan</a:t>
            </a:r>
          </a:p>
        </p:txBody>
      </p:sp>
      <p:sp>
        <p:nvSpPr>
          <p:cNvPr id="4" name="Slide Number Placeholder 3">
            <a:extLst>
              <a:ext uri="{FF2B5EF4-FFF2-40B4-BE49-F238E27FC236}">
                <a16:creationId xmlns:a16="http://schemas.microsoft.com/office/drawing/2014/main" id="{73F7DAC5-D415-4464-B6E5-CC89B78BFA6B}"/>
              </a:ext>
            </a:extLst>
          </p:cNvPr>
          <p:cNvSpPr>
            <a:spLocks noGrp="1"/>
          </p:cNvSpPr>
          <p:nvPr>
            <p:ph type="sldNum" sz="quarter" idx="12"/>
          </p:nvPr>
        </p:nvSpPr>
        <p:spPr>
          <a:xfrm>
            <a:off x="10546795" y="6383066"/>
            <a:ext cx="682311" cy="315931"/>
          </a:xfrm>
        </p:spPr>
        <p:txBody>
          <a:bodyPr>
            <a:normAutofit/>
          </a:bodyPr>
          <a:lstStyle/>
          <a:p>
            <a:pPr>
              <a:lnSpc>
                <a:spcPct val="90000"/>
              </a:lnSpc>
              <a:spcAft>
                <a:spcPts val="600"/>
              </a:spcAft>
            </a:pPr>
            <a:fld id="{507B77E4-D16E-4E80-BECE-B10ACE50DA11}" type="slidenum">
              <a:rPr lang="en-GB" sz="1600" smtClean="0"/>
              <a:pPr>
                <a:lnSpc>
                  <a:spcPct val="90000"/>
                </a:lnSpc>
                <a:spcAft>
                  <a:spcPts val="600"/>
                </a:spcAft>
              </a:pPr>
              <a:t>10</a:t>
            </a:fld>
            <a:endParaRPr lang="en-GB" sz="1600"/>
          </a:p>
        </p:txBody>
      </p:sp>
      <p:sp>
        <p:nvSpPr>
          <p:cNvPr id="9" name="TextBox 8">
            <a:extLst>
              <a:ext uri="{FF2B5EF4-FFF2-40B4-BE49-F238E27FC236}">
                <a16:creationId xmlns:a16="http://schemas.microsoft.com/office/drawing/2014/main" id="{F85CF42E-34EE-5238-24D0-93E093CF0CCE}"/>
              </a:ext>
            </a:extLst>
          </p:cNvPr>
          <p:cNvSpPr txBox="1"/>
          <p:nvPr/>
        </p:nvSpPr>
        <p:spPr>
          <a:xfrm>
            <a:off x="720133" y="373509"/>
            <a:ext cx="10508973" cy="707886"/>
          </a:xfrm>
          <a:prstGeom prst="rect">
            <a:avLst/>
          </a:prstGeom>
          <a:noFill/>
        </p:spPr>
        <p:txBody>
          <a:bodyPr wrap="square" rtlCol="0">
            <a:spAutoFit/>
          </a:bodyPr>
          <a:lstStyle/>
          <a:p>
            <a:r>
              <a:rPr lang="en-GB" sz="4000" dirty="0"/>
              <a:t>Their Asthma Plan might look like this…</a:t>
            </a:r>
          </a:p>
        </p:txBody>
      </p:sp>
      <p:pic>
        <p:nvPicPr>
          <p:cNvPr id="13" name="Content Placeholder 12">
            <a:extLst>
              <a:ext uri="{FF2B5EF4-FFF2-40B4-BE49-F238E27FC236}">
                <a16:creationId xmlns:a16="http://schemas.microsoft.com/office/drawing/2014/main" id="{3F1CCBBE-1B2E-49CB-B292-8DEBAD495381}"/>
              </a:ext>
            </a:extLst>
          </p:cNvPr>
          <p:cNvPicPr>
            <a:picLocks noGrp="1" noChangeAspect="1"/>
          </p:cNvPicPr>
          <p:nvPr>
            <p:ph idx="1"/>
          </p:nvPr>
        </p:nvPicPr>
        <p:blipFill>
          <a:blip r:embed="rId5"/>
          <a:stretch>
            <a:fillRect/>
          </a:stretch>
        </p:blipFill>
        <p:spPr>
          <a:xfrm>
            <a:off x="1611543" y="1215933"/>
            <a:ext cx="8261484" cy="5483064"/>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125756550"/>
      </p:ext>
    </p:extLst>
  </p:cSld>
  <p:clrMapOvr>
    <a:masterClrMapping/>
  </p:clrMapOvr>
  <mc:AlternateContent xmlns:mc="http://schemas.openxmlformats.org/markup-compatibility/2006" xmlns:p14="http://schemas.microsoft.com/office/powerpoint/2010/main">
    <mc:Choice Requires="p14">
      <p:transition spd="slow" p14:dur="2000" advTm="16700"/>
    </mc:Choice>
    <mc:Fallback xmlns="">
      <p:transition spd="slow" advTm="16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3CFBF-E4D3-9BDD-31A0-255957986B16}"/>
              </a:ext>
            </a:extLst>
          </p:cNvPr>
          <p:cNvSpPr>
            <a:spLocks noGrp="1"/>
          </p:cNvSpPr>
          <p:nvPr>
            <p:ph type="title"/>
          </p:nvPr>
        </p:nvSpPr>
        <p:spPr/>
        <p:txBody>
          <a:bodyPr/>
          <a:lstStyle/>
          <a:p>
            <a:r>
              <a:rPr lang="en-GB" b="1" dirty="0"/>
              <a:t>Digital Health Passport  </a:t>
            </a:r>
          </a:p>
        </p:txBody>
      </p:sp>
      <p:sp>
        <p:nvSpPr>
          <p:cNvPr id="3" name="Content Placeholder 2">
            <a:extLst>
              <a:ext uri="{FF2B5EF4-FFF2-40B4-BE49-F238E27FC236}">
                <a16:creationId xmlns:a16="http://schemas.microsoft.com/office/drawing/2014/main" id="{182C080E-21F2-CA61-076A-076C03F91777}"/>
              </a:ext>
            </a:extLst>
          </p:cNvPr>
          <p:cNvSpPr>
            <a:spLocks noGrp="1"/>
          </p:cNvSpPr>
          <p:nvPr>
            <p:ph idx="1"/>
          </p:nvPr>
        </p:nvSpPr>
        <p:spPr>
          <a:xfrm>
            <a:off x="838200" y="1825625"/>
            <a:ext cx="10515600" cy="4667250"/>
          </a:xfrm>
        </p:spPr>
        <p:txBody>
          <a:bodyPr>
            <a:normAutofit fontScale="92500" lnSpcReduction="10000"/>
          </a:bodyPr>
          <a:lstStyle/>
          <a:p>
            <a:r>
              <a:rPr lang="en-GB" dirty="0"/>
              <a:t>Young people who have a mobile phone may want to download the Digital Health Passport.</a:t>
            </a:r>
          </a:p>
          <a:p>
            <a:endParaRPr lang="en-GB" dirty="0"/>
          </a:p>
          <a:p>
            <a:r>
              <a:rPr lang="en-GB" dirty="0"/>
              <a:t>It is an App for children and young people with long term health conditions like asthma.</a:t>
            </a:r>
          </a:p>
          <a:p>
            <a:endParaRPr lang="en-GB" dirty="0"/>
          </a:p>
          <a:p>
            <a:r>
              <a:rPr lang="en-GB" dirty="0"/>
              <a:t>It helps both you and them monitor their symptoms, gives information and advice and can even remind them to take their medication.</a:t>
            </a:r>
          </a:p>
          <a:p>
            <a:endParaRPr lang="en-GB" dirty="0"/>
          </a:p>
          <a:p>
            <a:r>
              <a:rPr lang="en-GB" dirty="0"/>
              <a:t>You can also upload a copy of your child’s Personalised Asthma Action Plan so that they can show your doctor / nurse / teacher when needed.</a:t>
            </a:r>
          </a:p>
          <a:p>
            <a:endParaRPr lang="en-GB" dirty="0"/>
          </a:p>
        </p:txBody>
      </p:sp>
      <p:pic>
        <p:nvPicPr>
          <p:cNvPr id="4" name="Picture 3">
            <a:extLst>
              <a:ext uri="{FF2B5EF4-FFF2-40B4-BE49-F238E27FC236}">
                <a16:creationId xmlns:a16="http://schemas.microsoft.com/office/drawing/2014/main" id="{B56A78FF-AB9D-1B78-8ED0-87A46EF81DB2}"/>
              </a:ext>
            </a:extLst>
          </p:cNvPr>
          <p:cNvPicPr>
            <a:picLocks noChangeAspect="1"/>
          </p:cNvPicPr>
          <p:nvPr/>
        </p:nvPicPr>
        <p:blipFill>
          <a:blip r:embed="rId5"/>
          <a:stretch>
            <a:fillRect/>
          </a:stretch>
        </p:blipFill>
        <p:spPr>
          <a:xfrm>
            <a:off x="9550224" y="-108187"/>
            <a:ext cx="3946070" cy="2272186"/>
          </a:xfrm>
          <a:prstGeom prst="rect">
            <a:avLst/>
          </a:prstGeom>
          <a:effec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45362001"/>
      </p:ext>
    </p:extLst>
  </p:cSld>
  <p:clrMapOvr>
    <a:masterClrMapping/>
  </p:clrMapOvr>
  <mc:AlternateContent xmlns:mc="http://schemas.openxmlformats.org/markup-compatibility/2006" xmlns:p14="http://schemas.microsoft.com/office/powerpoint/2010/main">
    <mc:Choice Requires="p14">
      <p:transition spd="slow" p14:dur="2000" advTm="15654"/>
    </mc:Choice>
    <mc:Fallback xmlns="">
      <p:transition spd="slow" advTm="156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1AEB6-0192-E040-27F6-AF4EAE2BB0AA}"/>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rPr>
              <a:t>How you </a:t>
            </a:r>
            <a:r>
              <a:rPr lang="en-GB" sz="4000" b="1" dirty="0" smtClean="0">
                <a:solidFill>
                  <a:srgbClr val="FFFFFF"/>
                </a:solidFill>
              </a:rPr>
              <a:t>can </a:t>
            </a:r>
            <a:r>
              <a:rPr lang="en-GB" sz="4000" b="1" dirty="0">
                <a:solidFill>
                  <a:srgbClr val="FFFFFF"/>
                </a:solidFill>
              </a:rPr>
              <a:t>support us…</a:t>
            </a:r>
          </a:p>
        </p:txBody>
      </p:sp>
      <p:sp>
        <p:nvSpPr>
          <p:cNvPr id="23" name="Content Placeholder 2">
            <a:extLst>
              <a:ext uri="{FF2B5EF4-FFF2-40B4-BE49-F238E27FC236}">
                <a16:creationId xmlns:a16="http://schemas.microsoft.com/office/drawing/2014/main" id="{B8EDBC02-48F4-7E06-9703-0EF293CA16C5}"/>
              </a:ext>
            </a:extLst>
          </p:cNvPr>
          <p:cNvSpPr>
            <a:spLocks noGrp="1"/>
          </p:cNvSpPr>
          <p:nvPr>
            <p:ph idx="1"/>
          </p:nvPr>
        </p:nvSpPr>
        <p:spPr>
          <a:xfrm>
            <a:off x="4698858" y="1481341"/>
            <a:ext cx="6555347" cy="5749349"/>
          </a:xfrm>
        </p:spPr>
        <p:txBody>
          <a:bodyPr anchor="ctr">
            <a:normAutofit fontScale="92500"/>
          </a:bodyPr>
          <a:lstStyle/>
          <a:p>
            <a:r>
              <a:rPr lang="en-GB" sz="2600" dirty="0"/>
              <a:t>Ensure your child has a Personalised Asthma Action Plan and that this is shared with school</a:t>
            </a:r>
            <a:r>
              <a:rPr lang="en-GB" sz="2600" dirty="0" smtClean="0"/>
              <a:t>.</a:t>
            </a:r>
          </a:p>
          <a:p>
            <a:r>
              <a:rPr lang="en-GB" sz="2600" dirty="0" smtClean="0"/>
              <a:t> Ensure </a:t>
            </a:r>
            <a:r>
              <a:rPr lang="en-GB" sz="2600" dirty="0"/>
              <a:t>your child has their reliever and spacer in school, that it is in date and replaced when needed.</a:t>
            </a:r>
          </a:p>
          <a:p>
            <a:r>
              <a:rPr lang="en-GB" sz="2600" dirty="0"/>
              <a:t>Ensure you have given consent for your child to use the school emergency inhaler if required.</a:t>
            </a:r>
          </a:p>
          <a:p>
            <a:r>
              <a:rPr lang="en-GB" sz="2600" dirty="0"/>
              <a:t>Ensure your child takes their preventer medication every day as prescribed, using the correct technique (even if they seem well).</a:t>
            </a:r>
          </a:p>
          <a:p>
            <a:r>
              <a:rPr lang="en-GB" sz="2600" dirty="0"/>
              <a:t>You can contact your GP /Practice Nurse / School Nurse for further advice and support around your child’s asthma</a:t>
            </a:r>
            <a:r>
              <a:rPr lang="en-GB" sz="2600" dirty="0" smtClean="0"/>
              <a:t>.</a:t>
            </a:r>
          </a:p>
          <a:p>
            <a:r>
              <a:rPr lang="en-GB" sz="2600" dirty="0"/>
              <a:t>Keep up to date with your </a:t>
            </a:r>
            <a:r>
              <a:rPr lang="en-GB" sz="2600" dirty="0" err="1"/>
              <a:t>childs</a:t>
            </a:r>
            <a:r>
              <a:rPr lang="en-GB" sz="2600" dirty="0"/>
              <a:t> annual asthma review. </a:t>
            </a:r>
          </a:p>
          <a:p>
            <a:endParaRPr lang="en-GB" sz="2600" dirty="0"/>
          </a:p>
          <a:p>
            <a:endParaRPr lang="en-GB" sz="2600" dirty="0"/>
          </a:p>
          <a:p>
            <a:endParaRPr lang="en-GB" sz="2000"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28633557"/>
      </p:ext>
    </p:extLst>
  </p:cSld>
  <p:clrMapOvr>
    <a:masterClrMapping/>
  </p:clrMapOvr>
  <mc:AlternateContent xmlns:mc="http://schemas.openxmlformats.org/markup-compatibility/2006" xmlns:p14="http://schemas.microsoft.com/office/powerpoint/2010/main">
    <mc:Choice Requires="p14">
      <p:transition spd="slow" p14:dur="2000" advTm="47773"/>
    </mc:Choice>
    <mc:Fallback xmlns="">
      <p:transition spd="slow" advTm="477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Additional </a:t>
            </a:r>
            <a:r>
              <a:rPr lang="en-GB" dirty="0"/>
              <a:t>T</a:t>
            </a:r>
            <a:r>
              <a:rPr lang="en-GB" dirty="0" smtClean="0"/>
              <a:t>raining And Resources </a:t>
            </a:r>
            <a:endParaRPr lang="en-GB" dirty="0"/>
          </a:p>
        </p:txBody>
      </p:sp>
      <p:sp>
        <p:nvSpPr>
          <p:cNvPr id="5" name="Content Placeholder 4"/>
          <p:cNvSpPr>
            <a:spLocks noGrp="1"/>
          </p:cNvSpPr>
          <p:nvPr>
            <p:ph idx="1"/>
          </p:nvPr>
        </p:nvSpPr>
        <p:spPr>
          <a:xfrm>
            <a:off x="838200" y="1825625"/>
            <a:ext cx="10515600" cy="2932085"/>
          </a:xfrm>
          <a:prstGeom prst="rect">
            <a:avLst/>
          </a:prstGeom>
        </p:spPr>
        <p:txBody>
          <a:bodyPr>
            <a:spAutoFit/>
          </a:bodyPr>
          <a:lstStyle/>
          <a:p>
            <a:r>
              <a:rPr lang="en-GB" dirty="0">
                <a:hlinkClick r:id="rId5"/>
              </a:rPr>
              <a:t>Supporting Children's Health and Young People with Asthma (educationforhealth.org</a:t>
            </a:r>
            <a:r>
              <a:rPr lang="en-GB" dirty="0" smtClean="0">
                <a:hlinkClick r:id="rId5"/>
              </a:rPr>
              <a:t>)</a:t>
            </a:r>
            <a:r>
              <a:rPr lang="en-GB" dirty="0" smtClean="0"/>
              <a:t> – Tier 1 training </a:t>
            </a:r>
          </a:p>
          <a:p>
            <a:pPr marL="0" indent="0">
              <a:buNone/>
            </a:pPr>
            <a:endParaRPr lang="en-GB" dirty="0" smtClean="0"/>
          </a:p>
          <a:p>
            <a:r>
              <a:rPr lang="en-GB" dirty="0" smtClean="0"/>
              <a:t>Asthma Lung UK - </a:t>
            </a:r>
            <a:r>
              <a:rPr lang="en-GB" dirty="0">
                <a:hlinkClick r:id="rId6"/>
              </a:rPr>
              <a:t>Asthma + Lung UK (asthmaandlung.org.uk)</a:t>
            </a:r>
            <a:endParaRPr lang="en-GB" dirty="0" smtClean="0"/>
          </a:p>
          <a:p>
            <a:endParaRPr lang="en-GB" dirty="0"/>
          </a:p>
          <a:p>
            <a:r>
              <a:rPr lang="en-GB" dirty="0" smtClean="0"/>
              <a:t>Monkey Wellbeing - </a:t>
            </a:r>
            <a:r>
              <a:rPr lang="en-GB" dirty="0">
                <a:hlinkClick r:id="rId7"/>
              </a:rPr>
              <a:t>Asthma - Monkey Wellbeing</a:t>
            </a:r>
            <a:endParaRPr lang="en-GB"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290758883"/>
      </p:ext>
    </p:extLst>
  </p:cSld>
  <p:clrMapOvr>
    <a:masterClrMapping/>
  </p:clrMapOvr>
  <mc:AlternateContent xmlns:mc="http://schemas.openxmlformats.org/markup-compatibility/2006" xmlns:p14="http://schemas.microsoft.com/office/powerpoint/2010/main">
    <mc:Choice Requires="p14">
      <p:transition spd="slow" p14:dur="2000" advTm="33816"/>
    </mc:Choice>
    <mc:Fallback xmlns="">
      <p:transition spd="slow" advTm="33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8B15C4-FE5A-18FC-625A-2AEAB052F7E1}"/>
              </a:ext>
            </a:extLst>
          </p:cNvPr>
          <p:cNvSpPr>
            <a:spLocks noGrp="1"/>
          </p:cNvSpPr>
          <p:nvPr>
            <p:ph idx="1"/>
          </p:nvPr>
        </p:nvSpPr>
        <p:spPr>
          <a:xfrm>
            <a:off x="643467" y="617080"/>
            <a:ext cx="10905066" cy="4393982"/>
          </a:xfrm>
        </p:spPr>
        <p:txBody>
          <a:bodyPr>
            <a:normAutofit/>
          </a:bodyPr>
          <a:lstStyle/>
          <a:p>
            <a:pPr marL="0" indent="0" algn="ctr">
              <a:buNone/>
            </a:pPr>
            <a:r>
              <a:rPr lang="en-GB" sz="6000" dirty="0">
                <a:latin typeface="+mj-lt"/>
              </a:rPr>
              <a:t>Thank you for listening!!</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Blue megaphone with sound wave ribbons">
            <a:extLst>
              <a:ext uri="{FF2B5EF4-FFF2-40B4-BE49-F238E27FC236}">
                <a16:creationId xmlns:a16="http://schemas.microsoft.com/office/drawing/2014/main" id="{FAB6FCBC-EB8F-C510-2833-489A2575205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300140" y="2212340"/>
            <a:ext cx="7962313" cy="3415801"/>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880201731"/>
      </p:ext>
    </p:extLst>
  </p:cSld>
  <p:clrMapOvr>
    <a:masterClrMapping/>
  </p:clrMapOvr>
  <mc:AlternateContent xmlns:mc="http://schemas.openxmlformats.org/markup-compatibility/2006" xmlns:p14="http://schemas.microsoft.com/office/powerpoint/2010/main">
    <mc:Choice Requires="p14">
      <p:transition spd="slow" p14:dur="2000" advTm="5740"/>
    </mc:Choice>
    <mc:Fallback xmlns="">
      <p:transition spd="slow" advTm="5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otalTime>519</TotalTime>
  <Words>1069</Words>
  <Application>Microsoft Office PowerPoint</Application>
  <PresentationFormat>Widescreen</PresentationFormat>
  <Paragraphs>116</Paragraphs>
  <Slides>14</Slides>
  <Notes>14</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Soehne Halbfett</vt:lpstr>
      <vt:lpstr>Office Theme</vt:lpstr>
      <vt:lpstr>Asthma Friendly Schools  Information for Parents</vt:lpstr>
      <vt:lpstr>Aim of Asthma Friendly Schools Project </vt:lpstr>
      <vt:lpstr>What is asthma? </vt:lpstr>
      <vt:lpstr>PowerPoint Presentation</vt:lpstr>
      <vt:lpstr>Asthma Symptoms</vt:lpstr>
      <vt:lpstr>What treatment will your child need?  </vt:lpstr>
      <vt:lpstr>Spacer and Inhaler Techniques</vt:lpstr>
      <vt:lpstr>Demonstration of inhaler technique </vt:lpstr>
      <vt:lpstr>Their dry powdered device may look like this…..</vt:lpstr>
      <vt:lpstr>Personalised Asthma Action Plan</vt:lpstr>
      <vt:lpstr>Digital Health Passport  </vt:lpstr>
      <vt:lpstr>How you can support us…</vt:lpstr>
      <vt:lpstr>Additional Training And Resources </vt:lpstr>
      <vt:lpstr>PowerPoint Presentation</vt:lpstr>
    </vt:vector>
  </TitlesOfParts>
  <Company>Blackpool Teaching Hospitals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Asthma Friendly Schools  Information for Children &amp; Young People</dc:title>
  <dc:creator>UTTLEY, Claire (NHS LANCASHIRE AND SOUTH CUMBRIA INTEGRATED CARE BOARD)</dc:creator>
  <cp:lastModifiedBy>Smith Mollie (LSCFT)</cp:lastModifiedBy>
  <cp:revision>38</cp:revision>
  <dcterms:created xsi:type="dcterms:W3CDTF">2023-01-18T17:08:31Z</dcterms:created>
  <dcterms:modified xsi:type="dcterms:W3CDTF">2023-07-17T14:13:33Z</dcterms:modified>
</cp:coreProperties>
</file>