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3" r:id="rId3"/>
    <p:sldId id="260" r:id="rId4"/>
    <p:sldId id="257" r:id="rId5"/>
    <p:sldId id="310" r:id="rId6"/>
    <p:sldId id="294" r:id="rId7"/>
    <p:sldId id="308" r:id="rId8"/>
    <p:sldId id="334" r:id="rId9"/>
    <p:sldId id="309" r:id="rId10"/>
    <p:sldId id="311" r:id="rId11"/>
    <p:sldId id="325" r:id="rId12"/>
    <p:sldId id="258" r:id="rId13"/>
    <p:sldId id="259" r:id="rId14"/>
    <p:sldId id="274" r:id="rId15"/>
    <p:sldId id="275" r:id="rId16"/>
    <p:sldId id="276" r:id="rId17"/>
    <p:sldId id="277" r:id="rId18"/>
    <p:sldId id="340" r:id="rId19"/>
    <p:sldId id="278" r:id="rId20"/>
    <p:sldId id="279" r:id="rId21"/>
    <p:sldId id="335" r:id="rId22"/>
    <p:sldId id="281" r:id="rId23"/>
    <p:sldId id="330" r:id="rId24"/>
    <p:sldId id="332" r:id="rId25"/>
    <p:sldId id="333" r:id="rId26"/>
    <p:sldId id="329" r:id="rId27"/>
    <p:sldId id="282" r:id="rId28"/>
    <p:sldId id="280" r:id="rId29"/>
    <p:sldId id="283" r:id="rId30"/>
    <p:sldId id="336" r:id="rId31"/>
    <p:sldId id="266" r:id="rId32"/>
    <p:sldId id="284" r:id="rId33"/>
    <p:sldId id="285" r:id="rId34"/>
    <p:sldId id="286" r:id="rId35"/>
    <p:sldId id="287" r:id="rId36"/>
    <p:sldId id="339" r:id="rId37"/>
    <p:sldId id="288" r:id="rId38"/>
    <p:sldId id="289" r:id="rId39"/>
    <p:sldId id="338" r:id="rId40"/>
    <p:sldId id="290" r:id="rId41"/>
    <p:sldId id="291" r:id="rId42"/>
    <p:sldId id="292" r:id="rId43"/>
    <p:sldId id="293" r:id="rId44"/>
    <p:sldId id="337" r:id="rId45"/>
    <p:sldId id="261" r:id="rId46"/>
    <p:sldId id="295" r:id="rId47"/>
    <p:sldId id="267" r:id="rId48"/>
    <p:sldId id="306" r:id="rId49"/>
    <p:sldId id="296" r:id="rId50"/>
    <p:sldId id="297" r:id="rId51"/>
    <p:sldId id="343" r:id="rId52"/>
    <p:sldId id="298" r:id="rId53"/>
    <p:sldId id="300" r:id="rId54"/>
    <p:sldId id="341" r:id="rId55"/>
    <p:sldId id="299" r:id="rId56"/>
    <p:sldId id="268" r:id="rId57"/>
    <p:sldId id="301" r:id="rId58"/>
    <p:sldId id="305" r:id="rId59"/>
    <p:sldId id="344" r:id="rId60"/>
    <p:sldId id="302" r:id="rId61"/>
    <p:sldId id="303" r:id="rId62"/>
    <p:sldId id="342" r:id="rId63"/>
    <p:sldId id="304" r:id="rId64"/>
    <p:sldId id="312" r:id="rId65"/>
    <p:sldId id="324" r:id="rId66"/>
    <p:sldId id="318" r:id="rId67"/>
    <p:sldId id="314" r:id="rId68"/>
    <p:sldId id="316" r:id="rId69"/>
    <p:sldId id="317" r:id="rId70"/>
    <p:sldId id="315" r:id="rId71"/>
    <p:sldId id="326" r:id="rId72"/>
    <p:sldId id="327" r:id="rId73"/>
    <p:sldId id="328" r:id="rId74"/>
    <p:sldId id="345" r:id="rId75"/>
    <p:sldId id="319" r:id="rId76"/>
    <p:sldId id="320" r:id="rId77"/>
    <p:sldId id="321" r:id="rId78"/>
    <p:sldId id="322" r:id="rId79"/>
    <p:sldId id="323" r:id="rId80"/>
    <p:sldId id="307" r:id="rId8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544" autoAdjust="0"/>
    <p:restoredTop sz="94660"/>
  </p:normalViewPr>
  <p:slideViewPr>
    <p:cSldViewPr snapToGrid="0">
      <p:cViewPr>
        <p:scale>
          <a:sx n="50" d="100"/>
          <a:sy n="50" d="100"/>
        </p:scale>
        <p:origin x="1434" y="5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theme" Target="theme/theme1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61" Type="http://schemas.openxmlformats.org/officeDocument/2006/relationships/slide" Target="slides/slide60.xml"/><Relationship Id="rId8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7/16/2020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7/16/2020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  <a:lumOff val="1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7/16/2020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channel/UCVcQH8A634mauPrGbWs7QlQ" TargetMode="Externa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etm.org.uk/resources/50640" TargetMode="External"/><Relationship Id="rId2" Type="http://schemas.openxmlformats.org/officeDocument/2006/relationships/hyperlink" Target="https://www.youtube.com/channel/UCVcQH8A634mauPrGbWs7QlQ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v.uk/government/collections/national-curriculum-assessments-practice-materials" TargetMode="External"/><Relationship Id="rId5" Type="http://schemas.openxmlformats.org/officeDocument/2006/relationships/hyperlink" Target="https://www.topmarks.co.uk/maths-games/5-7-years/counting" TargetMode="External"/><Relationship Id="rId4" Type="http://schemas.openxmlformats.org/officeDocument/2006/relationships/hyperlink" Target="https://whiterosemaths.com/homelearning/year-2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3296924"/>
            <a:ext cx="10348604" cy="2154058"/>
          </a:xfrm>
        </p:spPr>
        <p:txBody>
          <a:bodyPr/>
          <a:lstStyle/>
          <a:p>
            <a:pPr algn="ctr"/>
            <a:r>
              <a:rPr lang="en-GB" dirty="0" smtClean="0">
                <a:solidFill>
                  <a:schemeClr val="tx1"/>
                </a:solidFill>
              </a:rPr>
              <a:t>Place Value &amp; Calculations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4242" y="5884973"/>
            <a:ext cx="7766936" cy="822405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Thursday 1</a:t>
            </a:r>
            <a:r>
              <a:rPr lang="en-GB" sz="4000" baseline="30000" dirty="0" smtClean="0"/>
              <a:t>st</a:t>
            </a:r>
            <a:r>
              <a:rPr lang="en-GB" sz="4000" dirty="0" smtClean="0"/>
              <a:t> October 2020</a:t>
            </a:r>
            <a:endParaRPr lang="en-GB" sz="4000" dirty="0"/>
          </a:p>
        </p:txBody>
      </p:sp>
      <p:pic>
        <p:nvPicPr>
          <p:cNvPr id="1026" name="Picture 2" descr="Audley Infant School (@AudleyInfant) | Twitt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38" y="88933"/>
            <a:ext cx="3219886" cy="3219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0" y="3513920"/>
            <a:ext cx="10348604" cy="215405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7200" dirty="0" smtClean="0">
                <a:solidFill>
                  <a:schemeClr val="tx1"/>
                </a:solidFill>
              </a:rPr>
              <a:t>Year 2 Maths Workshop</a:t>
            </a:r>
            <a:br>
              <a:rPr lang="en-GB" sz="7200" dirty="0" smtClean="0">
                <a:solidFill>
                  <a:schemeClr val="tx1"/>
                </a:solidFill>
              </a:rPr>
            </a:br>
            <a:endParaRPr lang="en-GB" sz="6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318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5400" u="sng" dirty="0" smtClean="0"/>
              <a:t>Aims of the workshop</a:t>
            </a:r>
            <a:endParaRPr lang="en-GB" sz="54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2425" y="1930400"/>
            <a:ext cx="10095126" cy="4526671"/>
          </a:xfrm>
        </p:spPr>
        <p:txBody>
          <a:bodyPr>
            <a:normAutofit/>
          </a:bodyPr>
          <a:lstStyle/>
          <a:p>
            <a:r>
              <a:rPr lang="en-GB" sz="2400" dirty="0" smtClean="0"/>
              <a:t>Inform of the Year 2 Maths National Curriculum for 2020-21.</a:t>
            </a:r>
            <a:endParaRPr lang="en-GB" dirty="0"/>
          </a:p>
          <a:p>
            <a:r>
              <a:rPr lang="en-GB" sz="2400" dirty="0" smtClean="0"/>
              <a:t>Discuss resources used in school.</a:t>
            </a:r>
          </a:p>
          <a:p>
            <a:r>
              <a:rPr lang="en-GB" sz="2400" dirty="0" smtClean="0"/>
              <a:t>Teach methods for calculations (addition, subtraction, multiplication and division).</a:t>
            </a:r>
          </a:p>
          <a:p>
            <a:r>
              <a:rPr lang="en-GB" sz="2400" dirty="0" smtClean="0"/>
              <a:t>Look at the development from concrete – pictorial – abstract learning and calculating.</a:t>
            </a:r>
          </a:p>
          <a:p>
            <a:r>
              <a:rPr lang="en-GB" sz="2400" dirty="0" smtClean="0"/>
              <a:t>Online Learning Resources for home use.</a:t>
            </a:r>
          </a:p>
        </p:txBody>
      </p:sp>
    </p:spTree>
    <p:extLst>
      <p:ext uri="{BB962C8B-B14F-4D97-AF65-F5344CB8AC3E}">
        <p14:creationId xmlns:p14="http://schemas.microsoft.com/office/powerpoint/2010/main" val="263472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0141" y="56646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/>
              <a:t>Resources used</a:t>
            </a:r>
            <a:endParaRPr lang="en-GB" sz="5400" b="1" u="sng" dirty="0"/>
          </a:p>
        </p:txBody>
      </p:sp>
      <p:pic>
        <p:nvPicPr>
          <p:cNvPr id="2050" name="Picture 2" descr="Base 10 Blocks - North Park 2nd Gra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81" y="3829715"/>
            <a:ext cx="4890672" cy="2349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24867" y="6147637"/>
            <a:ext cx="17508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Base 10</a:t>
            </a:r>
            <a:endParaRPr lang="en-GB" sz="3600" dirty="0"/>
          </a:p>
        </p:txBody>
      </p:sp>
      <p:pic>
        <p:nvPicPr>
          <p:cNvPr id="2052" name="Picture 4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0720"/>
          <a:stretch/>
        </p:blipFill>
        <p:spPr bwMode="auto">
          <a:xfrm>
            <a:off x="204615" y="239642"/>
            <a:ext cx="3071052" cy="216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42049" y="2432777"/>
            <a:ext cx="40719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 smtClean="0"/>
              <a:t>Straws (10 Bundles</a:t>
            </a:r>
          </a:p>
          <a:p>
            <a:pPr algn="ctr"/>
            <a:r>
              <a:rPr lang="en-GB" sz="3600" dirty="0" smtClean="0"/>
              <a:t>And single 1s)</a:t>
            </a:r>
            <a:endParaRPr lang="en-GB" sz="3600" dirty="0"/>
          </a:p>
        </p:txBody>
      </p:sp>
      <p:pic>
        <p:nvPicPr>
          <p:cNvPr id="2054" name="Picture 6" descr="Product Displa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52" t="21196" r="1152" b="21196"/>
          <a:stretch/>
        </p:blipFill>
        <p:spPr bwMode="auto">
          <a:xfrm>
            <a:off x="8740098" y="253255"/>
            <a:ext cx="3256918" cy="1920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9024278" y="2290107"/>
            <a:ext cx="26885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Arrow Cards</a:t>
            </a:r>
            <a:endParaRPr lang="en-GB" sz="3600" dirty="0"/>
          </a:p>
        </p:txBody>
      </p:sp>
      <p:pic>
        <p:nvPicPr>
          <p:cNvPr id="7170" name="Picture 2" descr="DIY Resource Kit – Number Stack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64" b="26349"/>
          <a:stretch/>
        </p:blipFill>
        <p:spPr bwMode="auto">
          <a:xfrm>
            <a:off x="7967941" y="3177848"/>
            <a:ext cx="4029075" cy="2819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/>
          <p:cNvSpPr txBox="1"/>
          <p:nvPr/>
        </p:nvSpPr>
        <p:spPr>
          <a:xfrm>
            <a:off x="7584095" y="5997415"/>
            <a:ext cx="45261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Place Value Counters</a:t>
            </a:r>
            <a:endParaRPr lang="en-GB" sz="3600" dirty="0"/>
          </a:p>
        </p:txBody>
      </p:sp>
      <p:pic>
        <p:nvPicPr>
          <p:cNvPr id="1028" name="Picture 4" descr="Buy Children's Number Fans with Decimal Point | TTS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79" b="24440"/>
          <a:stretch/>
        </p:blipFill>
        <p:spPr bwMode="auto">
          <a:xfrm>
            <a:off x="4576815" y="1054122"/>
            <a:ext cx="3146314" cy="2176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4719208" y="3116106"/>
            <a:ext cx="28648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Number Fans</a:t>
            </a: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4055605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5931" y="254375"/>
            <a:ext cx="11631690" cy="6329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6463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OVE THIS!!! place value signs to download ....Follow for Free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6728" y="346800"/>
            <a:ext cx="7743584" cy="5962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3679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Concrete (Using base 10) </a:t>
            </a:r>
            <a:endParaRPr lang="en-GB" sz="6000" u="sng" dirty="0"/>
          </a:p>
        </p:txBody>
      </p:sp>
      <p:pic>
        <p:nvPicPr>
          <p:cNvPr id="2054" name="Picture 6" descr="Place Value Grid Lower KS2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25" t="14871" r="5346" b="14151"/>
          <a:stretch/>
        </p:blipFill>
        <p:spPr bwMode="auto">
          <a:xfrm>
            <a:off x="1724297" y="1254034"/>
            <a:ext cx="6884126" cy="541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027819" y="2311152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027818" y="2986067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027816" y="3660982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027816" y="4335897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818121" y="2313415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4187776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4565466" y="2130881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4950732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5370832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5801439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027816" y="5010812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9855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Concrete (Using base 10) </a:t>
            </a:r>
            <a:endParaRPr lang="en-GB" sz="6000" u="sng" dirty="0"/>
          </a:p>
        </p:txBody>
      </p:sp>
      <p:pic>
        <p:nvPicPr>
          <p:cNvPr id="2054" name="Picture 6" descr="Place Value Grid Lower KS2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25" t="14871" r="5346" b="14151"/>
          <a:stretch/>
        </p:blipFill>
        <p:spPr bwMode="auto">
          <a:xfrm>
            <a:off x="1724297" y="1254034"/>
            <a:ext cx="6884126" cy="5411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6967414" y="2146913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6965354" y="2790644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6965353" y="3483882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6958354" y="4117694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7628707" y="2198089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4187776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4565466" y="2130881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4950732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5370832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0" descr="Pin on Teach: Math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62" r="85138" b="20206"/>
          <a:stretch/>
        </p:blipFill>
        <p:spPr bwMode="auto">
          <a:xfrm>
            <a:off x="5801439" y="2127005"/>
            <a:ext cx="376558" cy="2508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4871165" y="5268284"/>
            <a:ext cx="8306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rgbClr val="00B0F0"/>
                </a:solidFill>
              </a:rPr>
              <a:t>5</a:t>
            </a:r>
            <a:endParaRPr lang="en-GB" sz="7200" dirty="0">
              <a:solidFill>
                <a:srgbClr val="00B0F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850459" y="5261560"/>
            <a:ext cx="83067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9600" dirty="0" smtClean="0">
                <a:solidFill>
                  <a:srgbClr val="FFFF00"/>
                </a:solidFill>
              </a:rPr>
              <a:t>6</a:t>
            </a:r>
            <a:endParaRPr lang="en-GB" sz="7200" dirty="0">
              <a:solidFill>
                <a:srgbClr val="FFFF00"/>
              </a:solidFill>
            </a:endParaRPr>
          </a:p>
        </p:txBody>
      </p:sp>
      <p:pic>
        <p:nvPicPr>
          <p:cNvPr id="21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6965353" y="4810932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165720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9347" y="0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0" y="5553278"/>
            <a:ext cx="1192345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/>
              <a:t>Can you make the number 37 with base 10</a:t>
            </a:r>
            <a:endParaRPr lang="en-GB" sz="3600" dirty="0"/>
          </a:p>
        </p:txBody>
      </p:sp>
      <p:pic>
        <p:nvPicPr>
          <p:cNvPr id="22" name="Picture 6" descr="Place Value Grid Lower KS2 | Teaching Resources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25" t="14871" r="5346" b="14151"/>
          <a:stretch/>
        </p:blipFill>
        <p:spPr bwMode="auto">
          <a:xfrm>
            <a:off x="2141028" y="1136469"/>
            <a:ext cx="5460274" cy="429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3544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</a:t>
            </a:r>
            <a:r>
              <a:rPr lang="en-GB" sz="6000" u="sng" dirty="0"/>
              <a:t>(Using base 10) </a:t>
            </a:r>
            <a:endParaRPr lang="en-GB" sz="6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6705" y="1930400"/>
            <a:ext cx="9368003" cy="388077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8800" dirty="0" smtClean="0">
                <a:solidFill>
                  <a:srgbClr val="00B0F0"/>
                </a:solidFill>
              </a:rPr>
              <a:t>5</a:t>
            </a:r>
            <a:r>
              <a:rPr lang="en-GB" sz="8800" dirty="0" smtClean="0">
                <a:solidFill>
                  <a:srgbClr val="FFFF00"/>
                </a:solidFill>
              </a:rPr>
              <a:t>6</a:t>
            </a:r>
            <a:r>
              <a:rPr lang="en-GB" sz="8800" dirty="0" smtClean="0"/>
              <a:t> = </a:t>
            </a:r>
            <a:r>
              <a:rPr lang="en-GB" sz="8800" dirty="0" smtClean="0">
                <a:solidFill>
                  <a:srgbClr val="00B0F0"/>
                </a:solidFill>
              </a:rPr>
              <a:t>5 tens </a:t>
            </a:r>
            <a:r>
              <a:rPr lang="en-GB" sz="8800" dirty="0">
                <a:solidFill>
                  <a:srgbClr val="FFFF00"/>
                </a:solidFill>
              </a:rPr>
              <a:t>6</a:t>
            </a:r>
            <a:r>
              <a:rPr lang="en-GB" sz="8800" dirty="0" smtClean="0">
                <a:solidFill>
                  <a:srgbClr val="FFFF00"/>
                </a:solidFill>
              </a:rPr>
              <a:t> ones</a:t>
            </a:r>
            <a:endParaRPr lang="en-GB" sz="8800" dirty="0">
              <a:solidFill>
                <a:srgbClr val="FFFF00"/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106209" y="3442953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H="1">
            <a:off x="2537283" y="3442953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H="1">
            <a:off x="1524409" y="3442952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3034751" y="3447132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 flipH="1">
            <a:off x="3547291" y="3451311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val 8"/>
          <p:cNvSpPr/>
          <p:nvPr/>
        </p:nvSpPr>
        <p:spPr>
          <a:xfrm>
            <a:off x="6725176" y="325120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7327817" y="3241321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7909617" y="325120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8458311" y="325120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9007005" y="3254384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731148" y="3870786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0243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>
                <a:solidFill>
                  <a:srgbClr val="FFFF00"/>
                </a:solidFill>
              </a:rPr>
              <a:t>6</a:t>
            </a:r>
            <a:r>
              <a:rPr lang="en-GB" sz="7200" dirty="0" smtClean="0"/>
              <a:t> = </a:t>
            </a:r>
            <a:r>
              <a:rPr lang="en-GB" sz="7200" dirty="0" smtClean="0">
                <a:solidFill>
                  <a:srgbClr val="00B0F0"/>
                </a:solidFill>
              </a:rPr>
              <a:t>50</a:t>
            </a:r>
            <a:r>
              <a:rPr lang="en-GB" sz="7200" dirty="0" smtClean="0"/>
              <a:t> + </a:t>
            </a:r>
            <a:r>
              <a:rPr lang="en-GB" sz="7200" dirty="0">
                <a:solidFill>
                  <a:srgbClr val="FFFF00"/>
                </a:solidFill>
              </a:rPr>
              <a:t>6</a:t>
            </a:r>
            <a:endParaRPr lang="en-GB" sz="72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3412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8258" y="0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5400" u="sng" dirty="0" smtClean="0"/>
              <a:t>Number Facts (Mental recall)</a:t>
            </a:r>
            <a:endParaRPr lang="en-GB" sz="54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32585" y="987425"/>
            <a:ext cx="10095126" cy="4526671"/>
          </a:xfrm>
        </p:spPr>
        <p:txBody>
          <a:bodyPr>
            <a:normAutofit/>
          </a:bodyPr>
          <a:lstStyle/>
          <a:p>
            <a:r>
              <a:rPr lang="en-GB" sz="2400" dirty="0" smtClean="0"/>
              <a:t>Counting up to and through 100.</a:t>
            </a:r>
          </a:p>
          <a:p>
            <a:r>
              <a:rPr lang="en-GB" sz="2400" dirty="0" smtClean="0"/>
              <a:t>10 </a:t>
            </a:r>
            <a:r>
              <a:rPr lang="en-GB" sz="2400" dirty="0"/>
              <a:t>more and 10 </a:t>
            </a:r>
            <a:r>
              <a:rPr lang="en-GB" sz="2400" dirty="0" smtClean="0"/>
              <a:t>less than a given number.</a:t>
            </a:r>
            <a:endParaRPr lang="en-GB" sz="2400" dirty="0"/>
          </a:p>
          <a:p>
            <a:r>
              <a:rPr lang="en-GB" sz="2400" dirty="0"/>
              <a:t>1 more and 1 less than a given number</a:t>
            </a:r>
            <a:r>
              <a:rPr lang="en-GB" sz="2400" dirty="0" smtClean="0"/>
              <a:t>.</a:t>
            </a:r>
          </a:p>
          <a:p>
            <a:r>
              <a:rPr lang="en-GB" sz="2400" dirty="0" smtClean="0"/>
              <a:t>Number Bonds to 10 – related facts to 100.</a:t>
            </a:r>
          </a:p>
          <a:p>
            <a:r>
              <a:rPr lang="en-GB" sz="2400" dirty="0" smtClean="0"/>
              <a:t>Number Bonds to 20.</a:t>
            </a:r>
          </a:p>
          <a:p>
            <a:r>
              <a:rPr lang="en-GB" sz="2400" dirty="0" smtClean="0"/>
              <a:t>Doubles to 20- subsequent halves.</a:t>
            </a:r>
          </a:p>
        </p:txBody>
      </p:sp>
      <p:pic>
        <p:nvPicPr>
          <p:cNvPr id="2050" name="Picture 2" descr="Maths – Number bonds to 10 – St Agnes C.E. Primary School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4" t="5947" r="7424" b="13106"/>
          <a:stretch/>
        </p:blipFill>
        <p:spPr bwMode="auto">
          <a:xfrm>
            <a:off x="0" y="987425"/>
            <a:ext cx="2932585" cy="4050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Number Bonds to 20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259" t="18833" r="19593" b="14500"/>
          <a:stretch/>
        </p:blipFill>
        <p:spPr bwMode="auto">
          <a:xfrm>
            <a:off x="9454306" y="987425"/>
            <a:ext cx="2737694" cy="391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Addition Doubling Numbers Song ♫ - YouTube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8" t="2986" r="14088" b="2290"/>
          <a:stretch/>
        </p:blipFill>
        <p:spPr bwMode="auto">
          <a:xfrm>
            <a:off x="4273136" y="3912713"/>
            <a:ext cx="3708813" cy="2751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24508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0038" y="106161"/>
            <a:ext cx="7941414" cy="6581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17687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Numbers Maths Printable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580" b="50252"/>
          <a:stretch/>
        </p:blipFill>
        <p:spPr bwMode="auto">
          <a:xfrm>
            <a:off x="1483350" y="323557"/>
            <a:ext cx="8865807" cy="618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56320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(Using the straws)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+   12 =</a:t>
            </a:r>
            <a:endParaRPr lang="en-GB" sz="7200" dirty="0"/>
          </a:p>
        </p:txBody>
      </p:sp>
      <p:pic>
        <p:nvPicPr>
          <p:cNvPr id="5" name="Picture 4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9" y="3146139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9" y="4820324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4898295" y="3042739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48706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(Using the straws)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+   12 = </a:t>
            </a:r>
            <a:r>
              <a:rPr lang="en-GB" sz="7200" dirty="0" smtClean="0">
                <a:solidFill>
                  <a:srgbClr val="7030A0"/>
                </a:solidFill>
              </a:rPr>
              <a:t>3</a:t>
            </a:r>
            <a:r>
              <a:rPr lang="en-GB" sz="7200" dirty="0" smtClean="0">
                <a:solidFill>
                  <a:srgbClr val="FFC000"/>
                </a:solidFill>
              </a:rPr>
              <a:t>6</a:t>
            </a:r>
            <a:endParaRPr lang="en-GB" sz="7200" dirty="0">
              <a:solidFill>
                <a:srgbClr val="FFC000"/>
              </a:solidFill>
            </a:endParaRPr>
          </a:p>
        </p:txBody>
      </p:sp>
      <p:pic>
        <p:nvPicPr>
          <p:cNvPr id="5" name="Picture 4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8" y="3114266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8" y="4786224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4898295" y="3042739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 rot="1896797">
            <a:off x="3509957" y="3407988"/>
            <a:ext cx="445833" cy="154961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 rot="1896797">
            <a:off x="3168390" y="3338687"/>
            <a:ext cx="445833" cy="154961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 rot="1896797">
            <a:off x="1988246" y="3094960"/>
            <a:ext cx="1104019" cy="1966547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 rot="1896797">
            <a:off x="2040491" y="4640042"/>
            <a:ext cx="1104019" cy="1966547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 rot="1896797">
            <a:off x="5103642" y="2896558"/>
            <a:ext cx="1104019" cy="1966547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rot="1896797">
            <a:off x="6219852" y="3148620"/>
            <a:ext cx="445833" cy="154961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rot="1896797">
            <a:off x="3485616" y="4990530"/>
            <a:ext cx="445833" cy="154961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 rot="1896797">
            <a:off x="3143568" y="5007402"/>
            <a:ext cx="445833" cy="154961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 rot="1896797">
            <a:off x="6577876" y="3260535"/>
            <a:ext cx="445833" cy="1549617"/>
          </a:xfrm>
          <a:prstGeom prst="ellipse">
            <a:avLst/>
          </a:prstGeom>
          <a:noFill/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0985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Concrete (Using base 10)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+   12 =</a:t>
            </a:r>
            <a:endParaRPr lang="en-GB" sz="7200" dirty="0"/>
          </a:p>
        </p:txBody>
      </p:sp>
      <p:pic>
        <p:nvPicPr>
          <p:cNvPr id="8194" name="Picture 2" descr="Base 10 to Add 2digit Numbers 100 Game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77" t="9899" r="7176" b="15365"/>
          <a:stretch/>
        </p:blipFill>
        <p:spPr bwMode="auto">
          <a:xfrm>
            <a:off x="2419642" y="3305112"/>
            <a:ext cx="1966085" cy="343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Base 10 to Add 2digit Numbers 100 Game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26" t="13058" r="15563" b="13152"/>
          <a:stretch/>
        </p:blipFill>
        <p:spPr bwMode="auto">
          <a:xfrm>
            <a:off x="5866226" y="3305112"/>
            <a:ext cx="984739" cy="345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338400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Concrete (Using base 10)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+   12 =</a:t>
            </a:r>
            <a:r>
              <a:rPr lang="en-GB" sz="7200" dirty="0">
                <a:solidFill>
                  <a:srgbClr val="7030A0"/>
                </a:solidFill>
              </a:rPr>
              <a:t>3</a:t>
            </a:r>
            <a:r>
              <a:rPr lang="en-GB" sz="7200" dirty="0">
                <a:solidFill>
                  <a:srgbClr val="FFC000"/>
                </a:solidFill>
              </a:rPr>
              <a:t>6</a:t>
            </a:r>
          </a:p>
          <a:p>
            <a:pPr marL="0" indent="0" algn="ctr">
              <a:buNone/>
            </a:pPr>
            <a:endParaRPr lang="en-GB" sz="7200" dirty="0"/>
          </a:p>
        </p:txBody>
      </p:sp>
      <p:pic>
        <p:nvPicPr>
          <p:cNvPr id="8194" name="Picture 2" descr="Base 10 to Add 2digit Numbers 100 Game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77" t="9899" r="7176" b="15365"/>
          <a:stretch/>
        </p:blipFill>
        <p:spPr bwMode="auto">
          <a:xfrm>
            <a:off x="2419642" y="3305112"/>
            <a:ext cx="1966085" cy="343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Base 10 to Add 2digit Numbers 100 Game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26" t="13058" r="15563" b="13152"/>
          <a:stretch/>
        </p:blipFill>
        <p:spPr bwMode="auto">
          <a:xfrm>
            <a:off x="5866226" y="3305112"/>
            <a:ext cx="984739" cy="3451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ounded Rectangle 4"/>
          <p:cNvSpPr/>
          <p:nvPr/>
        </p:nvSpPr>
        <p:spPr>
          <a:xfrm>
            <a:off x="5808257" y="3285526"/>
            <a:ext cx="578475" cy="3572474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ounded Rectangle 7"/>
          <p:cNvSpPr/>
          <p:nvPr/>
        </p:nvSpPr>
        <p:spPr>
          <a:xfrm>
            <a:off x="2419642" y="3165231"/>
            <a:ext cx="953209" cy="3572474"/>
          </a:xfrm>
          <a:prstGeom prst="roundRect">
            <a:avLst/>
          </a:prstGeom>
          <a:noFill/>
          <a:ln w="762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3372851" y="3432517"/>
            <a:ext cx="1012876" cy="1434905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6386732" y="3441477"/>
            <a:ext cx="506438" cy="1153911"/>
          </a:xfrm>
          <a:prstGeom prst="rect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96246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99361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solve the calculation using the base 10 or straws on your table.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/>
              <a:t>+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41839418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(Using base 10)</a:t>
            </a:r>
            <a:endParaRPr lang="en-GB" sz="6000" u="sng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+   12 =</a:t>
            </a:r>
            <a:endParaRPr lang="en-GB" sz="7200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747672" y="331232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249680" y="3483790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629487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4960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29487" y="4625023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4959" y="4638486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4411851" y="348976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732978" y="4953282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301057" y="4939213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0055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(Using base 10)</a:t>
            </a:r>
            <a:endParaRPr lang="en-GB" sz="6000" u="sng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+   12 = </a:t>
            </a:r>
            <a:r>
              <a:rPr lang="en-GB" sz="7200" dirty="0" smtClean="0">
                <a:solidFill>
                  <a:srgbClr val="7030A0"/>
                </a:solidFill>
              </a:rPr>
              <a:t>3</a:t>
            </a:r>
            <a:r>
              <a:rPr lang="en-GB" sz="7200" dirty="0" smtClean="0">
                <a:solidFill>
                  <a:srgbClr val="FFC000"/>
                </a:solidFill>
              </a:rPr>
              <a:t>6</a:t>
            </a:r>
            <a:endParaRPr lang="en-GB" sz="7200" dirty="0">
              <a:solidFill>
                <a:srgbClr val="FFC000"/>
              </a:solidFill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747672" y="331232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243785" y="356521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629487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4960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29487" y="4625023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4959" y="4638486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2" name="Straight Connector 11"/>
          <p:cNvCxnSpPr/>
          <p:nvPr/>
        </p:nvCxnSpPr>
        <p:spPr>
          <a:xfrm flipH="1">
            <a:off x="4411851" y="348976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Oval 12"/>
          <p:cNvSpPr/>
          <p:nvPr/>
        </p:nvSpPr>
        <p:spPr>
          <a:xfrm>
            <a:off x="5732978" y="4953282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6301057" y="4939213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Oval 2"/>
          <p:cNvSpPr/>
          <p:nvPr/>
        </p:nvSpPr>
        <p:spPr>
          <a:xfrm rot="2829131">
            <a:off x="1430378" y="2669921"/>
            <a:ext cx="574529" cy="31839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 rot="2829131">
            <a:off x="1969395" y="2922810"/>
            <a:ext cx="574529" cy="31839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 rot="2829131">
            <a:off x="5137460" y="2847361"/>
            <a:ext cx="574529" cy="31839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2569277" y="4536394"/>
            <a:ext cx="446322" cy="52192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142095" y="4529662"/>
            <a:ext cx="446322" cy="52192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124787" y="5127940"/>
            <a:ext cx="446322" cy="52192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5694438" y="4857921"/>
            <a:ext cx="446322" cy="52192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6264228" y="4843670"/>
            <a:ext cx="446322" cy="52192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2594947" y="5109154"/>
            <a:ext cx="446322" cy="521928"/>
          </a:xfrm>
          <a:prstGeom prst="ellipse">
            <a:avLst/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961439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3" y="1501547"/>
            <a:ext cx="9803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Can you solve the calculation </a:t>
            </a:r>
          </a:p>
          <a:p>
            <a:pPr algn="ctr"/>
            <a:r>
              <a:rPr lang="en-GB" sz="4800" dirty="0" smtClean="0"/>
              <a:t>using base 10 drawings.</a:t>
            </a:r>
            <a:endParaRPr lang="en-GB" sz="36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7</a:t>
            </a:r>
            <a:r>
              <a:rPr lang="en-GB" sz="7200" dirty="0" smtClean="0"/>
              <a:t> </a:t>
            </a:r>
            <a:r>
              <a:rPr lang="en-GB" sz="7200" dirty="0" smtClean="0"/>
              <a:t>+ </a:t>
            </a: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5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43040595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Pictorial (Writing 10s and 1s)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1751475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4</a:t>
            </a:r>
            <a:r>
              <a:rPr lang="en-GB" sz="7200" dirty="0" smtClean="0"/>
              <a:t>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77415873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Pictorial (Writing 10s and 1s)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1751475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4</a:t>
            </a:r>
            <a:r>
              <a:rPr lang="en-GB" sz="7200" dirty="0" smtClean="0"/>
              <a:t>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99954" y="2722365"/>
            <a:ext cx="8290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</a:p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  <a:endParaRPr lang="en-GB" sz="4800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0671" y="2682282"/>
            <a:ext cx="829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8389" y="2728449"/>
            <a:ext cx="5068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  <a:endParaRPr lang="en-GB" sz="4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96697" y="2722365"/>
            <a:ext cx="5068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  <a:endParaRPr lang="en-GB" sz="4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277824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Pictorial (Writing 10s and 1s)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1751475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4</a:t>
            </a:r>
            <a:r>
              <a:rPr lang="en-GB" sz="7200" dirty="0" smtClean="0"/>
              <a:t>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99954" y="2722365"/>
            <a:ext cx="8290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</a:p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  <a:endParaRPr lang="en-GB" sz="4800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0671" y="2682282"/>
            <a:ext cx="829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8389" y="2728449"/>
            <a:ext cx="5068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  <a:endParaRPr lang="en-GB" sz="4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96697" y="2722365"/>
            <a:ext cx="5068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  <a:endParaRPr lang="en-GB" sz="48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051536" y="3513279"/>
            <a:ext cx="725907" cy="7787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072716" y="2742053"/>
            <a:ext cx="725907" cy="7787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421241" y="2742053"/>
            <a:ext cx="725907" cy="7787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871984" y="5901336"/>
            <a:ext cx="723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rgbClr val="7030A0"/>
                </a:solidFill>
              </a:rPr>
              <a:t>30</a:t>
            </a:r>
            <a:endParaRPr lang="en-GB" sz="4000" dirty="0">
              <a:solidFill>
                <a:srgbClr val="7030A0"/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914627" y="3528207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44553" y="2687433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326994" y="2699148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375465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Pictorial (Writing 10s and 1s)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1751475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4</a:t>
            </a:r>
            <a:r>
              <a:rPr lang="en-GB" sz="7200" dirty="0" smtClean="0"/>
              <a:t>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</a:t>
            </a:r>
            <a:r>
              <a:rPr lang="en-GB" sz="7200" dirty="0" smtClean="0">
                <a:solidFill>
                  <a:srgbClr val="00B0F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999954" y="2722365"/>
            <a:ext cx="82907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</a:p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  <a:endParaRPr lang="en-GB" sz="4800" dirty="0">
              <a:solidFill>
                <a:srgbClr val="00B0F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340671" y="2682282"/>
            <a:ext cx="82907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00B0F0"/>
                </a:solidFill>
              </a:rPr>
              <a:t>10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88389" y="2728449"/>
            <a:ext cx="506870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  <a:endParaRPr lang="en-GB" sz="4800" dirty="0">
              <a:solidFill>
                <a:srgbClr val="FFFF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96697" y="2722365"/>
            <a:ext cx="50687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</a:p>
          <a:p>
            <a:r>
              <a:rPr lang="en-GB" sz="4800" dirty="0" smtClean="0">
                <a:solidFill>
                  <a:srgbClr val="FFFF00"/>
                </a:solidFill>
              </a:rPr>
              <a:t>1</a:t>
            </a:r>
            <a:endParaRPr lang="en-GB" sz="4800" dirty="0">
              <a:solidFill>
                <a:srgbClr val="FFFF00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2051536" y="3513279"/>
            <a:ext cx="725907" cy="7787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2072716" y="2742053"/>
            <a:ext cx="725907" cy="7787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421241" y="2742053"/>
            <a:ext cx="725907" cy="778746"/>
          </a:xfrm>
          <a:prstGeom prst="ellipse">
            <a:avLst/>
          </a:prstGeom>
          <a:noFill/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/>
          <p:cNvSpPr txBox="1"/>
          <p:nvPr/>
        </p:nvSpPr>
        <p:spPr>
          <a:xfrm>
            <a:off x="2871984" y="5901336"/>
            <a:ext cx="72327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dirty="0" smtClean="0">
                <a:solidFill>
                  <a:srgbClr val="7030A0"/>
                </a:solidFill>
              </a:rPr>
              <a:t>3</a:t>
            </a:r>
            <a:r>
              <a:rPr lang="en-GB" sz="40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6</a:t>
            </a:r>
            <a:endParaRPr lang="en-GB" sz="4000" dirty="0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1914627" y="3528207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944553" y="2687433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326994" y="2699148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2901789" y="2674226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2901789" y="3377625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914354" y="4103913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2798623" y="4810147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4931560" y="2674226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5071145" y="3272716"/>
            <a:ext cx="914400" cy="91440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val 21"/>
          <p:cNvSpPr/>
          <p:nvPr/>
        </p:nvSpPr>
        <p:spPr>
          <a:xfrm>
            <a:off x="2987286" y="2763879"/>
            <a:ext cx="725907" cy="778746"/>
          </a:xfrm>
          <a:prstGeom prst="ellipse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2982731" y="3542625"/>
            <a:ext cx="725907" cy="778746"/>
          </a:xfrm>
          <a:prstGeom prst="ellipse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4" name="Oval 23"/>
          <p:cNvSpPr/>
          <p:nvPr/>
        </p:nvSpPr>
        <p:spPr>
          <a:xfrm>
            <a:off x="2996035" y="4327962"/>
            <a:ext cx="725907" cy="778746"/>
          </a:xfrm>
          <a:prstGeom prst="ellipse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08600" y="5097890"/>
            <a:ext cx="725907" cy="778746"/>
          </a:xfrm>
          <a:prstGeom prst="ellipse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6" name="Oval 25"/>
          <p:cNvSpPr/>
          <p:nvPr/>
        </p:nvSpPr>
        <p:spPr>
          <a:xfrm>
            <a:off x="5144899" y="2746994"/>
            <a:ext cx="725907" cy="778746"/>
          </a:xfrm>
          <a:prstGeom prst="ellipse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7" name="Oval 26"/>
          <p:cNvSpPr/>
          <p:nvPr/>
        </p:nvSpPr>
        <p:spPr>
          <a:xfrm>
            <a:off x="5134139" y="3542625"/>
            <a:ext cx="725907" cy="778746"/>
          </a:xfrm>
          <a:prstGeom prst="ellipse">
            <a:avLst/>
          </a:prstGeom>
          <a:noFill/>
          <a:ln w="5715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accent5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28326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3278794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10 </a:t>
            </a:r>
            <a:r>
              <a:rPr lang="en-GB" sz="7200" dirty="0" smtClean="0">
                <a:solidFill>
                  <a:schemeClr val="tx1"/>
                </a:solidFill>
              </a:rPr>
              <a:t>= 34</a:t>
            </a:r>
          </a:p>
        </p:txBody>
      </p:sp>
    </p:spTree>
    <p:extLst>
      <p:ext uri="{BB962C8B-B14F-4D97-AF65-F5344CB8AC3E}">
        <p14:creationId xmlns:p14="http://schemas.microsoft.com/office/powerpoint/2010/main" val="188859551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10 </a:t>
            </a:r>
            <a:r>
              <a:rPr lang="en-GB" sz="7200" dirty="0" smtClean="0">
                <a:solidFill>
                  <a:schemeClr val="tx1"/>
                </a:solidFill>
              </a:rPr>
              <a:t>= 34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34 + 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36</a:t>
            </a:r>
          </a:p>
        </p:txBody>
      </p:sp>
      <p:sp>
        <p:nvSpPr>
          <p:cNvPr id="4" name="Oval 3"/>
          <p:cNvSpPr/>
          <p:nvPr/>
        </p:nvSpPr>
        <p:spPr>
          <a:xfrm>
            <a:off x="6414868" y="3319975"/>
            <a:ext cx="1406769" cy="1336431"/>
          </a:xfrm>
          <a:prstGeom prst="ellipse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614247" y="4485249"/>
            <a:ext cx="1406769" cy="1336431"/>
          </a:xfrm>
          <a:prstGeom prst="ellipse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>
            <a:endCxn id="7" idx="7"/>
          </p:cNvCxnSpPr>
          <p:nvPr/>
        </p:nvCxnSpPr>
        <p:spPr>
          <a:xfrm flipH="1">
            <a:off x="3814999" y="4276578"/>
            <a:ext cx="2599870" cy="404387"/>
          </a:xfrm>
          <a:prstGeom prst="straightConnector1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246041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36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24 + </a:t>
            </a:r>
            <a:r>
              <a:rPr lang="en-GB" sz="7200" dirty="0" smtClean="0">
                <a:solidFill>
                  <a:srgbClr val="00B0F0"/>
                </a:solidFill>
              </a:rPr>
              <a:t>10 </a:t>
            </a:r>
            <a:r>
              <a:rPr lang="en-GB" sz="7200" dirty="0" smtClean="0">
                <a:solidFill>
                  <a:schemeClr val="tx1"/>
                </a:solidFill>
              </a:rPr>
              <a:t>= 34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34 + </a:t>
            </a:r>
            <a:r>
              <a:rPr lang="en-GB" sz="7200" dirty="0" smtClean="0">
                <a:solidFill>
                  <a:srgbClr val="FFFF00"/>
                </a:solidFill>
              </a:rPr>
              <a:t>2 </a:t>
            </a:r>
            <a:r>
              <a:rPr lang="en-GB" sz="7200" dirty="0" smtClean="0">
                <a:solidFill>
                  <a:schemeClr val="tx1"/>
                </a:solidFill>
              </a:rPr>
              <a:t>= 36</a:t>
            </a:r>
          </a:p>
        </p:txBody>
      </p:sp>
      <p:sp>
        <p:nvSpPr>
          <p:cNvPr id="4" name="Oval 3"/>
          <p:cNvSpPr/>
          <p:nvPr/>
        </p:nvSpPr>
        <p:spPr>
          <a:xfrm>
            <a:off x="6147581" y="4501662"/>
            <a:ext cx="1406769" cy="1336431"/>
          </a:xfrm>
          <a:prstGeom prst="ellipse">
            <a:avLst/>
          </a:prstGeom>
          <a:noFill/>
          <a:ln w="7620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370320" y="2078047"/>
            <a:ext cx="1406769" cy="1336431"/>
          </a:xfrm>
          <a:prstGeom prst="ellipse">
            <a:avLst/>
          </a:prstGeom>
          <a:noFill/>
          <a:ln w="7620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Curved Connector 6"/>
          <p:cNvCxnSpPr>
            <a:stCxn id="4" idx="6"/>
            <a:endCxn id="5" idx="6"/>
          </p:cNvCxnSpPr>
          <p:nvPr/>
        </p:nvCxnSpPr>
        <p:spPr>
          <a:xfrm flipV="1">
            <a:off x="7554350" y="2746263"/>
            <a:ext cx="222739" cy="2423615"/>
          </a:xfrm>
          <a:prstGeom prst="curvedConnector3">
            <a:avLst>
              <a:gd name="adj1" fmla="val 202631"/>
            </a:avLst>
          </a:prstGeom>
          <a:ln w="76200">
            <a:solidFill>
              <a:schemeClr val="bg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6083308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3" y="1501547"/>
            <a:ext cx="9803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Can you solve the calculation </a:t>
            </a:r>
          </a:p>
          <a:p>
            <a:pPr algn="ctr"/>
            <a:r>
              <a:rPr lang="en-GB" sz="4800" dirty="0" smtClean="0"/>
              <a:t>using partitioning.</a:t>
            </a:r>
            <a:endParaRPr lang="en-GB" sz="36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4</a:t>
            </a:r>
            <a:r>
              <a:rPr lang="en-GB" sz="7200" dirty="0">
                <a:solidFill>
                  <a:srgbClr val="FFFF00"/>
                </a:solidFill>
              </a:rPr>
              <a:t>4</a:t>
            </a:r>
            <a:r>
              <a:rPr lang="en-GB" sz="7200" dirty="0" smtClean="0"/>
              <a:t> </a:t>
            </a:r>
            <a:r>
              <a:rPr lang="en-GB" sz="7200" dirty="0" smtClean="0"/>
              <a:t>+ </a:t>
            </a:r>
            <a:r>
              <a:rPr lang="en-GB" sz="7200" dirty="0" smtClean="0">
                <a:solidFill>
                  <a:srgbClr val="00B0F0"/>
                </a:solidFill>
              </a:rPr>
              <a:t>3</a:t>
            </a:r>
            <a:r>
              <a:rPr lang="en-GB" sz="7200" dirty="0">
                <a:solidFill>
                  <a:srgbClr val="FFFF00"/>
                </a:solidFill>
              </a:rPr>
              <a:t>8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313607800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Numbers Maths Printable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91" r="-330" b="49721"/>
          <a:stretch/>
        </p:blipFill>
        <p:spPr bwMode="auto">
          <a:xfrm>
            <a:off x="1688124" y="366932"/>
            <a:ext cx="8818586" cy="6244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602828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(Using the straws)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-   12 =</a:t>
            </a:r>
            <a:endParaRPr lang="en-GB" sz="7200" dirty="0"/>
          </a:p>
        </p:txBody>
      </p:sp>
      <p:pic>
        <p:nvPicPr>
          <p:cNvPr id="5" name="Picture 4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9" y="3146139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9" y="4820324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177618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(Using the straws)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-  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/>
              <a:t> = 11</a:t>
            </a:r>
            <a:endParaRPr lang="en-GB" sz="7200" dirty="0"/>
          </a:p>
        </p:txBody>
      </p:sp>
      <p:pic>
        <p:nvPicPr>
          <p:cNvPr id="5" name="Picture 4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9" y="3146139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SMART Exchange - USA - Fluency Practice Bundles of 10 Straws: 11-19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41" t="3638" r="22881" b="34814"/>
          <a:stretch/>
        </p:blipFill>
        <p:spPr bwMode="auto">
          <a:xfrm>
            <a:off x="1808879" y="4820324"/>
            <a:ext cx="2538037" cy="1674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Quad Arrow 5"/>
          <p:cNvSpPr/>
          <p:nvPr/>
        </p:nvSpPr>
        <p:spPr>
          <a:xfrm rot="2755706">
            <a:off x="1920238" y="3352411"/>
            <a:ext cx="1216152" cy="1216152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Quad Arrow 7"/>
          <p:cNvSpPr/>
          <p:nvPr/>
        </p:nvSpPr>
        <p:spPr>
          <a:xfrm rot="2755706">
            <a:off x="3388417" y="3873671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Quad Arrow 8"/>
          <p:cNvSpPr/>
          <p:nvPr/>
        </p:nvSpPr>
        <p:spPr>
          <a:xfrm rot="2755706">
            <a:off x="3119602" y="3390641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Quad Arrow 9"/>
          <p:cNvSpPr/>
          <p:nvPr/>
        </p:nvSpPr>
        <p:spPr>
          <a:xfrm rot="2755706">
            <a:off x="3062847" y="5300490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364860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Concrete (Using base 10)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-   13 =</a:t>
            </a:r>
            <a:endParaRPr lang="en-GB" sz="7200" dirty="0"/>
          </a:p>
        </p:txBody>
      </p:sp>
      <p:pic>
        <p:nvPicPr>
          <p:cNvPr id="8194" name="Picture 2" descr="Base 10 to Add 2digit Numbers 100 Game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77" t="9899" r="7176" b="15365"/>
          <a:stretch/>
        </p:blipFill>
        <p:spPr bwMode="auto">
          <a:xfrm>
            <a:off x="2419642" y="3305112"/>
            <a:ext cx="1966085" cy="343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476898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Concrete (Using base 10)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-  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3</a:t>
            </a:r>
            <a:r>
              <a:rPr lang="en-GB" sz="7200" dirty="0" smtClean="0"/>
              <a:t> = 11</a:t>
            </a:r>
            <a:endParaRPr lang="en-GB" sz="7200" dirty="0"/>
          </a:p>
        </p:txBody>
      </p:sp>
      <p:pic>
        <p:nvPicPr>
          <p:cNvPr id="8194" name="Picture 2" descr="Base 10 to Add 2digit Numbers 100 Game |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677" t="9899" r="7176" b="15365"/>
          <a:stretch/>
        </p:blipFill>
        <p:spPr bwMode="auto">
          <a:xfrm>
            <a:off x="2405108" y="3104027"/>
            <a:ext cx="1966085" cy="3432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Quad Arrow 4"/>
          <p:cNvSpPr/>
          <p:nvPr/>
        </p:nvSpPr>
        <p:spPr>
          <a:xfrm rot="2755706">
            <a:off x="1927421" y="3919972"/>
            <a:ext cx="1216152" cy="1216152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Quad Arrow 5"/>
          <p:cNvSpPr/>
          <p:nvPr/>
        </p:nvSpPr>
        <p:spPr>
          <a:xfrm rot="2755706">
            <a:off x="3279792" y="3894148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Quad Arrow 6"/>
          <p:cNvSpPr/>
          <p:nvPr/>
        </p:nvSpPr>
        <p:spPr>
          <a:xfrm rot="2755706">
            <a:off x="3279791" y="3316347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Quad Arrow 7"/>
          <p:cNvSpPr/>
          <p:nvPr/>
        </p:nvSpPr>
        <p:spPr>
          <a:xfrm rot="2755706">
            <a:off x="3799479" y="3108521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8779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99361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solve the calculation using the base 10 or straws on your table.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>
                <a:solidFill>
                  <a:srgbClr val="FFFF0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/>
              <a:t>-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21211412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(Using base 10)</a:t>
            </a:r>
            <a:endParaRPr lang="en-GB" sz="6000" u="sng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-   13 =</a:t>
            </a:r>
            <a:endParaRPr lang="en-GB" sz="7200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747672" y="331232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249680" y="3483790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629487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4960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29487" y="4625023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4959" y="4638486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031660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(Using base 10)</a:t>
            </a:r>
            <a:endParaRPr lang="en-GB" sz="6000" u="sng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  -  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3</a:t>
            </a:r>
            <a:r>
              <a:rPr lang="en-GB" sz="7200" dirty="0" smtClean="0"/>
              <a:t> = 11</a:t>
            </a:r>
            <a:endParaRPr lang="en-GB" sz="7200" dirty="0"/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747672" y="3312325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/>
          <p:cNvCxnSpPr/>
          <p:nvPr/>
        </p:nvCxnSpPr>
        <p:spPr>
          <a:xfrm flipH="1">
            <a:off x="1249680" y="3483790"/>
            <a:ext cx="2025748" cy="1899139"/>
          </a:xfrm>
          <a:prstGeom prst="line">
            <a:avLst/>
          </a:prstGeom>
          <a:ln w="762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>
          <a:xfrm>
            <a:off x="2629487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204960" y="5209120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2629487" y="4625023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04959" y="4638486"/>
            <a:ext cx="325901" cy="331207"/>
          </a:xfrm>
          <a:prstGeom prst="ellipse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Quad Arrow 11"/>
          <p:cNvSpPr/>
          <p:nvPr/>
        </p:nvSpPr>
        <p:spPr>
          <a:xfrm rot="2755706">
            <a:off x="1289295" y="3719956"/>
            <a:ext cx="810988" cy="1216152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Quad Arrow 12"/>
          <p:cNvSpPr/>
          <p:nvPr/>
        </p:nvSpPr>
        <p:spPr>
          <a:xfrm rot="2755706">
            <a:off x="2430437" y="4974535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Quad Arrow 13"/>
          <p:cNvSpPr/>
          <p:nvPr/>
        </p:nvSpPr>
        <p:spPr>
          <a:xfrm rot="2755706">
            <a:off x="2426962" y="4325392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Quad Arrow 14"/>
          <p:cNvSpPr/>
          <p:nvPr/>
        </p:nvSpPr>
        <p:spPr>
          <a:xfrm rot="2755706">
            <a:off x="3071314" y="5003591"/>
            <a:ext cx="650608" cy="816786"/>
          </a:xfrm>
          <a:prstGeom prst="quadArrow">
            <a:avLst>
              <a:gd name="adj1" fmla="val 22500"/>
              <a:gd name="adj2" fmla="val 3653"/>
              <a:gd name="adj3" fmla="val 22500"/>
            </a:avLst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50668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3" y="1501547"/>
            <a:ext cx="9803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Can you solve the calculation </a:t>
            </a:r>
          </a:p>
          <a:p>
            <a:pPr algn="ctr"/>
            <a:r>
              <a:rPr lang="en-GB" sz="4800" dirty="0" smtClean="0"/>
              <a:t>using base 10 drawings.</a:t>
            </a:r>
            <a:endParaRPr lang="en-GB" sz="36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>
                <a:solidFill>
                  <a:srgbClr val="00B0F0"/>
                </a:solidFill>
              </a:rPr>
              <a:t>5</a:t>
            </a:r>
            <a:r>
              <a:rPr lang="en-GB" sz="7200" dirty="0" smtClean="0">
                <a:solidFill>
                  <a:srgbClr val="FFFF00"/>
                </a:solidFill>
              </a:rPr>
              <a:t>7</a:t>
            </a:r>
            <a:r>
              <a:rPr lang="en-GB" sz="7200" dirty="0" smtClean="0"/>
              <a:t> </a:t>
            </a:r>
            <a:r>
              <a:rPr lang="en-GB" sz="7200" dirty="0"/>
              <a:t>-</a:t>
            </a:r>
            <a:r>
              <a:rPr lang="en-GB" sz="7200" dirty="0" smtClean="0"/>
              <a:t> </a:t>
            </a:r>
            <a:r>
              <a:rPr lang="en-GB" sz="7200" dirty="0">
                <a:solidFill>
                  <a:srgbClr val="00B0F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4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1580522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24 -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 smtClean="0">
                <a:solidFill>
                  <a:srgbClr val="FFFF00"/>
                </a:solidFill>
              </a:rPr>
              <a:t>3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62888746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24 -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24 - </a:t>
            </a:r>
            <a:r>
              <a:rPr lang="en-GB" sz="7200" dirty="0" smtClean="0">
                <a:solidFill>
                  <a:srgbClr val="00B0F0"/>
                </a:solidFill>
              </a:rPr>
              <a:t>10 </a:t>
            </a:r>
            <a:r>
              <a:rPr lang="en-GB" sz="7200" dirty="0" smtClean="0">
                <a:solidFill>
                  <a:schemeClr val="tx1"/>
                </a:solidFill>
              </a:rPr>
              <a:t>= 14</a:t>
            </a:r>
          </a:p>
        </p:txBody>
      </p:sp>
    </p:spTree>
    <p:extLst>
      <p:ext uri="{BB962C8B-B14F-4D97-AF65-F5344CB8AC3E}">
        <p14:creationId xmlns:p14="http://schemas.microsoft.com/office/powerpoint/2010/main" val="30211470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24 -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24 - </a:t>
            </a:r>
            <a:r>
              <a:rPr lang="en-GB" sz="7200" dirty="0" smtClean="0">
                <a:solidFill>
                  <a:srgbClr val="00B0F0"/>
                </a:solidFill>
              </a:rPr>
              <a:t>10 </a:t>
            </a:r>
            <a:r>
              <a:rPr lang="en-GB" sz="7200" dirty="0" smtClean="0">
                <a:solidFill>
                  <a:schemeClr val="tx1"/>
                </a:solidFill>
              </a:rPr>
              <a:t>= 14</a:t>
            </a:r>
          </a:p>
          <a:p>
            <a:pPr marL="0" indent="0" algn="ctr">
              <a:buNone/>
            </a:pPr>
            <a:r>
              <a:rPr lang="en-GB" sz="7200" dirty="0">
                <a:solidFill>
                  <a:schemeClr val="tx1"/>
                </a:solidFill>
              </a:rPr>
              <a:t>1</a:t>
            </a:r>
            <a:r>
              <a:rPr lang="en-GB" sz="7200" dirty="0" smtClean="0">
                <a:solidFill>
                  <a:schemeClr val="tx1"/>
                </a:solidFill>
              </a:rPr>
              <a:t>4 </a:t>
            </a:r>
            <a:r>
              <a:rPr lang="en-GB" sz="7200" dirty="0">
                <a:solidFill>
                  <a:schemeClr val="tx1"/>
                </a:solidFill>
              </a:rPr>
              <a:t>-</a:t>
            </a:r>
            <a:r>
              <a:rPr lang="en-GB" sz="7200" dirty="0" smtClean="0">
                <a:solidFill>
                  <a:schemeClr val="tx1"/>
                </a:solidFill>
              </a:rPr>
              <a:t> 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11</a:t>
            </a:r>
          </a:p>
        </p:txBody>
      </p:sp>
      <p:sp>
        <p:nvSpPr>
          <p:cNvPr id="4" name="Oval 3"/>
          <p:cNvSpPr/>
          <p:nvPr/>
        </p:nvSpPr>
        <p:spPr>
          <a:xfrm>
            <a:off x="6414868" y="3319975"/>
            <a:ext cx="1406769" cy="1336431"/>
          </a:xfrm>
          <a:prstGeom prst="ellipse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2614247" y="4485249"/>
            <a:ext cx="1406769" cy="1336431"/>
          </a:xfrm>
          <a:prstGeom prst="ellipse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6" name="Straight Arrow Connector 5"/>
          <p:cNvCxnSpPr>
            <a:endCxn id="7" idx="7"/>
          </p:cNvCxnSpPr>
          <p:nvPr/>
        </p:nvCxnSpPr>
        <p:spPr>
          <a:xfrm flipH="1">
            <a:off x="3814999" y="4276578"/>
            <a:ext cx="2599870" cy="404387"/>
          </a:xfrm>
          <a:prstGeom prst="straightConnector1">
            <a:avLst/>
          </a:prstGeom>
          <a:ln w="76200">
            <a:solidFill>
              <a:schemeClr val="accent5">
                <a:lumMod val="40000"/>
                <a:lumOff val="6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1701249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(Partitioning)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7672" y="2078047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/>
              <a:t>24 - </a:t>
            </a:r>
            <a:r>
              <a:rPr lang="en-GB" sz="7200" dirty="0" smtClean="0">
                <a:solidFill>
                  <a:srgbClr val="00B0F0"/>
                </a:solidFill>
              </a:rPr>
              <a:t>1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11</a:t>
            </a:r>
          </a:p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24 </a:t>
            </a:r>
            <a:r>
              <a:rPr lang="en-GB" sz="7200" dirty="0">
                <a:solidFill>
                  <a:schemeClr val="tx1"/>
                </a:solidFill>
              </a:rPr>
              <a:t>-</a:t>
            </a:r>
            <a:r>
              <a:rPr lang="en-GB" sz="7200" dirty="0" smtClean="0">
                <a:solidFill>
                  <a:schemeClr val="tx1"/>
                </a:solidFill>
              </a:rPr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10 </a:t>
            </a:r>
            <a:r>
              <a:rPr lang="en-GB" sz="7200" dirty="0" smtClean="0">
                <a:solidFill>
                  <a:schemeClr val="tx1"/>
                </a:solidFill>
              </a:rPr>
              <a:t>= 14</a:t>
            </a:r>
          </a:p>
          <a:p>
            <a:pPr marL="0" indent="0" algn="ctr">
              <a:buNone/>
            </a:pPr>
            <a:r>
              <a:rPr lang="en-GB" sz="7200" dirty="0">
                <a:solidFill>
                  <a:schemeClr val="tx1"/>
                </a:solidFill>
              </a:rPr>
              <a:t>1</a:t>
            </a:r>
            <a:r>
              <a:rPr lang="en-GB" sz="7200" dirty="0" smtClean="0">
                <a:solidFill>
                  <a:schemeClr val="tx1"/>
                </a:solidFill>
              </a:rPr>
              <a:t>4 </a:t>
            </a:r>
            <a:r>
              <a:rPr lang="en-GB" sz="7200" dirty="0">
                <a:solidFill>
                  <a:schemeClr val="tx1"/>
                </a:solidFill>
              </a:rPr>
              <a:t>-</a:t>
            </a:r>
            <a:r>
              <a:rPr lang="en-GB" sz="7200" dirty="0" smtClean="0">
                <a:solidFill>
                  <a:schemeClr val="tx1"/>
                </a:solidFill>
              </a:rPr>
              <a:t> 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11</a:t>
            </a:r>
          </a:p>
        </p:txBody>
      </p:sp>
      <p:sp>
        <p:nvSpPr>
          <p:cNvPr id="4" name="Oval 3"/>
          <p:cNvSpPr/>
          <p:nvPr/>
        </p:nvSpPr>
        <p:spPr>
          <a:xfrm>
            <a:off x="6147581" y="4501662"/>
            <a:ext cx="1406769" cy="1336431"/>
          </a:xfrm>
          <a:prstGeom prst="ellipse">
            <a:avLst/>
          </a:prstGeom>
          <a:noFill/>
          <a:ln w="7620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/>
          <p:cNvSpPr/>
          <p:nvPr/>
        </p:nvSpPr>
        <p:spPr>
          <a:xfrm>
            <a:off x="6370320" y="2078047"/>
            <a:ext cx="1406769" cy="1336431"/>
          </a:xfrm>
          <a:prstGeom prst="ellipse">
            <a:avLst/>
          </a:prstGeom>
          <a:noFill/>
          <a:ln w="76200">
            <a:solidFill>
              <a:schemeClr val="bg2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7" name="Curved Connector 6"/>
          <p:cNvCxnSpPr>
            <a:stCxn id="4" idx="6"/>
            <a:endCxn id="5" idx="6"/>
          </p:cNvCxnSpPr>
          <p:nvPr/>
        </p:nvCxnSpPr>
        <p:spPr>
          <a:xfrm flipV="1">
            <a:off x="7554350" y="2746263"/>
            <a:ext cx="222739" cy="2423615"/>
          </a:xfrm>
          <a:prstGeom prst="curvedConnector3">
            <a:avLst>
              <a:gd name="adj1" fmla="val 202631"/>
            </a:avLst>
          </a:prstGeom>
          <a:ln w="76200">
            <a:solidFill>
              <a:schemeClr val="bg2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7870962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3" y="1501547"/>
            <a:ext cx="980380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 smtClean="0"/>
              <a:t>Can you solve the calculation </a:t>
            </a:r>
          </a:p>
          <a:p>
            <a:pPr algn="ctr"/>
            <a:r>
              <a:rPr lang="en-GB" sz="4800" dirty="0" smtClean="0"/>
              <a:t>using partitioning.</a:t>
            </a:r>
            <a:endParaRPr lang="en-GB" sz="36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>
                <a:solidFill>
                  <a:srgbClr val="00B0F0"/>
                </a:solidFill>
              </a:rPr>
              <a:t>6</a:t>
            </a:r>
            <a:r>
              <a:rPr lang="en-GB" sz="7200" dirty="0" smtClean="0">
                <a:solidFill>
                  <a:srgbClr val="FFFF00"/>
                </a:solidFill>
              </a:rPr>
              <a:t>4</a:t>
            </a:r>
            <a:r>
              <a:rPr lang="en-GB" sz="7200" dirty="0" smtClean="0"/>
              <a:t> </a:t>
            </a:r>
            <a:r>
              <a:rPr lang="en-GB" sz="7200" dirty="0" smtClean="0"/>
              <a:t>-</a:t>
            </a:r>
            <a:r>
              <a:rPr lang="en-GB" sz="7200" dirty="0" smtClean="0"/>
              <a:t> </a:t>
            </a:r>
            <a:r>
              <a:rPr lang="en-GB" sz="7200" dirty="0">
                <a:solidFill>
                  <a:srgbClr val="00B0F0"/>
                </a:solidFill>
              </a:rPr>
              <a:t>4</a:t>
            </a:r>
            <a:r>
              <a:rPr lang="en-GB" sz="7200" dirty="0" smtClean="0">
                <a:solidFill>
                  <a:srgbClr val="FFFF00"/>
                </a:solidFill>
              </a:rPr>
              <a:t>5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253021303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0774" y="304491"/>
            <a:ext cx="11353954" cy="6377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94258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40141" y="253255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5400" b="1" u="sng" dirty="0" smtClean="0"/>
              <a:t>Resources used</a:t>
            </a:r>
            <a:endParaRPr lang="en-GB" sz="5400" b="1" u="sng" dirty="0"/>
          </a:p>
        </p:txBody>
      </p:sp>
      <p:sp>
        <p:nvSpPr>
          <p:cNvPr id="4" name="TextBox 3"/>
          <p:cNvSpPr txBox="1"/>
          <p:nvPr/>
        </p:nvSpPr>
        <p:spPr>
          <a:xfrm>
            <a:off x="5036674" y="5605212"/>
            <a:ext cx="245451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100 Square</a:t>
            </a:r>
            <a:endParaRPr lang="en-GB" sz="3600" dirty="0"/>
          </a:p>
        </p:txBody>
      </p:sp>
      <p:sp>
        <p:nvSpPr>
          <p:cNvPr id="7" name="TextBox 6"/>
          <p:cNvSpPr txBox="1"/>
          <p:nvPr/>
        </p:nvSpPr>
        <p:spPr>
          <a:xfrm>
            <a:off x="947848" y="3384566"/>
            <a:ext cx="182934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GB" sz="3600" dirty="0" smtClean="0"/>
              <a:t>Dividing</a:t>
            </a:r>
          </a:p>
          <a:p>
            <a:pPr algn="ctr"/>
            <a:r>
              <a:rPr lang="en-GB" sz="3600" dirty="0" smtClean="0"/>
              <a:t>Houses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9252200" y="3557063"/>
            <a:ext cx="20136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 smtClean="0"/>
              <a:t>Counters</a:t>
            </a:r>
            <a:endParaRPr lang="en-GB" sz="3600" dirty="0"/>
          </a:p>
        </p:txBody>
      </p:sp>
      <p:pic>
        <p:nvPicPr>
          <p:cNvPr id="1026" name="Picture 2" descr="Even and Odd Numbers - Using a Hundred Board - YouTub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224" t="1728" r="21026" b="12585"/>
          <a:stretch/>
        </p:blipFill>
        <p:spPr bwMode="auto">
          <a:xfrm>
            <a:off x="4343204" y="1587668"/>
            <a:ext cx="3841457" cy="3798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encrypted-tbn0.gstatic.com/images?q=tbn%3AANd9GcQ7ITfKE4K-UT0u4q7BpoJdUe6vSHjwNDR37ezMSvoXRCcotqg8f4BFxelOo2366fj4CEdjO0Q&amp;usqp=CA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0524" y="771019"/>
            <a:ext cx="2786043" cy="2786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346744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Numbers Maths Printable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29" r="50146"/>
          <a:stretch/>
        </p:blipFill>
        <p:spPr bwMode="auto">
          <a:xfrm>
            <a:off x="1463039" y="280409"/>
            <a:ext cx="8750106" cy="6206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261644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736" y="609600"/>
            <a:ext cx="9555864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Multiplication/Division Facts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791621"/>
            <a:ext cx="8596668" cy="3880773"/>
          </a:xfrm>
        </p:spPr>
        <p:txBody>
          <a:bodyPr>
            <a:noAutofit/>
          </a:bodyPr>
          <a:lstStyle/>
          <a:p>
            <a:r>
              <a:rPr lang="en-GB" sz="2400" dirty="0" smtClean="0"/>
              <a:t>Doubling and Halving.</a:t>
            </a:r>
          </a:p>
          <a:p>
            <a:r>
              <a:rPr lang="en-GB" sz="2400" dirty="0" smtClean="0"/>
              <a:t>Counting forwards and backwards in 2s.</a:t>
            </a:r>
          </a:p>
          <a:p>
            <a:r>
              <a:rPr lang="en-GB" sz="2400" dirty="0" smtClean="0"/>
              <a:t>Counting</a:t>
            </a:r>
            <a:r>
              <a:rPr lang="en-GB" sz="2400" dirty="0"/>
              <a:t> forwards and backwards</a:t>
            </a:r>
            <a:r>
              <a:rPr lang="en-GB" sz="2400" dirty="0" smtClean="0"/>
              <a:t> in 5s.</a:t>
            </a:r>
          </a:p>
          <a:p>
            <a:r>
              <a:rPr lang="en-GB" sz="2400" dirty="0" smtClean="0"/>
              <a:t>Counting</a:t>
            </a:r>
            <a:r>
              <a:rPr lang="en-GB" sz="2400" dirty="0"/>
              <a:t> forwards and backwards</a:t>
            </a:r>
            <a:r>
              <a:rPr lang="en-GB" sz="2400" dirty="0" smtClean="0"/>
              <a:t> in 10s.</a:t>
            </a:r>
          </a:p>
          <a:p>
            <a:r>
              <a:rPr lang="en-GB" sz="2400" dirty="0" smtClean="0"/>
              <a:t>Jack Hartmann Counting songs - </a:t>
            </a:r>
            <a:r>
              <a:rPr lang="en-GB" sz="2400" dirty="0" smtClean="0">
                <a:hlinkClick r:id="rId2"/>
              </a:rPr>
              <a:t>https://www.youtube.com/channel/UCVcQH8A634mauPrGbWs7QlQ</a:t>
            </a:r>
            <a:endParaRPr lang="en-GB" sz="2400" dirty="0" smtClean="0"/>
          </a:p>
          <a:p>
            <a:endParaRPr lang="en-GB" sz="2400" dirty="0"/>
          </a:p>
          <a:p>
            <a:r>
              <a:rPr lang="en-GB" sz="2400" dirty="0"/>
              <a:t>Counting forwards and backwards in 3</a:t>
            </a:r>
            <a:r>
              <a:rPr lang="en-GB" sz="2400" dirty="0" smtClean="0"/>
              <a:t>s</a:t>
            </a:r>
            <a:r>
              <a:rPr lang="en-GB" sz="2400" dirty="0"/>
              <a:t>.</a:t>
            </a:r>
          </a:p>
          <a:p>
            <a:r>
              <a:rPr lang="en-GB" sz="2400" dirty="0"/>
              <a:t>Counting forwards and backwards in 4</a:t>
            </a:r>
            <a:r>
              <a:rPr lang="en-GB" sz="2400" dirty="0" smtClean="0"/>
              <a:t>s.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91723970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(Counters Arrays)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3</a:t>
            </a:r>
            <a:r>
              <a:rPr lang="en-GB" sz="7200" dirty="0" smtClean="0"/>
              <a:t> x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  <p:pic>
        <p:nvPicPr>
          <p:cNvPr id="2050" name="Picture 2" descr="Multiplication 1 using counters in an array and using a number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2" t="27148" r="17432" b="17130"/>
          <a:stretch/>
        </p:blipFill>
        <p:spPr bwMode="auto">
          <a:xfrm>
            <a:off x="2003471" y="2961564"/>
            <a:ext cx="5393616" cy="326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V="1">
            <a:off x="2156346" y="3275463"/>
            <a:ext cx="27296" cy="274320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169994" y="6200279"/>
            <a:ext cx="4804012" cy="0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3058200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(Counters Arrays)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3</a:t>
            </a:r>
            <a:r>
              <a:rPr lang="en-GB" sz="7200" dirty="0" smtClean="0"/>
              <a:t> x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15</a:t>
            </a:r>
          </a:p>
        </p:txBody>
      </p:sp>
      <p:pic>
        <p:nvPicPr>
          <p:cNvPr id="2050" name="Picture 2" descr="Multiplication 1 using counters in an array and using a number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52" t="27148" r="17432" b="17130"/>
          <a:stretch/>
        </p:blipFill>
        <p:spPr bwMode="auto">
          <a:xfrm>
            <a:off x="2015503" y="2934269"/>
            <a:ext cx="5393616" cy="3266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Straight Arrow Connector 6"/>
          <p:cNvCxnSpPr/>
          <p:nvPr/>
        </p:nvCxnSpPr>
        <p:spPr>
          <a:xfrm flipV="1">
            <a:off x="1972843" y="3320068"/>
            <a:ext cx="27296" cy="2743200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>
            <a:off x="2015503" y="6296532"/>
            <a:ext cx="5251571" cy="20047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/>
          <p:cNvSpPr/>
          <p:nvPr/>
        </p:nvSpPr>
        <p:spPr>
          <a:xfrm>
            <a:off x="2183642" y="3275463"/>
            <a:ext cx="4790364" cy="873456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ounded Rectangle 13"/>
          <p:cNvSpPr/>
          <p:nvPr/>
        </p:nvSpPr>
        <p:spPr>
          <a:xfrm>
            <a:off x="2188175" y="4230439"/>
            <a:ext cx="4790364" cy="873456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ounded Rectangle 14"/>
          <p:cNvSpPr/>
          <p:nvPr/>
        </p:nvSpPr>
        <p:spPr>
          <a:xfrm>
            <a:off x="2206328" y="5229822"/>
            <a:ext cx="4790364" cy="873456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806073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99361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solve the calculation using counters to make the array.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>
                <a:solidFill>
                  <a:srgbClr val="00B0F0"/>
                </a:solidFill>
              </a:rPr>
              <a:t>3</a:t>
            </a:r>
            <a:r>
              <a:rPr lang="en-GB" sz="7200" dirty="0" smtClean="0"/>
              <a:t> </a:t>
            </a:r>
            <a:r>
              <a:rPr lang="en-GB" sz="7200" dirty="0">
                <a:solidFill>
                  <a:schemeClr val="tx1"/>
                </a:solidFill>
              </a:rPr>
              <a:t>x</a:t>
            </a:r>
            <a:r>
              <a:rPr lang="en-GB" sz="7200" dirty="0" smtClean="0"/>
              <a:t> </a:t>
            </a:r>
            <a:r>
              <a:rPr lang="en-GB" sz="7200" dirty="0">
                <a:solidFill>
                  <a:srgbClr val="FFFF00"/>
                </a:solidFill>
              </a:rPr>
              <a:t>4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1805305073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(Dot Arrays)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3 x 5 = 15</a:t>
            </a:r>
          </a:p>
        </p:txBody>
      </p:sp>
      <p:pic>
        <p:nvPicPr>
          <p:cNvPr id="4100" name="Picture 4" descr="Squared Paper Templates | Teaching Ide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8" t="33443" r="18240" b="48605"/>
          <a:stretch/>
        </p:blipFill>
        <p:spPr bwMode="auto">
          <a:xfrm>
            <a:off x="2658979" y="2706349"/>
            <a:ext cx="4884820" cy="353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2959767" y="3753851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959768" y="434227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959766" y="4933700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571149" y="375384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571149" y="434227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71149" y="4933700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62391" y="3753848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262391" y="434810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262390" y="494311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927306" y="3753848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6093" y="4323794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98295" y="494894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618548" y="3753848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65014" y="434227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612307" y="494311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9" name="Straight Arrow Connector 28"/>
          <p:cNvCxnSpPr/>
          <p:nvPr/>
        </p:nvCxnSpPr>
        <p:spPr>
          <a:xfrm flipV="1">
            <a:off x="2755357" y="3392905"/>
            <a:ext cx="13648" cy="2213453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2865383" y="5492412"/>
            <a:ext cx="3318849" cy="11231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71393071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(Dot Arrays)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3 x 5 = 15</a:t>
            </a:r>
          </a:p>
        </p:txBody>
      </p:sp>
      <p:pic>
        <p:nvPicPr>
          <p:cNvPr id="4100" name="Picture 4" descr="Squared Paper Templates | Teaching Ide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8" t="33443" r="18240" b="48605"/>
          <a:stretch/>
        </p:blipFill>
        <p:spPr bwMode="auto">
          <a:xfrm>
            <a:off x="2636030" y="2687864"/>
            <a:ext cx="4884820" cy="3536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Oval 5"/>
          <p:cNvSpPr/>
          <p:nvPr/>
        </p:nvSpPr>
        <p:spPr>
          <a:xfrm>
            <a:off x="2959767" y="3753851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959768" y="434227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959766" y="4933700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571149" y="375384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3571149" y="434227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571149" y="4933700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262391" y="3753848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262391" y="434810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262390" y="494311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927306" y="3753848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946093" y="4323794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898295" y="494894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618548" y="3753848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5565014" y="4342277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612307" y="4943119"/>
            <a:ext cx="264695" cy="264695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2783844" y="4830102"/>
            <a:ext cx="3304135" cy="509241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2783844" y="4209296"/>
            <a:ext cx="3304135" cy="509241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2742669" y="3607992"/>
            <a:ext cx="3304135" cy="509241"/>
          </a:xfrm>
          <a:prstGeom prst="roundRect">
            <a:avLst/>
          </a:prstGeom>
          <a:noFill/>
          <a:ln w="762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2" name="Straight Arrow Connector 31"/>
          <p:cNvCxnSpPr/>
          <p:nvPr/>
        </p:nvCxnSpPr>
        <p:spPr>
          <a:xfrm flipV="1">
            <a:off x="2599907" y="3357189"/>
            <a:ext cx="13648" cy="2213453"/>
          </a:xfrm>
          <a:prstGeom prst="straightConnector1">
            <a:avLst/>
          </a:prstGeom>
          <a:ln w="76200"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727955" y="5491494"/>
            <a:ext cx="3634745" cy="23700"/>
          </a:xfrm>
          <a:prstGeom prst="straightConnector1">
            <a:avLst/>
          </a:prstGeom>
          <a:ln w="76200">
            <a:solidFill>
              <a:srgbClr val="00B0F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2629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99361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solve the calculation using arrays, drawing them on your paper.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2</a:t>
            </a:r>
            <a:r>
              <a:rPr lang="en-GB" sz="7200" dirty="0" smtClean="0"/>
              <a:t> </a:t>
            </a:r>
            <a:r>
              <a:rPr lang="en-GB" sz="7200" dirty="0">
                <a:solidFill>
                  <a:schemeClr val="tx1"/>
                </a:solidFill>
              </a:rPr>
              <a:t>x</a:t>
            </a:r>
            <a:r>
              <a:rPr lang="en-GB" sz="7200" dirty="0" smtClean="0"/>
              <a:t> </a:t>
            </a:r>
            <a:r>
              <a:rPr lang="en-GB" sz="7200" dirty="0">
                <a:solidFill>
                  <a:srgbClr val="FFFF00"/>
                </a:solidFill>
              </a:rPr>
              <a:t>7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147511071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2425" y="221558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Abstract (Mental Facts)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23043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3</a:t>
            </a:r>
            <a:r>
              <a:rPr lang="en-GB" sz="7200" dirty="0" smtClean="0"/>
              <a:t> x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15</a:t>
            </a:r>
          </a:p>
        </p:txBody>
      </p:sp>
      <p:pic>
        <p:nvPicPr>
          <p:cNvPr id="3076" name="Picture 4" descr="5 times table with games at Timestables.co.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8" t="4334" r="6638" b="4334"/>
          <a:stretch/>
        </p:blipFill>
        <p:spPr bwMode="auto">
          <a:xfrm>
            <a:off x="8181922" y="1231272"/>
            <a:ext cx="3469921" cy="550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3 times table with games at Timestables.co.uk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6" t="3589" r="6076" b="3589"/>
          <a:stretch/>
        </p:blipFill>
        <p:spPr bwMode="auto">
          <a:xfrm>
            <a:off x="202425" y="1231272"/>
            <a:ext cx="3458406" cy="550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409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Numbers Maths Printable Teaching Resource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761" t="49347"/>
          <a:stretch/>
        </p:blipFill>
        <p:spPr bwMode="auto">
          <a:xfrm>
            <a:off x="1322363" y="271661"/>
            <a:ext cx="8890782" cy="6342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245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558"/>
            <a:ext cx="9743680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(Counters Groupings)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15</a:t>
            </a:r>
            <a:r>
              <a:rPr lang="en-GB" sz="7200" dirty="0" smtClean="0"/>
              <a:t> </a:t>
            </a:r>
            <a:r>
              <a:rPr lang="en-GB" sz="7200" dirty="0"/>
              <a:t>÷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211845"/>
              </p:ext>
            </p:extLst>
          </p:nvPr>
        </p:nvGraphicFramePr>
        <p:xfrm>
          <a:off x="1229988" y="3111904"/>
          <a:ext cx="8128000" cy="3441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65985564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75719767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1904557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43678985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849364443"/>
                    </a:ext>
                  </a:extLst>
                </a:gridCol>
              </a:tblGrid>
              <a:tr h="3441296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393963"/>
                  </a:ext>
                </a:extLst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1619048" y="323890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1562100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562100" y="542351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230864" y="317542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842680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518964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130780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230864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842680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173916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868740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524144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518964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123260" y="430276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123260" y="538547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2067320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558"/>
            <a:ext cx="9743680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(Counters Groupings)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15</a:t>
            </a:r>
            <a:r>
              <a:rPr lang="en-GB" sz="7200" dirty="0" smtClean="0"/>
              <a:t> </a:t>
            </a:r>
            <a:r>
              <a:rPr lang="en-GB" sz="7200" dirty="0"/>
              <a:t>÷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3</a:t>
            </a: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2211845"/>
              </p:ext>
            </p:extLst>
          </p:nvPr>
        </p:nvGraphicFramePr>
        <p:xfrm>
          <a:off x="1229988" y="3111904"/>
          <a:ext cx="8128000" cy="34412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>
                  <a:extLst>
                    <a:ext uri="{9D8B030D-6E8A-4147-A177-3AD203B41FA5}">
                      <a16:colId xmlns:a16="http://schemas.microsoft.com/office/drawing/2014/main" val="1659855644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1757197679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190455702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2436789850"/>
                    </a:ext>
                  </a:extLst>
                </a:gridCol>
                <a:gridCol w="1625600">
                  <a:extLst>
                    <a:ext uri="{9D8B030D-6E8A-4147-A177-3AD203B41FA5}">
                      <a16:colId xmlns:a16="http://schemas.microsoft.com/office/drawing/2014/main" val="849364443"/>
                    </a:ext>
                  </a:extLst>
                </a:gridCol>
              </a:tblGrid>
              <a:tr h="3441296"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n>
                          <a:solidFill>
                            <a:sysClr val="windowText" lastClr="000000"/>
                          </a:solidFill>
                        </a:ln>
                        <a:solidFill>
                          <a:sysClr val="windowText" lastClr="000000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8393963"/>
                  </a:ext>
                </a:extLst>
              </a:tr>
            </a:tbl>
          </a:graphicData>
        </a:graphic>
      </p:graphicFrame>
      <p:sp>
        <p:nvSpPr>
          <p:cNvPr id="12" name="Oval 11"/>
          <p:cNvSpPr/>
          <p:nvPr/>
        </p:nvSpPr>
        <p:spPr>
          <a:xfrm>
            <a:off x="1619048" y="323890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1562100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562100" y="542351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3230864" y="317542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842680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518964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8130780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230864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842680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173916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868740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524144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518964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8123260" y="430276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8123260" y="538547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3230864" y="3175423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830326" y="322946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6525054" y="325486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2" name="Oval 31"/>
          <p:cNvSpPr/>
          <p:nvPr/>
        </p:nvSpPr>
        <p:spPr>
          <a:xfrm>
            <a:off x="8123260" y="321711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30864" y="434468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1544412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49712" y="430621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6504412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7" name="Oval 36"/>
          <p:cNvSpPr/>
          <p:nvPr/>
        </p:nvSpPr>
        <p:spPr>
          <a:xfrm>
            <a:off x="8123260" y="430621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1559016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39" name="Oval 38"/>
          <p:cNvSpPr/>
          <p:nvPr/>
        </p:nvSpPr>
        <p:spPr>
          <a:xfrm>
            <a:off x="3155702" y="5410698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40" name="Oval 39"/>
          <p:cNvSpPr/>
          <p:nvPr/>
        </p:nvSpPr>
        <p:spPr>
          <a:xfrm>
            <a:off x="4862184" y="5410666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41" name="Oval 40"/>
          <p:cNvSpPr/>
          <p:nvPr/>
        </p:nvSpPr>
        <p:spPr>
          <a:xfrm>
            <a:off x="6508360" y="538547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42" name="Oval 41"/>
          <p:cNvSpPr/>
          <p:nvPr/>
        </p:nvSpPr>
        <p:spPr>
          <a:xfrm>
            <a:off x="8123260" y="538547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95159323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99361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solve the calculation using counters to make groupings.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10</a:t>
            </a:r>
            <a:r>
              <a:rPr lang="en-GB" sz="7200" dirty="0" smtClean="0"/>
              <a:t> </a:t>
            </a:r>
            <a:r>
              <a:rPr lang="en-GB" sz="7200" dirty="0"/>
              <a:t>÷ </a:t>
            </a:r>
            <a:r>
              <a:rPr lang="en-GB" sz="7200" dirty="0" smtClean="0">
                <a:solidFill>
                  <a:srgbClr val="FFFF00"/>
                </a:solidFill>
              </a:rPr>
              <a:t>2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244479638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558"/>
            <a:ext cx="9743680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(Groupings)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012" y="12375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15</a:t>
            </a:r>
            <a:r>
              <a:rPr lang="en-GB" sz="7200" dirty="0" smtClean="0"/>
              <a:t> </a:t>
            </a:r>
            <a:r>
              <a:rPr lang="en-GB" sz="7200" dirty="0"/>
              <a:t>÷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  <p:pic>
        <p:nvPicPr>
          <p:cNvPr id="4" name="Picture 4" descr="Squared Paper Templates | Teaching Ide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8" t="33443" r="18240" b="48605"/>
          <a:stretch/>
        </p:blipFill>
        <p:spPr bwMode="auto">
          <a:xfrm>
            <a:off x="2438690" y="2314831"/>
            <a:ext cx="6336341" cy="435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2662989" y="2374232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628147" y="2374232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575074" y="2374232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689683" y="4241363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601611" y="4188469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56547" y="2775284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54919" y="3024033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307521" y="3532518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133473" y="2726354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342023" y="3394291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731846" y="2948562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007997" y="2848990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307181" y="3426693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557546" y="2866247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194942" y="4715671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888796" y="4692467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539847" y="5301406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071869" y="4679268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728646" y="4679268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402621" y="5157341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15009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558"/>
            <a:ext cx="9743680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(Groupings)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7012" y="12375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15</a:t>
            </a:r>
            <a:r>
              <a:rPr lang="en-GB" sz="7200" dirty="0" smtClean="0"/>
              <a:t> </a:t>
            </a:r>
            <a:r>
              <a:rPr lang="en-GB" sz="7200" dirty="0"/>
              <a:t>÷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</a:t>
            </a:r>
            <a:r>
              <a:rPr lang="en-GB" sz="7200" dirty="0" smtClean="0">
                <a:solidFill>
                  <a:srgbClr val="FFC000"/>
                </a:solidFill>
              </a:rPr>
              <a:t>3</a:t>
            </a:r>
          </a:p>
        </p:txBody>
      </p:sp>
      <p:pic>
        <p:nvPicPr>
          <p:cNvPr id="4" name="Picture 4" descr="Squared Paper Templates | Teaching Idea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678" t="33443" r="18240" b="48605"/>
          <a:stretch/>
        </p:blipFill>
        <p:spPr bwMode="auto">
          <a:xfrm>
            <a:off x="2438690" y="2314831"/>
            <a:ext cx="6336341" cy="4353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Oval 4"/>
          <p:cNvSpPr/>
          <p:nvPr/>
        </p:nvSpPr>
        <p:spPr>
          <a:xfrm>
            <a:off x="2662989" y="2374232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/>
          <p:cNvSpPr/>
          <p:nvPr/>
        </p:nvSpPr>
        <p:spPr>
          <a:xfrm>
            <a:off x="4628147" y="2374232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6575074" y="2374232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689683" y="4241363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601611" y="4188469"/>
            <a:ext cx="1876927" cy="1945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3256547" y="2775284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3854919" y="3024033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3307521" y="3532518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5133473" y="2726354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5342023" y="3394291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731846" y="2948562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7007997" y="2848990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307181" y="3426693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7557546" y="2866247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4194942" y="4715671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4888796" y="4692467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539847" y="5301406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6071869" y="4679268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6728646" y="4679268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402621" y="5157341"/>
            <a:ext cx="344905" cy="40266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407065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9936139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solve the calculation using arrays, drawing them on your paper.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00B0F0"/>
                </a:solidFill>
              </a:rPr>
              <a:t>12</a:t>
            </a:r>
            <a:r>
              <a:rPr lang="en-GB" sz="7200" dirty="0" smtClean="0"/>
              <a:t> </a:t>
            </a:r>
            <a:r>
              <a:rPr lang="en-GB" sz="7200" dirty="0"/>
              <a:t>÷ </a:t>
            </a:r>
            <a:r>
              <a:rPr lang="en-GB" sz="7200" dirty="0">
                <a:solidFill>
                  <a:srgbClr val="FFFF00"/>
                </a:solidFill>
              </a:rPr>
              <a:t>3</a:t>
            </a:r>
            <a:r>
              <a:rPr lang="en-GB" sz="7200" dirty="0" smtClean="0">
                <a:solidFill>
                  <a:srgbClr val="FFFF00"/>
                </a:solidFill>
              </a:rPr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</p:spTree>
    <p:extLst>
      <p:ext uri="{BB962C8B-B14F-4D97-AF65-F5344CB8AC3E}">
        <p14:creationId xmlns:p14="http://schemas.microsoft.com/office/powerpoint/2010/main" val="1539925802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506006" y="1542358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rgbClr val="FFFF00"/>
                </a:solidFill>
              </a:rPr>
              <a:t>15</a:t>
            </a:r>
            <a:r>
              <a:rPr lang="en-GB" sz="7200" dirty="0" smtClean="0"/>
              <a:t> </a:t>
            </a:r>
            <a:r>
              <a:rPr lang="en-GB" sz="7200" dirty="0"/>
              <a:t>÷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rgbClr val="00B0F0"/>
                </a:solidFill>
              </a:rPr>
              <a:t>5</a:t>
            </a:r>
            <a:r>
              <a:rPr lang="en-GB" sz="7200" dirty="0" smtClean="0"/>
              <a:t> </a:t>
            </a:r>
            <a:r>
              <a:rPr lang="en-GB" sz="7200" dirty="0" smtClean="0">
                <a:solidFill>
                  <a:schemeClr val="tx1"/>
                </a:solidFill>
              </a:rPr>
              <a:t>= __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2425" y="221558"/>
            <a:ext cx="9391741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u="sng" smtClean="0"/>
              <a:t>Abstract (Mental Facts)</a:t>
            </a:r>
            <a:endParaRPr lang="en-GB" sz="6000" u="sng" dirty="0"/>
          </a:p>
        </p:txBody>
      </p:sp>
      <p:pic>
        <p:nvPicPr>
          <p:cNvPr id="6" name="Picture 4" descr="5 times table with games at Timestables.co.uk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38" t="4334" r="6638" b="4334"/>
          <a:stretch/>
        </p:blipFill>
        <p:spPr bwMode="auto">
          <a:xfrm>
            <a:off x="8181922" y="1231272"/>
            <a:ext cx="3469921" cy="55057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val 6"/>
          <p:cNvSpPr/>
          <p:nvPr/>
        </p:nvSpPr>
        <p:spPr>
          <a:xfrm>
            <a:off x="3393655" y="1770575"/>
            <a:ext cx="797346" cy="782126"/>
          </a:xfrm>
          <a:prstGeom prst="ellipse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/>
          <p:cNvSpPr/>
          <p:nvPr/>
        </p:nvSpPr>
        <p:spPr>
          <a:xfrm>
            <a:off x="1417218" y="1542358"/>
            <a:ext cx="1211682" cy="1188142"/>
          </a:xfrm>
          <a:prstGeom prst="ellipse">
            <a:avLst/>
          </a:prstGeom>
          <a:noFill/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Curved Connector 8"/>
          <p:cNvCxnSpPr>
            <a:stCxn id="7" idx="4"/>
            <a:endCxn id="8" idx="4"/>
          </p:cNvCxnSpPr>
          <p:nvPr/>
        </p:nvCxnSpPr>
        <p:spPr>
          <a:xfrm rot="5400000">
            <a:off x="2818795" y="1756966"/>
            <a:ext cx="177799" cy="1769269"/>
          </a:xfrm>
          <a:prstGeom prst="curvedConnector3">
            <a:avLst>
              <a:gd name="adj1" fmla="val 228572"/>
            </a:avLst>
          </a:prstGeom>
          <a:ln w="76200">
            <a:solidFill>
              <a:schemeClr val="accent5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633850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24867" t="30268" r="26875" b="37232"/>
          <a:stretch/>
        </p:blipFill>
        <p:spPr>
          <a:xfrm>
            <a:off x="409301" y="418011"/>
            <a:ext cx="11419280" cy="4323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81965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lementary School Math Fraction Circles Unit Halves Thirds Fourth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2262" y="1390649"/>
            <a:ext cx="5467349" cy="5467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! - Fractions Display Banner (teacher made)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27" t="5662" r="2592" b="50741"/>
          <a:stretch/>
        </p:blipFill>
        <p:spPr bwMode="auto">
          <a:xfrm>
            <a:off x="2468408" y="0"/>
            <a:ext cx="6255058" cy="144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962828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558"/>
            <a:ext cx="9743680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(Counters Groupings)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9"/>
            <a:ext cx="8596668" cy="12810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12 =</a:t>
            </a:r>
            <a:endParaRPr lang="en-GB" sz="7200" dirty="0" smtClean="0">
              <a:solidFill>
                <a:srgbClr val="FFFF00"/>
              </a:solidFill>
            </a:endParaRPr>
          </a:p>
        </p:txBody>
      </p:sp>
      <p:sp>
        <p:nvSpPr>
          <p:cNvPr id="15" name="Oval 14"/>
          <p:cNvSpPr/>
          <p:nvPr/>
        </p:nvSpPr>
        <p:spPr>
          <a:xfrm>
            <a:off x="1562100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562100" y="542351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842680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518964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230864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842680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173916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868740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524144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518964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642511" y="32183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830326" y="322946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7</a:t>
            </a:r>
          </a:p>
        </p:txBody>
      </p:sp>
      <p:sp>
        <p:nvSpPr>
          <p:cNvPr id="31" name="Oval 30"/>
          <p:cNvSpPr/>
          <p:nvPr/>
        </p:nvSpPr>
        <p:spPr>
          <a:xfrm>
            <a:off x="6520090" y="3254864"/>
            <a:ext cx="860424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10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30864" y="434468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5</a:t>
            </a:r>
          </a:p>
        </p:txBody>
      </p:sp>
      <p:sp>
        <p:nvSpPr>
          <p:cNvPr id="34" name="Oval 33"/>
          <p:cNvSpPr/>
          <p:nvPr/>
        </p:nvSpPr>
        <p:spPr>
          <a:xfrm>
            <a:off x="1544412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49712" y="430621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8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6504412" y="4331017"/>
            <a:ext cx="876102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1559016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39" name="Oval 38"/>
          <p:cNvSpPr/>
          <p:nvPr/>
        </p:nvSpPr>
        <p:spPr>
          <a:xfrm>
            <a:off x="3155702" y="5410698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6</a:t>
            </a:r>
          </a:p>
        </p:txBody>
      </p:sp>
      <p:sp>
        <p:nvSpPr>
          <p:cNvPr id="40" name="Oval 39"/>
          <p:cNvSpPr/>
          <p:nvPr/>
        </p:nvSpPr>
        <p:spPr>
          <a:xfrm>
            <a:off x="4862184" y="5410666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9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6486702" y="5385472"/>
            <a:ext cx="893812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3212212" y="3209616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4</a:t>
            </a:r>
          </a:p>
        </p:txBody>
      </p:sp>
      <p:cxnSp>
        <p:nvCxnSpPr>
          <p:cNvPr id="8" name="Straight Connector 7"/>
          <p:cNvCxnSpPr/>
          <p:nvPr/>
        </p:nvCxnSpPr>
        <p:spPr>
          <a:xfrm>
            <a:off x="2821577" y="3083847"/>
            <a:ext cx="0" cy="3395329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472500" y="3083116"/>
            <a:ext cx="0" cy="3395329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096000" y="3033798"/>
            <a:ext cx="0" cy="3395329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72855683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53263104"/>
              </p:ext>
            </p:extLst>
          </p:nvPr>
        </p:nvGraphicFramePr>
        <p:xfrm>
          <a:off x="1178652" y="3083847"/>
          <a:ext cx="6648656" cy="33953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2164">
                  <a:extLst>
                    <a:ext uri="{9D8B030D-6E8A-4147-A177-3AD203B41FA5}">
                      <a16:colId xmlns:a16="http://schemas.microsoft.com/office/drawing/2014/main" val="1071530792"/>
                    </a:ext>
                  </a:extLst>
                </a:gridCol>
                <a:gridCol w="1662164">
                  <a:extLst>
                    <a:ext uri="{9D8B030D-6E8A-4147-A177-3AD203B41FA5}">
                      <a16:colId xmlns:a16="http://schemas.microsoft.com/office/drawing/2014/main" val="1228069"/>
                    </a:ext>
                  </a:extLst>
                </a:gridCol>
                <a:gridCol w="1662164">
                  <a:extLst>
                    <a:ext uri="{9D8B030D-6E8A-4147-A177-3AD203B41FA5}">
                      <a16:colId xmlns:a16="http://schemas.microsoft.com/office/drawing/2014/main" val="3706527448"/>
                    </a:ext>
                  </a:extLst>
                </a:gridCol>
                <a:gridCol w="1662164">
                  <a:extLst>
                    <a:ext uri="{9D8B030D-6E8A-4147-A177-3AD203B41FA5}">
                      <a16:colId xmlns:a16="http://schemas.microsoft.com/office/drawing/2014/main" val="2157958040"/>
                    </a:ext>
                  </a:extLst>
                </a:gridCol>
              </a:tblGrid>
              <a:tr h="3395329"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solidFill>
                          <a:schemeClr val="tx1">
                            <a:lumMod val="50000"/>
                          </a:schemeClr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17602986"/>
                  </a:ext>
                </a:extLst>
              </a:tr>
            </a:tbl>
          </a:graphicData>
        </a:graphic>
      </p:graphicFrame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21558"/>
            <a:ext cx="9743680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6000" u="sng" dirty="0" smtClean="0"/>
              <a:t>Concrete (Counters Groupings)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1320" y="1542359"/>
            <a:ext cx="8596668" cy="12810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12 = </a:t>
            </a:r>
            <a:r>
              <a:rPr lang="en-GB" sz="7200" dirty="0" smtClean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15" name="Oval 14"/>
          <p:cNvSpPr/>
          <p:nvPr/>
        </p:nvSpPr>
        <p:spPr>
          <a:xfrm>
            <a:off x="1562100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1562100" y="542351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4842680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6518964" y="322005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230864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842680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173916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868740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6524144" y="432159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6518964" y="539826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1642511" y="32183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0" name="Oval 29"/>
          <p:cNvSpPr/>
          <p:nvPr/>
        </p:nvSpPr>
        <p:spPr>
          <a:xfrm>
            <a:off x="4830326" y="322946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1" name="Oval 30"/>
          <p:cNvSpPr/>
          <p:nvPr/>
        </p:nvSpPr>
        <p:spPr>
          <a:xfrm>
            <a:off x="6525054" y="3254864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3" name="Oval 32"/>
          <p:cNvSpPr/>
          <p:nvPr/>
        </p:nvSpPr>
        <p:spPr>
          <a:xfrm>
            <a:off x="3230864" y="434468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1544412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5" name="Oval 34"/>
          <p:cNvSpPr/>
          <p:nvPr/>
        </p:nvSpPr>
        <p:spPr>
          <a:xfrm>
            <a:off x="4849712" y="4306215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6" name="Oval 35"/>
          <p:cNvSpPr/>
          <p:nvPr/>
        </p:nvSpPr>
        <p:spPr>
          <a:xfrm>
            <a:off x="6504412" y="4331017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2</a:t>
            </a:r>
            <a:endParaRPr lang="en-GB" sz="3200" dirty="0">
              <a:solidFill>
                <a:schemeClr val="bg2"/>
              </a:solidFill>
            </a:endParaRPr>
          </a:p>
        </p:txBody>
      </p:sp>
      <p:sp>
        <p:nvSpPr>
          <p:cNvPr id="38" name="Oval 37"/>
          <p:cNvSpPr/>
          <p:nvPr/>
        </p:nvSpPr>
        <p:spPr>
          <a:xfrm>
            <a:off x="1559016" y="5423130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39" name="Oval 38"/>
          <p:cNvSpPr/>
          <p:nvPr/>
        </p:nvSpPr>
        <p:spPr>
          <a:xfrm>
            <a:off x="3155702" y="5410698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40" name="Oval 39"/>
          <p:cNvSpPr/>
          <p:nvPr/>
        </p:nvSpPr>
        <p:spPr>
          <a:xfrm>
            <a:off x="4862184" y="5410666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41" name="Oval 40"/>
          <p:cNvSpPr/>
          <p:nvPr/>
        </p:nvSpPr>
        <p:spPr>
          <a:xfrm>
            <a:off x="6508360" y="5385472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2"/>
                </a:solidFill>
              </a:rPr>
              <a:t>3</a:t>
            </a:r>
          </a:p>
        </p:txBody>
      </p:sp>
      <p:sp>
        <p:nvSpPr>
          <p:cNvPr id="44" name="Oval 43"/>
          <p:cNvSpPr/>
          <p:nvPr/>
        </p:nvSpPr>
        <p:spPr>
          <a:xfrm>
            <a:off x="3212212" y="3209616"/>
            <a:ext cx="850496" cy="850496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 smtClean="0">
                <a:solidFill>
                  <a:schemeClr val="bg2"/>
                </a:solidFill>
              </a:rPr>
              <a:t>1</a:t>
            </a:r>
            <a:endParaRPr lang="en-GB" sz="3200" dirty="0">
              <a:solidFill>
                <a:schemeClr val="bg2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821577" y="3083847"/>
            <a:ext cx="0" cy="3395329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4472500" y="3083116"/>
            <a:ext cx="0" cy="3395329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6096000" y="3033798"/>
            <a:ext cx="0" cy="3395329"/>
          </a:xfrm>
          <a:prstGeom prst="line">
            <a:avLst/>
          </a:prstGeom>
          <a:ln w="571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4097477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745" y="63399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(Bar Models) 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426" y="102431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12 =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577598"/>
              </p:ext>
            </p:extLst>
          </p:nvPr>
        </p:nvGraphicFramePr>
        <p:xfrm>
          <a:off x="1203094" y="2282281"/>
          <a:ext cx="8128000" cy="410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3089656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7249645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57729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5745021"/>
                    </a:ext>
                  </a:extLst>
                </a:gridCol>
              </a:tblGrid>
              <a:tr h="1152272">
                <a:tc gridSpan="4"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12</a:t>
                      </a:r>
                      <a:endParaRPr lang="en-GB" sz="6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987462"/>
                  </a:ext>
                </a:extLst>
              </a:tr>
              <a:tr h="29531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050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3583293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745" y="63399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(Bar Models) 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426" y="102431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12 =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415221"/>
              </p:ext>
            </p:extLst>
          </p:nvPr>
        </p:nvGraphicFramePr>
        <p:xfrm>
          <a:off x="1334630" y="2102655"/>
          <a:ext cx="81280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3089656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7249645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57729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5745021"/>
                    </a:ext>
                  </a:extLst>
                </a:gridCol>
              </a:tblGrid>
              <a:tr h="834023">
                <a:tc gridSpan="4"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12</a:t>
                      </a:r>
                      <a:endParaRPr lang="en-GB" sz="6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987462"/>
                  </a:ext>
                </a:extLst>
              </a:tr>
              <a:tr h="25778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050603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2096992" y="3820113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096993" y="463495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096994" y="549582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908375" y="3820112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935441" y="3810047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8088489" y="381839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908374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936405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088489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922659" y="544979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936404" y="545986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8088489" y="544688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051989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745" y="63399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(Bar Models) 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426" y="102431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12 = </a:t>
            </a:r>
            <a:r>
              <a:rPr lang="en-GB" sz="7200" dirty="0" smtClean="0">
                <a:solidFill>
                  <a:srgbClr val="FFFF00"/>
                </a:solidFill>
              </a:rPr>
              <a:t>3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415221"/>
              </p:ext>
            </p:extLst>
          </p:nvPr>
        </p:nvGraphicFramePr>
        <p:xfrm>
          <a:off x="1334630" y="2102655"/>
          <a:ext cx="81280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3089656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7249645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57729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5745021"/>
                    </a:ext>
                  </a:extLst>
                </a:gridCol>
              </a:tblGrid>
              <a:tr h="834023">
                <a:tc gridSpan="4"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12</a:t>
                      </a:r>
                      <a:endParaRPr lang="en-GB" sz="6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987462"/>
                  </a:ext>
                </a:extLst>
              </a:tr>
              <a:tr h="25778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050603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2096992" y="3820113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096993" y="463495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096994" y="549582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908375" y="3820112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935441" y="3810047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8088489" y="381839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908374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936405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088489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922659" y="544979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936404" y="545986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8088489" y="544688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34630" y="6218937"/>
            <a:ext cx="2035587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00"/>
                </a:solidFill>
              </a:rPr>
              <a:t>3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334630" y="3086100"/>
            <a:ext cx="2035587" cy="3771900"/>
          </a:xfrm>
          <a:prstGeom prst="round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0284358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745" y="63399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(Bar Models) 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426" y="102431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¾ of 12 =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8577598"/>
              </p:ext>
            </p:extLst>
          </p:nvPr>
        </p:nvGraphicFramePr>
        <p:xfrm>
          <a:off x="1203094" y="2282281"/>
          <a:ext cx="8128000" cy="41054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3089656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7249645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57729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5745021"/>
                    </a:ext>
                  </a:extLst>
                </a:gridCol>
              </a:tblGrid>
              <a:tr h="1152272">
                <a:tc gridSpan="4"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12</a:t>
                      </a:r>
                      <a:endParaRPr lang="en-GB" sz="6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987462"/>
                  </a:ext>
                </a:extLst>
              </a:tr>
              <a:tr h="2953184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0506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5246742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745" y="63399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(Bar Models) 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426" y="102431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¾ of 12 =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415221"/>
              </p:ext>
            </p:extLst>
          </p:nvPr>
        </p:nvGraphicFramePr>
        <p:xfrm>
          <a:off x="1334630" y="2102655"/>
          <a:ext cx="81280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3089656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7249645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57729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5745021"/>
                    </a:ext>
                  </a:extLst>
                </a:gridCol>
              </a:tblGrid>
              <a:tr h="834023">
                <a:tc gridSpan="4"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12</a:t>
                      </a:r>
                      <a:endParaRPr lang="en-GB" sz="6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987462"/>
                  </a:ext>
                </a:extLst>
              </a:tr>
              <a:tr h="25778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050603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2096992" y="3820113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096993" y="463495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096994" y="549582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908375" y="3820112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935441" y="3810047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8088489" y="381839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908374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936405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088489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922659" y="544979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936404" y="545986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8088489" y="544688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6022366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745" y="63399"/>
            <a:ext cx="9391741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/>
              <a:t>Pictorial (Bar Models) </a:t>
            </a:r>
            <a:endParaRPr lang="en-GB" sz="60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4426" y="1024319"/>
            <a:ext cx="8596668" cy="388077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smtClean="0">
                <a:solidFill>
                  <a:schemeClr val="tx1"/>
                </a:solidFill>
              </a:rPr>
              <a:t>¾ of </a:t>
            </a:r>
            <a:r>
              <a:rPr lang="en-GB" sz="7200" dirty="0" smtClean="0">
                <a:solidFill>
                  <a:schemeClr val="tx1"/>
                </a:solidFill>
              </a:rPr>
              <a:t>12 = </a:t>
            </a:r>
            <a:r>
              <a:rPr lang="en-GB" sz="7200" dirty="0" smtClean="0">
                <a:solidFill>
                  <a:srgbClr val="FFFF00"/>
                </a:solidFill>
              </a:rPr>
              <a:t>9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27415221"/>
              </p:ext>
            </p:extLst>
          </p:nvPr>
        </p:nvGraphicFramePr>
        <p:xfrm>
          <a:off x="1334630" y="2102655"/>
          <a:ext cx="8128000" cy="4114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330896566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724964570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57729957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4145745021"/>
                    </a:ext>
                  </a:extLst>
                </a:gridCol>
              </a:tblGrid>
              <a:tr h="834023">
                <a:tc gridSpan="4"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12</a:t>
                      </a:r>
                      <a:endParaRPr lang="en-GB" sz="60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61987462"/>
                  </a:ext>
                </a:extLst>
              </a:tr>
              <a:tr h="2577891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58050603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2096992" y="3820113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2096993" y="463495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2096994" y="549582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3908375" y="3820112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5935441" y="3810047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8088489" y="381839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3908374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936405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088489" y="4634954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3922659" y="5449796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936404" y="5459861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8088489" y="5446885"/>
            <a:ext cx="683329" cy="683329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334630" y="6218937"/>
            <a:ext cx="6094870" cy="584775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solidFill>
                  <a:srgbClr val="FFFF00"/>
                </a:solidFill>
              </a:rPr>
              <a:t>9</a:t>
            </a:r>
            <a:endParaRPr lang="en-GB" sz="3200" dirty="0">
              <a:solidFill>
                <a:srgbClr val="FFFF00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1334630" y="3086100"/>
            <a:ext cx="6094870" cy="3771900"/>
          </a:xfrm>
          <a:prstGeom prst="roundRect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916359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233" y="180747"/>
            <a:ext cx="9555864" cy="1320800"/>
          </a:xfrm>
        </p:spPr>
        <p:txBody>
          <a:bodyPr>
            <a:normAutofit/>
          </a:bodyPr>
          <a:lstStyle/>
          <a:p>
            <a:pPr algn="ctr"/>
            <a:r>
              <a:rPr lang="en-GB" sz="6000" u="sng" dirty="0" smtClean="0">
                <a:solidFill>
                  <a:srgbClr val="FF0000"/>
                </a:solidFill>
              </a:rPr>
              <a:t>Have a go challenge!</a:t>
            </a:r>
            <a:endParaRPr lang="en-GB" sz="6000" u="sng" dirty="0">
              <a:solidFill>
                <a:srgbClr val="FF0000"/>
              </a:solidFill>
            </a:endParaRPr>
          </a:p>
        </p:txBody>
      </p:sp>
      <p:pic>
        <p:nvPicPr>
          <p:cNvPr id="14" name="Picture 8" descr="Ms. Chapin's Marvelous Monkey Jungle of Excellence Classroom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750" t="44881" r="41350" b="42738"/>
          <a:stretch/>
        </p:blipFill>
        <p:spPr bwMode="auto">
          <a:xfrm>
            <a:off x="11366407" y="8967740"/>
            <a:ext cx="600891" cy="52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3232" y="1501547"/>
            <a:ext cx="1089861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/>
              <a:t>Can you draw a bar model for the following calculation and </a:t>
            </a:r>
            <a:r>
              <a:rPr lang="en-GB" sz="4400" dirty="0" smtClean="0"/>
              <a:t>find the answer.</a:t>
            </a:r>
            <a:endParaRPr lang="en-GB" sz="3200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52429" y="3246448"/>
            <a:ext cx="8596668" cy="144166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16 =</a:t>
            </a:r>
            <a:endParaRPr lang="en-GB" sz="720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333737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244" y="1542358"/>
            <a:ext cx="8596668" cy="10963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</a:t>
            </a:r>
            <a:r>
              <a:rPr lang="en-GB" sz="7200" dirty="0">
                <a:solidFill>
                  <a:schemeClr val="tx1"/>
                </a:solidFill>
              </a:rPr>
              <a:t>12 = </a:t>
            </a:r>
            <a:r>
              <a:rPr lang="en-GB" sz="7200" dirty="0" smtClean="0">
                <a:solidFill>
                  <a:schemeClr val="tx1"/>
                </a:solidFill>
              </a:rPr>
              <a:t>__</a:t>
            </a: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2425" y="221558"/>
            <a:ext cx="1054830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u="sng" dirty="0" smtClean="0"/>
              <a:t>Abstract (Mental Fractions)</a:t>
            </a:r>
            <a:endParaRPr lang="en-GB" sz="6000" u="sng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409021" y="3131673"/>
            <a:ext cx="8596668" cy="109633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½ of 12 = </a:t>
            </a:r>
            <a:r>
              <a:rPr lang="en-GB" sz="7200" dirty="0" smtClean="0">
                <a:solidFill>
                  <a:srgbClr val="FFFF00"/>
                </a:solidFill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128968735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244" y="1542358"/>
            <a:ext cx="8596668" cy="10963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</a:t>
            </a:r>
            <a:r>
              <a:rPr lang="en-GB" sz="7200" dirty="0">
                <a:solidFill>
                  <a:schemeClr val="tx1"/>
                </a:solidFill>
              </a:rPr>
              <a:t>12 = </a:t>
            </a:r>
            <a:r>
              <a:rPr lang="en-GB" sz="7200" dirty="0">
                <a:solidFill>
                  <a:srgbClr val="00B0F0"/>
                </a:solidFill>
              </a:rPr>
              <a:t>3</a:t>
            </a:r>
            <a:endParaRPr lang="en-GB" sz="7200" dirty="0" smtClean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2425" y="221558"/>
            <a:ext cx="1054830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u="sng" dirty="0" smtClean="0"/>
              <a:t>Abstract (Mental Fractions)</a:t>
            </a:r>
            <a:endParaRPr lang="en-GB" sz="6000" u="sng" dirty="0"/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1409021" y="3131673"/>
            <a:ext cx="8596668" cy="109633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½ of 12 = </a:t>
            </a:r>
            <a:r>
              <a:rPr lang="en-GB" sz="7200" dirty="0" smtClean="0">
                <a:solidFill>
                  <a:srgbClr val="FFFF00"/>
                </a:solidFill>
              </a:rPr>
              <a:t>6</a:t>
            </a: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409021" y="4720988"/>
            <a:ext cx="8596668" cy="109633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½ of </a:t>
            </a:r>
            <a:r>
              <a:rPr lang="en-GB" sz="7200" dirty="0" smtClean="0">
                <a:solidFill>
                  <a:srgbClr val="FFFF00"/>
                </a:solidFill>
              </a:rPr>
              <a:t>6</a:t>
            </a:r>
            <a:r>
              <a:rPr lang="en-GB" sz="7200" dirty="0" smtClean="0">
                <a:solidFill>
                  <a:schemeClr val="tx1"/>
                </a:solidFill>
              </a:rPr>
              <a:t> = </a:t>
            </a:r>
            <a:r>
              <a:rPr lang="en-GB" sz="7200" dirty="0" smtClean="0">
                <a:solidFill>
                  <a:srgbClr val="00B0F0"/>
                </a:solidFill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57719440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244" y="1542358"/>
            <a:ext cx="8596668" cy="10963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</a:t>
            </a:r>
            <a:r>
              <a:rPr lang="en-GB" sz="7200" dirty="0">
                <a:solidFill>
                  <a:schemeClr val="tx1"/>
                </a:solidFill>
              </a:rPr>
              <a:t>12 = </a:t>
            </a:r>
            <a:r>
              <a:rPr lang="en-GB" sz="7200" dirty="0">
                <a:solidFill>
                  <a:srgbClr val="00B0F0"/>
                </a:solidFill>
              </a:rPr>
              <a:t>3</a:t>
            </a:r>
            <a:endParaRPr lang="en-GB" sz="7200" dirty="0" smtClean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2425" y="221558"/>
            <a:ext cx="1054830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u="sng" dirty="0" smtClean="0"/>
              <a:t>Abstract (Mental Fractions)</a:t>
            </a:r>
            <a:endParaRPr lang="en-GB" sz="6000" u="sng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5852160" y="2534194"/>
            <a:ext cx="0" cy="95358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/>
          <p:cNvSpPr txBox="1">
            <a:spLocks/>
          </p:cNvSpPr>
          <p:nvPr/>
        </p:nvSpPr>
        <p:spPr>
          <a:xfrm>
            <a:off x="1553826" y="3487783"/>
            <a:ext cx="8596668" cy="109633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553826" y="5433208"/>
            <a:ext cx="8596668" cy="1096339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en-GB" sz="7200" dirty="0">
                <a:solidFill>
                  <a:srgbClr val="00B0F0"/>
                </a:solidFill>
              </a:rPr>
              <a:t>3</a:t>
            </a:r>
            <a:endParaRPr lang="en-GB" sz="7200" dirty="0" smtClean="0">
              <a:solidFill>
                <a:srgbClr val="00B0F0"/>
              </a:solidFill>
            </a:endParaRPr>
          </a:p>
        </p:txBody>
      </p:sp>
      <p:cxnSp>
        <p:nvCxnSpPr>
          <p:cNvPr id="12" name="Straight Connector 11"/>
          <p:cNvCxnSpPr/>
          <p:nvPr/>
        </p:nvCxnSpPr>
        <p:spPr>
          <a:xfrm>
            <a:off x="5852160" y="4479619"/>
            <a:ext cx="0" cy="953589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2356380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8244" y="1542358"/>
            <a:ext cx="8596668" cy="10963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GB" sz="7200" dirty="0" smtClean="0">
                <a:solidFill>
                  <a:schemeClr val="tx1"/>
                </a:solidFill>
              </a:rPr>
              <a:t>¼ of </a:t>
            </a:r>
            <a:r>
              <a:rPr lang="en-GB" sz="7200" dirty="0">
                <a:solidFill>
                  <a:schemeClr val="tx1"/>
                </a:solidFill>
              </a:rPr>
              <a:t>12 = </a:t>
            </a:r>
            <a:r>
              <a:rPr lang="en-GB" sz="7200" dirty="0">
                <a:solidFill>
                  <a:srgbClr val="00B0F0"/>
                </a:solidFill>
              </a:rPr>
              <a:t>3</a:t>
            </a:r>
            <a:endParaRPr lang="en-GB" sz="7200" dirty="0" smtClean="0">
              <a:solidFill>
                <a:schemeClr val="tx1"/>
              </a:solidFill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202425" y="221558"/>
            <a:ext cx="10548306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6000" u="sng" dirty="0" smtClean="0"/>
              <a:t>Abstract (Mental Fractions)</a:t>
            </a:r>
            <a:endParaRPr lang="en-GB" sz="6000" u="sng" dirty="0"/>
          </a:p>
        </p:txBody>
      </p:sp>
      <p:sp>
        <p:nvSpPr>
          <p:cNvPr id="2" name="Oval 1"/>
          <p:cNvSpPr/>
          <p:nvPr/>
        </p:nvSpPr>
        <p:spPr>
          <a:xfrm>
            <a:off x="3526971" y="1872343"/>
            <a:ext cx="566058" cy="650240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5193548" y="1547223"/>
            <a:ext cx="1248207" cy="975360"/>
          </a:xfrm>
          <a:prstGeom prst="ellipse">
            <a:avLst/>
          </a:prstGeom>
          <a:noFill/>
          <a:ln w="5715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Curved Connector 15"/>
          <p:cNvCxnSpPr>
            <a:stCxn id="2" idx="4"/>
            <a:endCxn id="10" idx="4"/>
          </p:cNvCxnSpPr>
          <p:nvPr/>
        </p:nvCxnSpPr>
        <p:spPr>
          <a:xfrm rot="16200000" flipH="1">
            <a:off x="4813826" y="1518757"/>
            <a:ext cx="12700" cy="2007652"/>
          </a:xfrm>
          <a:prstGeom prst="curvedConnector3">
            <a:avLst>
              <a:gd name="adj1" fmla="val 1800000"/>
            </a:avLst>
          </a:prstGeom>
          <a:ln w="76200">
            <a:solidFill>
              <a:srgbClr val="00206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237245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77334" y="221558"/>
            <a:ext cx="9316044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GB" sz="5400" u="sng" dirty="0" smtClean="0"/>
              <a:t>Finding Halves of Bigger </a:t>
            </a:r>
          </a:p>
          <a:p>
            <a:pPr algn="ctr"/>
            <a:r>
              <a:rPr lang="en-GB" sz="5400" u="sng" dirty="0" smtClean="0"/>
              <a:t>Numbers (Linking Facts)</a:t>
            </a:r>
            <a:endParaRPr lang="en-GB" sz="5400" u="sng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-133354" y="2026772"/>
            <a:ext cx="5239430" cy="441212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00B0F0"/>
                </a:solidFill>
              </a:rPr>
              <a:t>2</a:t>
            </a:r>
            <a:r>
              <a:rPr lang="en-GB" sz="5400" dirty="0" smtClean="0">
                <a:solidFill>
                  <a:schemeClr val="tx1"/>
                </a:solidFill>
              </a:rPr>
              <a:t> </a:t>
            </a:r>
            <a:r>
              <a:rPr lang="en-GB" sz="5400" dirty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C000"/>
                </a:solidFill>
              </a:rPr>
              <a:t>1</a:t>
            </a:r>
          </a:p>
          <a:p>
            <a:pPr marL="0" indent="0" algn="ctr">
              <a:buFont typeface="Wingdings 3" charset="2"/>
              <a:buNone/>
            </a:pPr>
            <a:r>
              <a:rPr lang="en-GB" sz="5400" dirty="0" smtClean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00B050"/>
                </a:solidFill>
              </a:rPr>
              <a:t>4 </a:t>
            </a:r>
            <a:r>
              <a:rPr lang="en-GB" sz="5400" dirty="0" smtClean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C000"/>
                </a:solidFill>
              </a:rPr>
              <a:t>2</a:t>
            </a:r>
          </a:p>
          <a:p>
            <a:pPr marL="0" indent="0" algn="ctr">
              <a:buFont typeface="Wingdings 3" charset="2"/>
              <a:buNone/>
            </a:pPr>
            <a:r>
              <a:rPr lang="en-GB" sz="5400" dirty="0" smtClean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FF0000"/>
                </a:solidFill>
              </a:rPr>
              <a:t>6</a:t>
            </a:r>
            <a:r>
              <a:rPr lang="en-GB" sz="5400" dirty="0" smtClean="0">
                <a:solidFill>
                  <a:schemeClr val="tx1"/>
                </a:solidFill>
              </a:rPr>
              <a:t> = </a:t>
            </a:r>
            <a:r>
              <a:rPr lang="en-GB" sz="5400" dirty="0" smtClean="0">
                <a:solidFill>
                  <a:srgbClr val="FFFF00"/>
                </a:solidFill>
              </a:rPr>
              <a:t>3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7030A0"/>
                </a:solidFill>
              </a:rPr>
              <a:t>8</a:t>
            </a:r>
            <a:r>
              <a:rPr lang="en-GB" sz="5400" dirty="0" smtClean="0">
                <a:solidFill>
                  <a:schemeClr val="tx1"/>
                </a:solidFill>
              </a:rPr>
              <a:t> </a:t>
            </a:r>
            <a:r>
              <a:rPr lang="en-GB" sz="5400" dirty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FF00"/>
                </a:solidFill>
              </a:rPr>
              <a:t>4</a:t>
            </a:r>
            <a:endParaRPr lang="en-GB" sz="54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GB" sz="5400" dirty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chemeClr val="accent6">
                    <a:lumMod val="75000"/>
                  </a:schemeClr>
                </a:solidFill>
              </a:rPr>
              <a:t>10</a:t>
            </a:r>
            <a:r>
              <a:rPr lang="en-GB" sz="5400" dirty="0" smtClean="0">
                <a:solidFill>
                  <a:schemeClr val="tx1"/>
                </a:solidFill>
              </a:rPr>
              <a:t> </a:t>
            </a:r>
            <a:r>
              <a:rPr lang="en-GB" sz="5400" dirty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FF00"/>
                </a:solidFill>
              </a:rPr>
              <a:t>5</a:t>
            </a:r>
            <a:endParaRPr lang="en-GB" sz="5400" dirty="0">
              <a:solidFill>
                <a:srgbClr val="FFFF00"/>
              </a:solidFill>
            </a:endParaRPr>
          </a:p>
          <a:p>
            <a:pPr marL="0" indent="0" algn="ctr">
              <a:buFont typeface="Wingdings 3" charset="2"/>
              <a:buNone/>
            </a:pPr>
            <a:endParaRPr lang="en-GB" sz="5400" dirty="0" smtClean="0">
              <a:solidFill>
                <a:srgbClr val="FFFF00"/>
              </a:solidFill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4972726" y="1988671"/>
            <a:ext cx="5239430" cy="4412127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5400" dirty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00B0F0"/>
                </a:solidFill>
              </a:rPr>
              <a:t>20</a:t>
            </a:r>
            <a:r>
              <a:rPr lang="en-GB" sz="5400" dirty="0" smtClean="0">
                <a:solidFill>
                  <a:schemeClr val="tx1"/>
                </a:solidFill>
              </a:rPr>
              <a:t> </a:t>
            </a:r>
            <a:r>
              <a:rPr lang="en-GB" sz="5400" dirty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C000"/>
                </a:solidFill>
              </a:rPr>
              <a:t>10</a:t>
            </a:r>
          </a:p>
          <a:p>
            <a:pPr marL="0" indent="0" algn="ctr">
              <a:buFont typeface="Wingdings 3" charset="2"/>
              <a:buNone/>
            </a:pPr>
            <a:r>
              <a:rPr lang="en-GB" sz="5400" dirty="0" smtClean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00B050"/>
                </a:solidFill>
              </a:rPr>
              <a:t>40</a:t>
            </a:r>
            <a:r>
              <a:rPr lang="en-GB" sz="5400" dirty="0" smtClean="0">
                <a:solidFill>
                  <a:schemeClr val="tx1"/>
                </a:solidFill>
              </a:rPr>
              <a:t> = </a:t>
            </a:r>
            <a:r>
              <a:rPr lang="en-GB" sz="5400" dirty="0" smtClean="0">
                <a:solidFill>
                  <a:srgbClr val="FFC000"/>
                </a:solidFill>
              </a:rPr>
              <a:t>20</a:t>
            </a:r>
          </a:p>
          <a:p>
            <a:pPr marL="0" indent="0" algn="ctr">
              <a:buFont typeface="Wingdings 3" charset="2"/>
              <a:buNone/>
            </a:pPr>
            <a:r>
              <a:rPr lang="en-GB" sz="5400" dirty="0" smtClean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FF0000"/>
                </a:solidFill>
              </a:rPr>
              <a:t>60</a:t>
            </a:r>
            <a:r>
              <a:rPr lang="en-GB" sz="5400" dirty="0" smtClean="0">
                <a:solidFill>
                  <a:schemeClr val="tx1"/>
                </a:solidFill>
              </a:rPr>
              <a:t> = </a:t>
            </a:r>
            <a:r>
              <a:rPr lang="en-GB" sz="5400" dirty="0" smtClean="0">
                <a:solidFill>
                  <a:srgbClr val="FFFF00"/>
                </a:solidFill>
              </a:rPr>
              <a:t>30</a:t>
            </a:r>
          </a:p>
          <a:p>
            <a:pPr marL="0" indent="0" algn="ctr">
              <a:buNone/>
            </a:pPr>
            <a:r>
              <a:rPr lang="en-GB" sz="5400" dirty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rgbClr val="7030A0"/>
                </a:solidFill>
              </a:rPr>
              <a:t>80</a:t>
            </a:r>
            <a:r>
              <a:rPr lang="en-GB" sz="5400" dirty="0" smtClean="0">
                <a:solidFill>
                  <a:schemeClr val="tx1"/>
                </a:solidFill>
              </a:rPr>
              <a:t> </a:t>
            </a:r>
            <a:r>
              <a:rPr lang="en-GB" sz="5400" dirty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FF00"/>
                </a:solidFill>
              </a:rPr>
              <a:t>40</a:t>
            </a:r>
            <a:endParaRPr lang="en-GB" sz="5400" dirty="0">
              <a:solidFill>
                <a:srgbClr val="FFFF00"/>
              </a:solidFill>
            </a:endParaRPr>
          </a:p>
          <a:p>
            <a:pPr marL="0" indent="0" algn="ctr">
              <a:buNone/>
            </a:pPr>
            <a:r>
              <a:rPr lang="en-GB" sz="5400" dirty="0">
                <a:solidFill>
                  <a:schemeClr val="tx1"/>
                </a:solidFill>
              </a:rPr>
              <a:t>½ of </a:t>
            </a:r>
            <a:r>
              <a:rPr lang="en-GB" sz="5400" dirty="0" smtClean="0">
                <a:solidFill>
                  <a:schemeClr val="accent6">
                    <a:lumMod val="75000"/>
                  </a:schemeClr>
                </a:solidFill>
              </a:rPr>
              <a:t>100</a:t>
            </a:r>
            <a:r>
              <a:rPr lang="en-GB" sz="5400" dirty="0" smtClean="0">
                <a:solidFill>
                  <a:schemeClr val="tx1"/>
                </a:solidFill>
              </a:rPr>
              <a:t> </a:t>
            </a:r>
            <a:r>
              <a:rPr lang="en-GB" sz="5400" dirty="0">
                <a:solidFill>
                  <a:schemeClr val="tx1"/>
                </a:solidFill>
              </a:rPr>
              <a:t>= </a:t>
            </a:r>
            <a:r>
              <a:rPr lang="en-GB" sz="5400" dirty="0" smtClean="0">
                <a:solidFill>
                  <a:srgbClr val="FFFF00"/>
                </a:solidFill>
              </a:rPr>
              <a:t>50</a:t>
            </a:r>
            <a:endParaRPr lang="en-GB" sz="5400" dirty="0">
              <a:solidFill>
                <a:srgbClr val="FFFF00"/>
              </a:solidFill>
            </a:endParaRPr>
          </a:p>
          <a:p>
            <a:pPr marL="0" indent="0" algn="ctr">
              <a:buFont typeface="Wingdings 3" charset="2"/>
              <a:buNone/>
            </a:pPr>
            <a:endParaRPr lang="en-GB" sz="5400" dirty="0" smtClean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643764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3587" y="0"/>
            <a:ext cx="8596668" cy="1320800"/>
          </a:xfrm>
        </p:spPr>
        <p:txBody>
          <a:bodyPr>
            <a:normAutofit/>
          </a:bodyPr>
          <a:lstStyle/>
          <a:p>
            <a:pPr algn="ctr"/>
            <a:r>
              <a:rPr lang="en-GB" sz="7200" u="sng" dirty="0" smtClean="0"/>
              <a:t>Online Resources</a:t>
            </a:r>
            <a:endParaRPr lang="en-GB" sz="7200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6462" y="1507959"/>
            <a:ext cx="10539663" cy="5053262"/>
          </a:xfrm>
        </p:spPr>
        <p:txBody>
          <a:bodyPr>
            <a:normAutofit/>
          </a:bodyPr>
          <a:lstStyle/>
          <a:p>
            <a:r>
              <a:rPr lang="en-GB" sz="2400" dirty="0" smtClean="0"/>
              <a:t>Jack Hartmann – Songs for learning patterns.</a:t>
            </a:r>
            <a:br>
              <a:rPr lang="en-GB" sz="2400" dirty="0" smtClean="0"/>
            </a:br>
            <a:r>
              <a:rPr lang="en-GB" sz="2400" dirty="0">
                <a:hlinkClick r:id="rId2"/>
              </a:rPr>
              <a:t>https://</a:t>
            </a:r>
            <a:r>
              <a:rPr lang="en-GB" sz="2400" dirty="0" smtClean="0">
                <a:hlinkClick r:id="rId2"/>
              </a:rPr>
              <a:t>www.youtube.com/channel/UCVcQH8A634mauPrGbWs7QlQ</a:t>
            </a:r>
            <a:endParaRPr lang="en-GB" sz="2400" dirty="0" smtClean="0"/>
          </a:p>
          <a:p>
            <a:r>
              <a:rPr lang="en-GB" sz="2400" dirty="0" smtClean="0"/>
              <a:t>NCETM – Maths curriculum support.</a:t>
            </a:r>
            <a:br>
              <a:rPr lang="en-GB" sz="2400" dirty="0" smtClean="0"/>
            </a:br>
            <a:r>
              <a:rPr lang="en-GB" sz="2400" dirty="0">
                <a:hlinkClick r:id="rId3"/>
              </a:rPr>
              <a:t>https://www.ncetm.org.uk/resources/50640</a:t>
            </a:r>
            <a:endParaRPr lang="en-GB" sz="2400" dirty="0" smtClean="0"/>
          </a:p>
          <a:p>
            <a:r>
              <a:rPr lang="en-GB" sz="2400" dirty="0" smtClean="0"/>
              <a:t>White Rose – Problem Solving Documents.</a:t>
            </a:r>
            <a:br>
              <a:rPr lang="en-GB" sz="2400" dirty="0" smtClean="0"/>
            </a:br>
            <a:r>
              <a:rPr lang="en-GB" sz="2400" dirty="0">
                <a:hlinkClick r:id="rId4"/>
              </a:rPr>
              <a:t>https://whiterosemaths.com/homelearning/year-2/</a:t>
            </a:r>
            <a:endParaRPr lang="en-GB" sz="2400" dirty="0" smtClean="0"/>
          </a:p>
          <a:p>
            <a:r>
              <a:rPr lang="en-GB" sz="2400" dirty="0" smtClean="0"/>
              <a:t>Top Marks – Maths Games.</a:t>
            </a:r>
            <a:br>
              <a:rPr lang="en-GB" sz="2400" dirty="0" smtClean="0"/>
            </a:br>
            <a:r>
              <a:rPr lang="en-GB" sz="2400" dirty="0">
                <a:hlinkClick r:id="rId5"/>
              </a:rPr>
              <a:t>https://www.topmarks.co.uk/maths-games/5-7-years/counting</a:t>
            </a:r>
            <a:endParaRPr lang="en-GB" sz="2400" dirty="0" smtClean="0"/>
          </a:p>
          <a:p>
            <a:r>
              <a:rPr lang="en-GB" sz="2400" dirty="0" smtClean="0"/>
              <a:t>Government – Previous KS1 SATs Papers.</a:t>
            </a:r>
            <a:br>
              <a:rPr lang="en-GB" sz="2400" dirty="0" smtClean="0"/>
            </a:br>
            <a:r>
              <a:rPr lang="en-GB" sz="2400" dirty="0">
                <a:hlinkClick r:id="rId6"/>
              </a:rPr>
              <a:t>https://www.gov.uk/government/collections/national-curriculum-assessments-practice-materials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8325973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8C59B386-999D-4CB6-B907-9F3997C027C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269</TotalTime>
  <Words>1157</Words>
  <Application>Microsoft Office PowerPoint</Application>
  <PresentationFormat>Widescreen</PresentationFormat>
  <Paragraphs>375</Paragraphs>
  <Slides>80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80</vt:i4>
      </vt:variant>
    </vt:vector>
  </HeadingPairs>
  <TitlesOfParts>
    <vt:vector size="84" baseType="lpstr">
      <vt:lpstr>Arial</vt:lpstr>
      <vt:lpstr>Trebuchet MS</vt:lpstr>
      <vt:lpstr>Wingdings 3</vt:lpstr>
      <vt:lpstr>Facet</vt:lpstr>
      <vt:lpstr>Place Value &amp; Calculations</vt:lpstr>
      <vt:lpstr>Aims of the workshop</vt:lpstr>
      <vt:lpstr>Resources used</vt:lpstr>
      <vt:lpstr>PowerPoint Presentation</vt:lpstr>
      <vt:lpstr>PowerPoint Presentation</vt:lpstr>
      <vt:lpstr>Concrete (Using base 10) </vt:lpstr>
      <vt:lpstr>Concrete (Using base 10) </vt:lpstr>
      <vt:lpstr>Have a go challenge!</vt:lpstr>
      <vt:lpstr>Pictorial (Using base 10) </vt:lpstr>
      <vt:lpstr>Abstract (Partitioning)</vt:lpstr>
      <vt:lpstr>Number Facts (Mental recall)</vt:lpstr>
      <vt:lpstr>PowerPoint Presentation</vt:lpstr>
      <vt:lpstr>PowerPoint Presentation</vt:lpstr>
      <vt:lpstr>Concrete (Using the straws)</vt:lpstr>
      <vt:lpstr>Concrete (Using the straws)</vt:lpstr>
      <vt:lpstr>Concrete (Using base 10)</vt:lpstr>
      <vt:lpstr>Concrete (Using base 10)</vt:lpstr>
      <vt:lpstr>Have a go challenge!</vt:lpstr>
      <vt:lpstr>Pictorial (Using base 10)</vt:lpstr>
      <vt:lpstr>Pictorial (Using base 10)</vt:lpstr>
      <vt:lpstr>Have a go challenge!</vt:lpstr>
      <vt:lpstr>Pictorial (Writing 10s and 1s)</vt:lpstr>
      <vt:lpstr>Pictorial (Writing 10s and 1s)</vt:lpstr>
      <vt:lpstr>Pictorial (Writing 10s and 1s)</vt:lpstr>
      <vt:lpstr>Pictorial (Writing 10s and 1s)</vt:lpstr>
      <vt:lpstr>Abstract (Partitioning)</vt:lpstr>
      <vt:lpstr>Abstract (Partitioning)</vt:lpstr>
      <vt:lpstr>Abstract (Partitioning)</vt:lpstr>
      <vt:lpstr>Abstract (Partitioning)</vt:lpstr>
      <vt:lpstr>Have a go challenge!</vt:lpstr>
      <vt:lpstr>PowerPoint Presentation</vt:lpstr>
      <vt:lpstr>Concrete (Using the straws)</vt:lpstr>
      <vt:lpstr>Concrete (Using the straws)</vt:lpstr>
      <vt:lpstr>Concrete (Using base 10)</vt:lpstr>
      <vt:lpstr>Concrete (Using base 10)</vt:lpstr>
      <vt:lpstr>Have a go challenge!</vt:lpstr>
      <vt:lpstr>Pictorial (Using base 10)</vt:lpstr>
      <vt:lpstr>Pictorial (Using base 10)</vt:lpstr>
      <vt:lpstr>Have a go challenge!</vt:lpstr>
      <vt:lpstr>Abstract (Partitioning)</vt:lpstr>
      <vt:lpstr>Abstract (Partitioning)</vt:lpstr>
      <vt:lpstr>Abstract (Partitioning)</vt:lpstr>
      <vt:lpstr>Abstract (Partitioning)</vt:lpstr>
      <vt:lpstr>Have a go challenge!</vt:lpstr>
      <vt:lpstr>PowerPoint Presentation</vt:lpstr>
      <vt:lpstr>Resources used</vt:lpstr>
      <vt:lpstr>PowerPoint Presentation</vt:lpstr>
      <vt:lpstr>Multiplication/Division Facts</vt:lpstr>
      <vt:lpstr>Concrete (Counters Arrays)</vt:lpstr>
      <vt:lpstr>Concrete (Counters Arrays)</vt:lpstr>
      <vt:lpstr>Have a go challenge!</vt:lpstr>
      <vt:lpstr>Pictorial (Dot Arrays)</vt:lpstr>
      <vt:lpstr>Pictorial (Dot Arrays)</vt:lpstr>
      <vt:lpstr>Have a go challenge!</vt:lpstr>
      <vt:lpstr>Abstract (Mental Facts)</vt:lpstr>
      <vt:lpstr>PowerPoint Presentation</vt:lpstr>
      <vt:lpstr>Concrete (Counters Groupings)</vt:lpstr>
      <vt:lpstr>Concrete (Counters Groupings)</vt:lpstr>
      <vt:lpstr>Have a go challenge!</vt:lpstr>
      <vt:lpstr>Pictorial (Groupings)</vt:lpstr>
      <vt:lpstr>Pictorial (Groupings)</vt:lpstr>
      <vt:lpstr>Have a go challenge!</vt:lpstr>
      <vt:lpstr>PowerPoint Presentation</vt:lpstr>
      <vt:lpstr>PowerPoint Presentation</vt:lpstr>
      <vt:lpstr>PowerPoint Presentation</vt:lpstr>
      <vt:lpstr>Concrete (Counters Groupings)</vt:lpstr>
      <vt:lpstr>Concrete (Counters Groupings)</vt:lpstr>
      <vt:lpstr>Pictorial (Bar Models) </vt:lpstr>
      <vt:lpstr>Pictorial (Bar Models) </vt:lpstr>
      <vt:lpstr>Pictorial (Bar Models) </vt:lpstr>
      <vt:lpstr>Pictorial (Bar Models) </vt:lpstr>
      <vt:lpstr>Pictorial (Bar Models) </vt:lpstr>
      <vt:lpstr>Pictorial (Bar Models) </vt:lpstr>
      <vt:lpstr>Have a go challenge!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Online Resources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Maths Workshop</dc:title>
  <dc:creator>J Barker</dc:creator>
  <cp:lastModifiedBy>J Barker</cp:lastModifiedBy>
  <cp:revision>41</cp:revision>
  <dcterms:created xsi:type="dcterms:W3CDTF">2020-07-03T12:03:03Z</dcterms:created>
  <dcterms:modified xsi:type="dcterms:W3CDTF">2020-07-16T11:06:25Z</dcterms:modified>
</cp:coreProperties>
</file>