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0"/>
  </p:notesMasterIdLst>
  <p:sldIdLst>
    <p:sldId id="275" r:id="rId2"/>
    <p:sldId id="277" r:id="rId3"/>
    <p:sldId id="283" r:id="rId4"/>
    <p:sldId id="278" r:id="rId5"/>
    <p:sldId id="279" r:id="rId6"/>
    <p:sldId id="282" r:id="rId7"/>
    <p:sldId id="280" r:id="rId8"/>
    <p:sldId id="256" r:id="rId9"/>
    <p:sldId id="257" r:id="rId10"/>
    <p:sldId id="276" r:id="rId11"/>
    <p:sldId id="261" r:id="rId12"/>
    <p:sldId id="262" r:id="rId13"/>
    <p:sldId id="263" r:id="rId14"/>
    <p:sldId id="265" r:id="rId15"/>
    <p:sldId id="266" r:id="rId16"/>
    <p:sldId id="268" r:id="rId17"/>
    <p:sldId id="269" r:id="rId18"/>
    <p:sldId id="272" r:id="rId1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39933"/>
    <a:srgbClr val="CCCC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78" autoAdjust="0"/>
    <p:restoredTop sz="94612" autoAdjust="0"/>
  </p:normalViewPr>
  <p:slideViewPr>
    <p:cSldViewPr>
      <p:cViewPr varScale="1">
        <p:scale>
          <a:sx n="105" d="100"/>
          <a:sy n="105" d="100"/>
        </p:scale>
        <p:origin x="1236"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1B83DC7-8572-4F3F-AABA-1241D0A51DAF}"/>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8DFF0EB1-FB7F-4FF2-ABA2-7EFA309F8978}"/>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4172E3E-B94C-43F3-9C7E-8DE82057A819}" type="datetimeFigureOut">
              <a:rPr lang="en-US"/>
              <a:pPr>
                <a:defRPr/>
              </a:pPr>
              <a:t>7/12/2021</a:t>
            </a:fld>
            <a:endParaRPr lang="en-US" dirty="0"/>
          </a:p>
        </p:txBody>
      </p:sp>
      <p:sp>
        <p:nvSpPr>
          <p:cNvPr id="4" name="Slide Image Placeholder 3">
            <a:extLst>
              <a:ext uri="{FF2B5EF4-FFF2-40B4-BE49-F238E27FC236}">
                <a16:creationId xmlns:a16="http://schemas.microsoft.com/office/drawing/2014/main" id="{1A94DA17-8470-414A-B34C-DE19B547C585}"/>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8EE71C42-6E8D-4244-8641-0EC24BF3BDE8}"/>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970D9B1F-C18D-4451-A366-ED5726A7A888}"/>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BCE2D371-80EE-41A0-900C-EDBD872E19D8}"/>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788C1081-35B2-4A93-B61B-F380E1928A03}"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1055BD04-F679-4726-BE96-F3792C8D63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36FE7E59-72BD-47C2-B3FD-57EFCF97B1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0244" name="Slide Number Placeholder 3">
            <a:extLst>
              <a:ext uri="{FF2B5EF4-FFF2-40B4-BE49-F238E27FC236}">
                <a16:creationId xmlns:a16="http://schemas.microsoft.com/office/drawing/2014/main" id="{44859702-EB74-44C7-A931-67161256904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F917A7C-F921-44B9-8138-E07BCEE83AB7}" type="slidenum">
              <a:rPr lang="en-US" altLang="en-US" smtClean="0"/>
              <a:pPr>
                <a:spcBef>
                  <a:spcPct val="0"/>
                </a:spcBef>
              </a:pPr>
              <a:t>4</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0ED53CB9-C552-4E4B-A9B3-6BD736125FD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19577832-B061-429F-B3C9-E05DACFB8D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2292" name="Slide Number Placeholder 3">
            <a:extLst>
              <a:ext uri="{FF2B5EF4-FFF2-40B4-BE49-F238E27FC236}">
                <a16:creationId xmlns:a16="http://schemas.microsoft.com/office/drawing/2014/main" id="{F9E53792-3C04-4A47-BC00-2F0B0F8751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0489721-5A11-4684-80E2-58DA08F38158}" type="slidenum">
              <a:rPr lang="en-US" altLang="en-US" smtClean="0"/>
              <a:pPr>
                <a:spcBef>
                  <a:spcPct val="0"/>
                </a:spcBef>
              </a:pPr>
              <a:t>5</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D79BCBC7-797F-4715-ADAB-706CAF39FA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78BD2006-39F9-4472-9805-75665EEBE5A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a:extLst>
              <a:ext uri="{FF2B5EF4-FFF2-40B4-BE49-F238E27FC236}">
                <a16:creationId xmlns:a16="http://schemas.microsoft.com/office/drawing/2014/main" id="{B07D1E72-558F-43E7-AD9C-0A643E1543E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FCDB746-6A90-46D4-8E80-56C0A8234F2B}" type="slidenum">
              <a:rPr lang="en-US" altLang="en-US" smtClean="0"/>
              <a:pPr>
                <a:spcBef>
                  <a:spcPct val="0"/>
                </a:spcBef>
              </a:pPr>
              <a:t>8</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455B30CC-D888-44DB-9BD4-67BA5697541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BB18196C-BD33-430A-84E6-C14BDD2FE50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a:extLst>
              <a:ext uri="{FF2B5EF4-FFF2-40B4-BE49-F238E27FC236}">
                <a16:creationId xmlns:a16="http://schemas.microsoft.com/office/drawing/2014/main" id="{8B3D0E85-FAE4-49CB-A678-141E3607E0B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1A8E17D-5D50-42F8-BBE1-47CAFF90425E}" type="slidenum">
              <a:rPr lang="en-US" altLang="en-US" smtClean="0"/>
              <a:pPr>
                <a:spcBef>
                  <a:spcPct val="0"/>
                </a:spcBef>
              </a:pPr>
              <a:t>9</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58A82D9E-1E73-4414-818E-883CC93A42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2A8A3B54-8FC2-4BCB-A043-251980373B7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a:extLst>
              <a:ext uri="{FF2B5EF4-FFF2-40B4-BE49-F238E27FC236}">
                <a16:creationId xmlns:a16="http://schemas.microsoft.com/office/drawing/2014/main" id="{D667684F-BCA5-4803-9E0A-622ED7EE158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FC785D5-5224-473F-8460-98458B286084}" type="slidenum">
              <a:rPr lang="en-US" altLang="en-US" smtClean="0"/>
              <a:pPr>
                <a:spcBef>
                  <a:spcPct val="0"/>
                </a:spcBef>
              </a:pPr>
              <a:t>10</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832DB71A-4F1E-4E7E-9351-183C4E945D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8669F68D-5D67-4111-BBBD-19D126DFBC3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a:extLst>
              <a:ext uri="{FF2B5EF4-FFF2-40B4-BE49-F238E27FC236}">
                <a16:creationId xmlns:a16="http://schemas.microsoft.com/office/drawing/2014/main" id="{2CCAC677-A987-4DAF-9900-62245E4EB7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E61A435-C87F-469A-93B2-475FA7EBDEBF}" type="slidenum">
              <a:rPr lang="en-US" altLang="en-US" smtClean="0"/>
              <a:pPr>
                <a:spcBef>
                  <a:spcPct val="0"/>
                </a:spcBef>
              </a:pPr>
              <a:t>11</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92A94D94-90FC-4338-9D24-0E7E3CE1A8F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2A109C4D-8A81-49CA-928F-DDC658F4572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a:extLst>
              <a:ext uri="{FF2B5EF4-FFF2-40B4-BE49-F238E27FC236}">
                <a16:creationId xmlns:a16="http://schemas.microsoft.com/office/drawing/2014/main" id="{D6D8FF9C-7046-49B6-9E8B-AE011507E98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CD83872-6184-4680-8762-7E2404CBEBEC}" type="slidenum">
              <a:rPr lang="en-US" altLang="en-US" smtClean="0"/>
              <a:pPr>
                <a:spcBef>
                  <a:spcPct val="0"/>
                </a:spcBef>
              </a:pPr>
              <a:t>12</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6A80DDA-660F-4558-8AF6-D7902CA785C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567F1A40-BD36-4A38-90EF-0ED41F507F8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a:extLst>
              <a:ext uri="{FF2B5EF4-FFF2-40B4-BE49-F238E27FC236}">
                <a16:creationId xmlns:a16="http://schemas.microsoft.com/office/drawing/2014/main" id="{4B5FDD17-7E5B-488A-B4B2-80EF75880F6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97488F9-7F11-4606-A51E-26ECBAA4E893}" type="slidenum">
              <a:rPr lang="en-US" altLang="en-US" smtClean="0"/>
              <a:pPr>
                <a:spcBef>
                  <a:spcPct val="0"/>
                </a:spcBef>
              </a:pPr>
              <a:t>13</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83ECE22B-D12A-4119-A766-69017D39135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438CA936-30E0-4D2D-958E-9665A34DF98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7652" name="Slide Number Placeholder 3">
            <a:extLst>
              <a:ext uri="{FF2B5EF4-FFF2-40B4-BE49-F238E27FC236}">
                <a16:creationId xmlns:a16="http://schemas.microsoft.com/office/drawing/2014/main" id="{07851C3B-40EB-4DC3-9D26-92B5F6ABFAA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577C1E9-4C9E-4687-A397-17AC1DF10D4A}" type="slidenum">
              <a:rPr lang="en-US" altLang="en-US" smtClean="0"/>
              <a:pPr>
                <a:spcBef>
                  <a:spcPct val="0"/>
                </a:spcBef>
              </a:pPr>
              <a:t>14</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4A3A86A2-64B6-4655-9DD2-06DBDA6B6F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A36CE247-298A-474D-9D0A-169A4E79E1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9700" name="Slide Number Placeholder 3">
            <a:extLst>
              <a:ext uri="{FF2B5EF4-FFF2-40B4-BE49-F238E27FC236}">
                <a16:creationId xmlns:a16="http://schemas.microsoft.com/office/drawing/2014/main" id="{9C33B5B9-E0E4-4183-B438-A8783E0C9CA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663DF6A-63A6-46E6-81C5-28B59DAC96A8}" type="slidenum">
              <a:rPr lang="en-US" altLang="en-US" smtClean="0"/>
              <a:pPr>
                <a:spcBef>
                  <a:spcPct val="0"/>
                </a:spcBef>
              </a:pPr>
              <a:t>15</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90236E6B-1AC6-402C-914D-ED7C6FC3745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2606F0A7-AADC-4B99-82FE-2E74A711A74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1748" name="Slide Number Placeholder 3">
            <a:extLst>
              <a:ext uri="{FF2B5EF4-FFF2-40B4-BE49-F238E27FC236}">
                <a16:creationId xmlns:a16="http://schemas.microsoft.com/office/drawing/2014/main" id="{53629758-8BC9-482E-A5F0-EFE134BD62F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29F1EFC-FFB7-4173-8113-E42E2714A880}" type="slidenum">
              <a:rPr lang="en-US" altLang="en-US" smtClean="0"/>
              <a:pPr>
                <a:spcBef>
                  <a:spcPct val="0"/>
                </a:spcBef>
              </a:pPr>
              <a:t>16</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F9E769E5-707A-46EB-A57E-1734660C9B0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690FBC37-7BD6-408B-870E-DFA273804C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3796" name="Slide Number Placeholder 3">
            <a:extLst>
              <a:ext uri="{FF2B5EF4-FFF2-40B4-BE49-F238E27FC236}">
                <a16:creationId xmlns:a16="http://schemas.microsoft.com/office/drawing/2014/main" id="{94077DA2-FE4D-4604-9A24-9F4347847D2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FDAB032-FBA9-48D3-8A2E-069A3247B56A}" type="slidenum">
              <a:rPr lang="en-US" altLang="en-US" smtClean="0"/>
              <a:pPr>
                <a:spcBef>
                  <a:spcPct val="0"/>
                </a:spcBef>
              </a:pPr>
              <a:t>17</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a:extLst>
              <a:ext uri="{FF2B5EF4-FFF2-40B4-BE49-F238E27FC236}">
                <a16:creationId xmlns:a16="http://schemas.microsoft.com/office/drawing/2014/main" id="{0820B72A-7DBE-4553-B819-4734EEB1C936}"/>
              </a:ext>
            </a:extLst>
          </p:cNvPr>
          <p:cNvSpPr>
            <a:spLocks noGrp="1"/>
          </p:cNvSpPr>
          <p:nvPr>
            <p:ph type="dt" sz="half" idx="10"/>
          </p:nvPr>
        </p:nvSpPr>
        <p:spPr/>
        <p:txBody>
          <a:bodyPr/>
          <a:lstStyle>
            <a:lvl1pPr>
              <a:defRPr/>
            </a:lvl1pPr>
          </a:lstStyle>
          <a:p>
            <a:pPr>
              <a:defRPr/>
            </a:pPr>
            <a:fld id="{B76B1960-BD10-421E-920C-6C8BBFFD8CD4}" type="datetimeFigureOut">
              <a:rPr lang="en-US"/>
              <a:pPr>
                <a:defRPr/>
              </a:pPr>
              <a:t>7/12/2021</a:t>
            </a:fld>
            <a:endParaRPr lang="en-US" dirty="0"/>
          </a:p>
        </p:txBody>
      </p:sp>
      <p:sp>
        <p:nvSpPr>
          <p:cNvPr id="5" name="Footer Placeholder 18">
            <a:extLst>
              <a:ext uri="{FF2B5EF4-FFF2-40B4-BE49-F238E27FC236}">
                <a16:creationId xmlns:a16="http://schemas.microsoft.com/office/drawing/2014/main" id="{3AD45062-E382-4432-B82F-CB32AEBEC88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6">
            <a:extLst>
              <a:ext uri="{FF2B5EF4-FFF2-40B4-BE49-F238E27FC236}">
                <a16:creationId xmlns:a16="http://schemas.microsoft.com/office/drawing/2014/main" id="{9E142596-C114-4621-B6C8-6DC5CECED7B3}"/>
              </a:ext>
            </a:extLst>
          </p:cNvPr>
          <p:cNvSpPr>
            <a:spLocks noGrp="1"/>
          </p:cNvSpPr>
          <p:nvPr>
            <p:ph type="sldNum" sz="quarter" idx="12"/>
          </p:nvPr>
        </p:nvSpPr>
        <p:spPr/>
        <p:txBody>
          <a:bodyPr/>
          <a:lstStyle>
            <a:lvl1pPr>
              <a:defRPr>
                <a:solidFill>
                  <a:srgbClr val="D1EAEE"/>
                </a:solidFill>
              </a:defRPr>
            </a:lvl1pPr>
          </a:lstStyle>
          <a:p>
            <a:pPr>
              <a:defRPr/>
            </a:pPr>
            <a:fld id="{2D2CBEA1-7061-4999-A1D5-93FF92EA4F8D}" type="slidenum">
              <a:rPr lang="en-US" altLang="en-US"/>
              <a:pPr>
                <a:defRPr/>
              </a:pPr>
              <a:t>‹#›</a:t>
            </a:fld>
            <a:endParaRPr lang="en-US" altLang="en-US"/>
          </a:p>
        </p:txBody>
      </p:sp>
    </p:spTree>
    <p:extLst>
      <p:ext uri="{BB962C8B-B14F-4D97-AF65-F5344CB8AC3E}">
        <p14:creationId xmlns:p14="http://schemas.microsoft.com/office/powerpoint/2010/main" val="816345542"/>
      </p:ext>
    </p:extLst>
  </p:cSld>
  <p:clrMapOvr>
    <a:overrideClrMapping bg1="dk1" tx1="lt1" bg2="dk2" tx2="lt2" accent1="accent1" accent2="accent2" accent3="accent3" accent4="accent4" accent5="accent5" accent6="accent6" hlink="hlink" folHlink="folHlink"/>
  </p:clrMapOvr>
  <p:transition spd="med" advTm="4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285902D0-18BF-48DE-B340-CE9F7EEA8FCD}"/>
              </a:ext>
            </a:extLst>
          </p:cNvPr>
          <p:cNvSpPr>
            <a:spLocks noGrp="1"/>
          </p:cNvSpPr>
          <p:nvPr>
            <p:ph type="dt" sz="half" idx="10"/>
          </p:nvPr>
        </p:nvSpPr>
        <p:spPr/>
        <p:txBody>
          <a:bodyPr/>
          <a:lstStyle>
            <a:lvl1pPr>
              <a:defRPr/>
            </a:lvl1pPr>
          </a:lstStyle>
          <a:p>
            <a:pPr>
              <a:defRPr/>
            </a:pPr>
            <a:fld id="{CF1AFAE6-D7E2-4163-94EE-04CDF479E38E}" type="datetimeFigureOut">
              <a:rPr lang="en-US"/>
              <a:pPr>
                <a:defRPr/>
              </a:pPr>
              <a:t>7/12/2021</a:t>
            </a:fld>
            <a:endParaRPr lang="en-US" dirty="0"/>
          </a:p>
        </p:txBody>
      </p:sp>
      <p:sp>
        <p:nvSpPr>
          <p:cNvPr id="5" name="Footer Placeholder 21">
            <a:extLst>
              <a:ext uri="{FF2B5EF4-FFF2-40B4-BE49-F238E27FC236}">
                <a16:creationId xmlns:a16="http://schemas.microsoft.com/office/drawing/2014/main" id="{F374F624-8380-4109-886A-EDE74798770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17">
            <a:extLst>
              <a:ext uri="{FF2B5EF4-FFF2-40B4-BE49-F238E27FC236}">
                <a16:creationId xmlns:a16="http://schemas.microsoft.com/office/drawing/2014/main" id="{FA47F68E-4A0C-4071-99BE-C5E88196DE98}"/>
              </a:ext>
            </a:extLst>
          </p:cNvPr>
          <p:cNvSpPr>
            <a:spLocks noGrp="1"/>
          </p:cNvSpPr>
          <p:nvPr>
            <p:ph type="sldNum" sz="quarter" idx="12"/>
          </p:nvPr>
        </p:nvSpPr>
        <p:spPr/>
        <p:txBody>
          <a:bodyPr/>
          <a:lstStyle>
            <a:lvl1pPr>
              <a:defRPr/>
            </a:lvl1pPr>
          </a:lstStyle>
          <a:p>
            <a:pPr>
              <a:defRPr/>
            </a:pPr>
            <a:fld id="{866C9697-56D0-42AB-AAAD-6DDA04E2C4D1}" type="slidenum">
              <a:rPr lang="en-US" altLang="en-US"/>
              <a:pPr>
                <a:defRPr/>
              </a:pPr>
              <a:t>‹#›</a:t>
            </a:fld>
            <a:endParaRPr lang="en-US" altLang="en-US"/>
          </a:p>
        </p:txBody>
      </p:sp>
    </p:spTree>
    <p:extLst>
      <p:ext uri="{BB962C8B-B14F-4D97-AF65-F5344CB8AC3E}">
        <p14:creationId xmlns:p14="http://schemas.microsoft.com/office/powerpoint/2010/main" val="319819147"/>
      </p:ext>
    </p:extLst>
  </p:cSld>
  <p:clrMapOvr>
    <a:masterClrMapping/>
  </p:clrMapOvr>
  <p:transition spd="med" advTm="4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787F746B-040D-4833-9B0E-73410C0198DD}"/>
              </a:ext>
            </a:extLst>
          </p:cNvPr>
          <p:cNvSpPr>
            <a:spLocks noGrp="1"/>
          </p:cNvSpPr>
          <p:nvPr>
            <p:ph type="dt" sz="half" idx="10"/>
          </p:nvPr>
        </p:nvSpPr>
        <p:spPr/>
        <p:txBody>
          <a:bodyPr/>
          <a:lstStyle>
            <a:lvl1pPr>
              <a:defRPr/>
            </a:lvl1pPr>
          </a:lstStyle>
          <a:p>
            <a:pPr>
              <a:defRPr/>
            </a:pPr>
            <a:fld id="{9411EC5F-0605-4659-BFA5-1982351D8475}" type="datetimeFigureOut">
              <a:rPr lang="en-US"/>
              <a:pPr>
                <a:defRPr/>
              </a:pPr>
              <a:t>7/12/2021</a:t>
            </a:fld>
            <a:endParaRPr lang="en-US" dirty="0"/>
          </a:p>
        </p:txBody>
      </p:sp>
      <p:sp>
        <p:nvSpPr>
          <p:cNvPr id="5" name="Footer Placeholder 4">
            <a:extLst>
              <a:ext uri="{FF2B5EF4-FFF2-40B4-BE49-F238E27FC236}">
                <a16:creationId xmlns:a16="http://schemas.microsoft.com/office/drawing/2014/main" id="{2B780C1C-C3A9-4B86-A7EB-AE4CF1646A1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BB66ED6-C239-4DC8-A0FE-52D1A6C18594}"/>
              </a:ext>
            </a:extLst>
          </p:cNvPr>
          <p:cNvSpPr>
            <a:spLocks noGrp="1"/>
          </p:cNvSpPr>
          <p:nvPr>
            <p:ph type="sldNum" sz="quarter" idx="12"/>
          </p:nvPr>
        </p:nvSpPr>
        <p:spPr/>
        <p:txBody>
          <a:bodyPr/>
          <a:lstStyle>
            <a:lvl1pPr>
              <a:defRPr>
                <a:solidFill>
                  <a:srgbClr val="D1EAEE"/>
                </a:solidFill>
              </a:defRPr>
            </a:lvl1pPr>
          </a:lstStyle>
          <a:p>
            <a:pPr>
              <a:defRPr/>
            </a:pPr>
            <a:fld id="{4CFE2AE6-3A57-4E45-8DDF-23E4514D21B2}" type="slidenum">
              <a:rPr lang="en-US" altLang="en-US"/>
              <a:pPr>
                <a:defRPr/>
              </a:pPr>
              <a:t>‹#›</a:t>
            </a:fld>
            <a:endParaRPr lang="en-US" altLang="en-US"/>
          </a:p>
        </p:txBody>
      </p:sp>
    </p:spTree>
    <p:extLst>
      <p:ext uri="{BB962C8B-B14F-4D97-AF65-F5344CB8AC3E}">
        <p14:creationId xmlns:p14="http://schemas.microsoft.com/office/powerpoint/2010/main" val="2334646265"/>
      </p:ext>
    </p:extLst>
  </p:cSld>
  <p:clrMapOvr>
    <a:overrideClrMapping bg1="dk1" tx1="lt1" bg2="dk2" tx2="lt2" accent1="accent1" accent2="accent2" accent3="accent3" accent4="accent4" accent5="accent5" accent6="accent6" hlink="hlink" folHlink="folHlink"/>
  </p:clrMapOvr>
  <p:transition spd="med" advTm="4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16:creationId xmlns:a16="http://schemas.microsoft.com/office/drawing/2014/main" id="{2E1E1FA7-7D54-4F9E-9C47-5C27683ACFB3}"/>
              </a:ext>
            </a:extLst>
          </p:cNvPr>
          <p:cNvSpPr>
            <a:spLocks noGrp="1"/>
          </p:cNvSpPr>
          <p:nvPr>
            <p:ph type="dt" sz="half" idx="10"/>
          </p:nvPr>
        </p:nvSpPr>
        <p:spPr/>
        <p:txBody>
          <a:bodyPr/>
          <a:lstStyle>
            <a:lvl1pPr>
              <a:defRPr/>
            </a:lvl1pPr>
          </a:lstStyle>
          <a:p>
            <a:pPr>
              <a:defRPr/>
            </a:pPr>
            <a:fld id="{60BD876F-9807-425A-B38D-DA0ACAF40988}" type="datetimeFigureOut">
              <a:rPr lang="en-US"/>
              <a:pPr>
                <a:defRPr/>
              </a:pPr>
              <a:t>7/12/2021</a:t>
            </a:fld>
            <a:endParaRPr lang="en-US" dirty="0"/>
          </a:p>
        </p:txBody>
      </p:sp>
      <p:sp>
        <p:nvSpPr>
          <p:cNvPr id="6" name="Footer Placeholder 21">
            <a:extLst>
              <a:ext uri="{FF2B5EF4-FFF2-40B4-BE49-F238E27FC236}">
                <a16:creationId xmlns:a16="http://schemas.microsoft.com/office/drawing/2014/main" id="{3124BC73-5E5D-4594-ACA2-7C4CBC8E34C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17">
            <a:extLst>
              <a:ext uri="{FF2B5EF4-FFF2-40B4-BE49-F238E27FC236}">
                <a16:creationId xmlns:a16="http://schemas.microsoft.com/office/drawing/2014/main" id="{3AA6104D-39C6-46A4-AB07-E2A8F406429F}"/>
              </a:ext>
            </a:extLst>
          </p:cNvPr>
          <p:cNvSpPr>
            <a:spLocks noGrp="1"/>
          </p:cNvSpPr>
          <p:nvPr>
            <p:ph type="sldNum" sz="quarter" idx="12"/>
          </p:nvPr>
        </p:nvSpPr>
        <p:spPr/>
        <p:txBody>
          <a:bodyPr/>
          <a:lstStyle>
            <a:lvl1pPr>
              <a:defRPr/>
            </a:lvl1pPr>
          </a:lstStyle>
          <a:p>
            <a:pPr>
              <a:defRPr/>
            </a:pPr>
            <a:fld id="{B7EA605D-1D99-4C44-B5B8-BCE27BBFA754}" type="slidenum">
              <a:rPr lang="en-US" altLang="en-US"/>
              <a:pPr>
                <a:defRPr/>
              </a:pPr>
              <a:t>‹#›</a:t>
            </a:fld>
            <a:endParaRPr lang="en-US" altLang="en-US"/>
          </a:p>
        </p:txBody>
      </p:sp>
    </p:spTree>
    <p:extLst>
      <p:ext uri="{BB962C8B-B14F-4D97-AF65-F5344CB8AC3E}">
        <p14:creationId xmlns:p14="http://schemas.microsoft.com/office/powerpoint/2010/main" val="3202444220"/>
      </p:ext>
    </p:extLst>
  </p:cSld>
  <p:clrMapOvr>
    <a:masterClrMapping/>
  </p:clrMapOvr>
  <p:transition spd="med" advTm="4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a:extLst>
              <a:ext uri="{FF2B5EF4-FFF2-40B4-BE49-F238E27FC236}">
                <a16:creationId xmlns:a16="http://schemas.microsoft.com/office/drawing/2014/main" id="{80CEC364-9CCB-4EA6-B33B-0E5964EACF48}"/>
              </a:ext>
            </a:extLst>
          </p:cNvPr>
          <p:cNvSpPr>
            <a:spLocks noGrp="1"/>
          </p:cNvSpPr>
          <p:nvPr>
            <p:ph type="dt" sz="half" idx="10"/>
          </p:nvPr>
        </p:nvSpPr>
        <p:spPr/>
        <p:txBody>
          <a:bodyPr/>
          <a:lstStyle>
            <a:lvl1pPr>
              <a:defRPr/>
            </a:lvl1pPr>
          </a:lstStyle>
          <a:p>
            <a:pPr>
              <a:defRPr/>
            </a:pPr>
            <a:fld id="{FA2F2980-819A-462C-8601-648BF8C233FC}" type="datetimeFigureOut">
              <a:rPr lang="en-US"/>
              <a:pPr>
                <a:defRPr/>
              </a:pPr>
              <a:t>7/12/2021</a:t>
            </a:fld>
            <a:endParaRPr lang="en-US" dirty="0"/>
          </a:p>
        </p:txBody>
      </p:sp>
      <p:sp>
        <p:nvSpPr>
          <p:cNvPr id="8" name="Footer Placeholder 21">
            <a:extLst>
              <a:ext uri="{FF2B5EF4-FFF2-40B4-BE49-F238E27FC236}">
                <a16:creationId xmlns:a16="http://schemas.microsoft.com/office/drawing/2014/main" id="{9A139D02-AAB1-4C41-B46F-49AA4E0E9E43}"/>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17">
            <a:extLst>
              <a:ext uri="{FF2B5EF4-FFF2-40B4-BE49-F238E27FC236}">
                <a16:creationId xmlns:a16="http://schemas.microsoft.com/office/drawing/2014/main" id="{1DF3BDA0-27B7-4CFE-B664-39F14D49110E}"/>
              </a:ext>
            </a:extLst>
          </p:cNvPr>
          <p:cNvSpPr>
            <a:spLocks noGrp="1"/>
          </p:cNvSpPr>
          <p:nvPr>
            <p:ph type="sldNum" sz="quarter" idx="12"/>
          </p:nvPr>
        </p:nvSpPr>
        <p:spPr/>
        <p:txBody>
          <a:bodyPr/>
          <a:lstStyle>
            <a:lvl1pPr>
              <a:defRPr/>
            </a:lvl1pPr>
          </a:lstStyle>
          <a:p>
            <a:pPr>
              <a:defRPr/>
            </a:pPr>
            <a:fld id="{0D089797-BBB1-4AA7-B518-2DBF38BDC8E4}" type="slidenum">
              <a:rPr lang="en-US" altLang="en-US"/>
              <a:pPr>
                <a:defRPr/>
              </a:pPr>
              <a:t>‹#›</a:t>
            </a:fld>
            <a:endParaRPr lang="en-US" altLang="en-US"/>
          </a:p>
        </p:txBody>
      </p:sp>
    </p:spTree>
    <p:extLst>
      <p:ext uri="{BB962C8B-B14F-4D97-AF65-F5344CB8AC3E}">
        <p14:creationId xmlns:p14="http://schemas.microsoft.com/office/powerpoint/2010/main" val="1171698226"/>
      </p:ext>
    </p:extLst>
  </p:cSld>
  <p:clrMapOvr>
    <a:masterClrMapping/>
  </p:clrMapOvr>
  <p:transition spd="med" advTm="4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a:extLst>
              <a:ext uri="{FF2B5EF4-FFF2-40B4-BE49-F238E27FC236}">
                <a16:creationId xmlns:a16="http://schemas.microsoft.com/office/drawing/2014/main" id="{A96D31E3-02F2-4811-AB0A-436B9B98B343}"/>
              </a:ext>
            </a:extLst>
          </p:cNvPr>
          <p:cNvSpPr>
            <a:spLocks noGrp="1"/>
          </p:cNvSpPr>
          <p:nvPr>
            <p:ph type="dt" sz="half" idx="10"/>
          </p:nvPr>
        </p:nvSpPr>
        <p:spPr/>
        <p:txBody>
          <a:bodyPr/>
          <a:lstStyle>
            <a:lvl1pPr>
              <a:defRPr/>
            </a:lvl1pPr>
          </a:lstStyle>
          <a:p>
            <a:pPr>
              <a:defRPr/>
            </a:pPr>
            <a:fld id="{DC7A2243-0DDD-42C9-8DB9-A8008389A0D6}" type="datetimeFigureOut">
              <a:rPr lang="en-US"/>
              <a:pPr>
                <a:defRPr/>
              </a:pPr>
              <a:t>7/12/2021</a:t>
            </a:fld>
            <a:endParaRPr lang="en-US" dirty="0"/>
          </a:p>
        </p:txBody>
      </p:sp>
      <p:sp>
        <p:nvSpPr>
          <p:cNvPr id="4" name="Footer Placeholder 21">
            <a:extLst>
              <a:ext uri="{FF2B5EF4-FFF2-40B4-BE49-F238E27FC236}">
                <a16:creationId xmlns:a16="http://schemas.microsoft.com/office/drawing/2014/main" id="{81D4073A-8871-4101-9DBB-0D26E3BFEF92}"/>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17">
            <a:extLst>
              <a:ext uri="{FF2B5EF4-FFF2-40B4-BE49-F238E27FC236}">
                <a16:creationId xmlns:a16="http://schemas.microsoft.com/office/drawing/2014/main" id="{56BA44D4-5723-482F-BE0A-7145F1758DD4}"/>
              </a:ext>
            </a:extLst>
          </p:cNvPr>
          <p:cNvSpPr>
            <a:spLocks noGrp="1"/>
          </p:cNvSpPr>
          <p:nvPr>
            <p:ph type="sldNum" sz="quarter" idx="12"/>
          </p:nvPr>
        </p:nvSpPr>
        <p:spPr/>
        <p:txBody>
          <a:bodyPr/>
          <a:lstStyle>
            <a:lvl1pPr>
              <a:defRPr/>
            </a:lvl1pPr>
          </a:lstStyle>
          <a:p>
            <a:pPr>
              <a:defRPr/>
            </a:pPr>
            <a:fld id="{23BA0BD9-DB31-45A0-9397-3453F80134F0}" type="slidenum">
              <a:rPr lang="en-US" altLang="en-US"/>
              <a:pPr>
                <a:defRPr/>
              </a:pPr>
              <a:t>‹#›</a:t>
            </a:fld>
            <a:endParaRPr lang="en-US" altLang="en-US"/>
          </a:p>
        </p:txBody>
      </p:sp>
    </p:spTree>
    <p:extLst>
      <p:ext uri="{BB962C8B-B14F-4D97-AF65-F5344CB8AC3E}">
        <p14:creationId xmlns:p14="http://schemas.microsoft.com/office/powerpoint/2010/main" val="347922176"/>
      </p:ext>
    </p:extLst>
  </p:cSld>
  <p:clrMapOvr>
    <a:masterClrMapping/>
  </p:clrMapOvr>
  <p:transition spd="med" advTm="4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E8FE0731-5026-411C-9B21-273EC3DCF781}"/>
              </a:ext>
            </a:extLst>
          </p:cNvPr>
          <p:cNvSpPr>
            <a:spLocks noGrp="1"/>
          </p:cNvSpPr>
          <p:nvPr>
            <p:ph type="dt" sz="half" idx="10"/>
          </p:nvPr>
        </p:nvSpPr>
        <p:spPr/>
        <p:txBody>
          <a:bodyPr/>
          <a:lstStyle>
            <a:lvl1pPr>
              <a:defRPr/>
            </a:lvl1pPr>
          </a:lstStyle>
          <a:p>
            <a:pPr>
              <a:defRPr/>
            </a:pPr>
            <a:fld id="{C18A115D-80AD-40FF-9F95-3E540C4D1E7E}" type="datetimeFigureOut">
              <a:rPr lang="en-US"/>
              <a:pPr>
                <a:defRPr/>
              </a:pPr>
              <a:t>7/12/2021</a:t>
            </a:fld>
            <a:endParaRPr lang="en-US" dirty="0"/>
          </a:p>
        </p:txBody>
      </p:sp>
      <p:sp>
        <p:nvSpPr>
          <p:cNvPr id="3" name="Footer Placeholder 21">
            <a:extLst>
              <a:ext uri="{FF2B5EF4-FFF2-40B4-BE49-F238E27FC236}">
                <a16:creationId xmlns:a16="http://schemas.microsoft.com/office/drawing/2014/main" id="{0486B2EB-6AD8-4702-9BFF-2CB4AC75721F}"/>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17">
            <a:extLst>
              <a:ext uri="{FF2B5EF4-FFF2-40B4-BE49-F238E27FC236}">
                <a16:creationId xmlns:a16="http://schemas.microsoft.com/office/drawing/2014/main" id="{9CF57B14-D4A3-417F-A59E-CBF10E2A93D5}"/>
              </a:ext>
            </a:extLst>
          </p:cNvPr>
          <p:cNvSpPr>
            <a:spLocks noGrp="1"/>
          </p:cNvSpPr>
          <p:nvPr>
            <p:ph type="sldNum" sz="quarter" idx="12"/>
          </p:nvPr>
        </p:nvSpPr>
        <p:spPr/>
        <p:txBody>
          <a:bodyPr/>
          <a:lstStyle>
            <a:lvl1pPr>
              <a:defRPr/>
            </a:lvl1pPr>
          </a:lstStyle>
          <a:p>
            <a:pPr>
              <a:defRPr/>
            </a:pPr>
            <a:fld id="{377CEAAF-66FD-4812-88DC-72650FEF78E4}" type="slidenum">
              <a:rPr lang="en-US" altLang="en-US"/>
              <a:pPr>
                <a:defRPr/>
              </a:pPr>
              <a:t>‹#›</a:t>
            </a:fld>
            <a:endParaRPr lang="en-US" altLang="en-US"/>
          </a:p>
        </p:txBody>
      </p:sp>
    </p:spTree>
    <p:extLst>
      <p:ext uri="{BB962C8B-B14F-4D97-AF65-F5344CB8AC3E}">
        <p14:creationId xmlns:p14="http://schemas.microsoft.com/office/powerpoint/2010/main" val="1403092059"/>
      </p:ext>
    </p:extLst>
  </p:cSld>
  <p:clrMapOvr>
    <a:masterClrMapping/>
  </p:clrMapOvr>
  <p:transition spd="med" advTm="4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16:creationId xmlns:a16="http://schemas.microsoft.com/office/drawing/2014/main" id="{03111174-BD92-4CEB-9B5C-B7658E62499B}"/>
              </a:ext>
            </a:extLst>
          </p:cNvPr>
          <p:cNvSpPr>
            <a:spLocks noGrp="1"/>
          </p:cNvSpPr>
          <p:nvPr>
            <p:ph type="dt" sz="half" idx="10"/>
          </p:nvPr>
        </p:nvSpPr>
        <p:spPr/>
        <p:txBody>
          <a:bodyPr/>
          <a:lstStyle>
            <a:lvl1pPr>
              <a:defRPr/>
            </a:lvl1pPr>
          </a:lstStyle>
          <a:p>
            <a:pPr>
              <a:defRPr/>
            </a:pPr>
            <a:fld id="{DAF5A4AF-4F24-4EAA-B0B8-45E0462D4735}" type="datetimeFigureOut">
              <a:rPr lang="en-US"/>
              <a:pPr>
                <a:defRPr/>
              </a:pPr>
              <a:t>7/12/2021</a:t>
            </a:fld>
            <a:endParaRPr lang="en-US" dirty="0"/>
          </a:p>
        </p:txBody>
      </p:sp>
      <p:sp>
        <p:nvSpPr>
          <p:cNvPr id="6" name="Footer Placeholder 21">
            <a:extLst>
              <a:ext uri="{FF2B5EF4-FFF2-40B4-BE49-F238E27FC236}">
                <a16:creationId xmlns:a16="http://schemas.microsoft.com/office/drawing/2014/main" id="{1A4B7509-94CB-43AB-A48E-CA6DCC14DA0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17">
            <a:extLst>
              <a:ext uri="{FF2B5EF4-FFF2-40B4-BE49-F238E27FC236}">
                <a16:creationId xmlns:a16="http://schemas.microsoft.com/office/drawing/2014/main" id="{08B93D41-1D19-44A2-9990-FA8BD9520E3D}"/>
              </a:ext>
            </a:extLst>
          </p:cNvPr>
          <p:cNvSpPr>
            <a:spLocks noGrp="1"/>
          </p:cNvSpPr>
          <p:nvPr>
            <p:ph type="sldNum" sz="quarter" idx="12"/>
          </p:nvPr>
        </p:nvSpPr>
        <p:spPr/>
        <p:txBody>
          <a:bodyPr/>
          <a:lstStyle>
            <a:lvl1pPr>
              <a:defRPr/>
            </a:lvl1pPr>
          </a:lstStyle>
          <a:p>
            <a:pPr>
              <a:defRPr/>
            </a:pPr>
            <a:fld id="{7CC3B213-DFC4-42CC-8709-843EBDD1B0AD}" type="slidenum">
              <a:rPr lang="en-US" altLang="en-US"/>
              <a:pPr>
                <a:defRPr/>
              </a:pPr>
              <a:t>‹#›</a:t>
            </a:fld>
            <a:endParaRPr lang="en-US" altLang="en-US"/>
          </a:p>
        </p:txBody>
      </p:sp>
    </p:spTree>
    <p:extLst>
      <p:ext uri="{BB962C8B-B14F-4D97-AF65-F5344CB8AC3E}">
        <p14:creationId xmlns:p14="http://schemas.microsoft.com/office/powerpoint/2010/main" val="3128790941"/>
      </p:ext>
    </p:extLst>
  </p:cSld>
  <p:clrMapOvr>
    <a:masterClrMapping/>
  </p:clrMapOvr>
  <p:transition spd="med" advTm="40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13">
            <a:extLst>
              <a:ext uri="{FF2B5EF4-FFF2-40B4-BE49-F238E27FC236}">
                <a16:creationId xmlns:a16="http://schemas.microsoft.com/office/drawing/2014/main" id="{418E68FF-6E39-45EB-93C4-09977214BE9E}"/>
              </a:ext>
            </a:extLst>
          </p:cNvPr>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ight Triangle 5">
            <a:extLst>
              <a:ext uri="{FF2B5EF4-FFF2-40B4-BE49-F238E27FC236}">
                <a16:creationId xmlns:a16="http://schemas.microsoft.com/office/drawing/2014/main" id="{A5CEA6E6-44C3-4DFC-A31F-88E5978554FD}"/>
              </a:ext>
            </a:extLst>
          </p:cNvPr>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7" name="Freeform 15">
            <a:extLst>
              <a:ext uri="{FF2B5EF4-FFF2-40B4-BE49-F238E27FC236}">
                <a16:creationId xmlns:a16="http://schemas.microsoft.com/office/drawing/2014/main" id="{5012CB63-F8DF-4329-8681-4D51DDCCDFC6}"/>
              </a:ext>
            </a:extLst>
          </p:cNvPr>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sp>
        <p:nvSpPr>
          <p:cNvPr id="8" name="Freeform 16">
            <a:extLst>
              <a:ext uri="{FF2B5EF4-FFF2-40B4-BE49-F238E27FC236}">
                <a16:creationId xmlns:a16="http://schemas.microsoft.com/office/drawing/2014/main" id="{49C639F4-92A8-4ADE-840E-DF763628D0B2}"/>
              </a:ext>
            </a:extLst>
          </p:cNvPr>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dirty="0"/>
              <a:t>Click icon to add picture</a:t>
            </a:r>
          </a:p>
        </p:txBody>
      </p:sp>
      <p:sp>
        <p:nvSpPr>
          <p:cNvPr id="9" name="Date Placeholder 4">
            <a:extLst>
              <a:ext uri="{FF2B5EF4-FFF2-40B4-BE49-F238E27FC236}">
                <a16:creationId xmlns:a16="http://schemas.microsoft.com/office/drawing/2014/main" id="{5CCB1320-0911-4795-942F-6EFAEB520D65}"/>
              </a:ext>
            </a:extLst>
          </p:cNvPr>
          <p:cNvSpPr>
            <a:spLocks noGrp="1"/>
          </p:cNvSpPr>
          <p:nvPr>
            <p:ph type="dt" sz="half" idx="10"/>
          </p:nvPr>
        </p:nvSpPr>
        <p:spPr/>
        <p:txBody>
          <a:bodyPr/>
          <a:lstStyle>
            <a:lvl1pPr>
              <a:defRPr/>
            </a:lvl1pPr>
          </a:lstStyle>
          <a:p>
            <a:pPr>
              <a:defRPr/>
            </a:pPr>
            <a:fld id="{9DD777F6-A265-4229-B7BB-F8974FF9EF69}" type="datetimeFigureOut">
              <a:rPr lang="en-US"/>
              <a:pPr>
                <a:defRPr/>
              </a:pPr>
              <a:t>7/12/2021</a:t>
            </a:fld>
            <a:endParaRPr lang="en-US" dirty="0"/>
          </a:p>
        </p:txBody>
      </p:sp>
      <p:sp>
        <p:nvSpPr>
          <p:cNvPr id="10" name="Footer Placeholder 5">
            <a:extLst>
              <a:ext uri="{FF2B5EF4-FFF2-40B4-BE49-F238E27FC236}">
                <a16:creationId xmlns:a16="http://schemas.microsoft.com/office/drawing/2014/main" id="{2D791606-542C-45CC-A867-48C11E810A0A}"/>
              </a:ext>
            </a:extLst>
          </p:cNvPr>
          <p:cNvSpPr>
            <a:spLocks noGrp="1"/>
          </p:cNvSpPr>
          <p:nvPr>
            <p:ph type="ftr" sz="quarter" idx="11"/>
          </p:nvPr>
        </p:nvSpPr>
        <p:spPr/>
        <p:txBody>
          <a:bodyPr/>
          <a:lstStyle>
            <a:lvl1pPr>
              <a:defRPr/>
            </a:lvl1pPr>
          </a:lstStyle>
          <a:p>
            <a:pPr>
              <a:defRPr/>
            </a:pPr>
            <a:endParaRPr lang="en-US"/>
          </a:p>
        </p:txBody>
      </p:sp>
      <p:sp>
        <p:nvSpPr>
          <p:cNvPr id="11" name="Slide Number Placeholder 6">
            <a:extLst>
              <a:ext uri="{FF2B5EF4-FFF2-40B4-BE49-F238E27FC236}">
                <a16:creationId xmlns:a16="http://schemas.microsoft.com/office/drawing/2014/main" id="{754606CA-6EE1-4AF0-B51D-D22DF3C4439B}"/>
              </a:ext>
            </a:extLst>
          </p:cNvPr>
          <p:cNvSpPr>
            <a:spLocks noGrp="1"/>
          </p:cNvSpPr>
          <p:nvPr>
            <p:ph type="sldNum" sz="quarter" idx="12"/>
          </p:nvPr>
        </p:nvSpPr>
        <p:spPr>
          <a:xfrm>
            <a:off x="8077200" y="6356350"/>
            <a:ext cx="609600" cy="365125"/>
          </a:xfrm>
        </p:spPr>
        <p:txBody>
          <a:bodyPr/>
          <a:lstStyle>
            <a:lvl1pPr>
              <a:defRPr/>
            </a:lvl1pPr>
          </a:lstStyle>
          <a:p>
            <a:pPr>
              <a:defRPr/>
            </a:pPr>
            <a:fld id="{3A064CB2-75D8-4749-9964-76497DC2F5B5}" type="slidenum">
              <a:rPr lang="en-US" altLang="en-US"/>
              <a:pPr>
                <a:defRPr/>
              </a:pPr>
              <a:t>‹#›</a:t>
            </a:fld>
            <a:endParaRPr lang="en-US" altLang="en-US"/>
          </a:p>
        </p:txBody>
      </p:sp>
    </p:spTree>
    <p:extLst>
      <p:ext uri="{BB962C8B-B14F-4D97-AF65-F5344CB8AC3E}">
        <p14:creationId xmlns:p14="http://schemas.microsoft.com/office/powerpoint/2010/main" val="863020356"/>
      </p:ext>
    </p:extLst>
  </p:cSld>
  <p:clrMapOvr>
    <a:masterClrMapping/>
  </p:clrMapOvr>
  <p:transition spd="med" advTm="4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308A91CE-4FCB-4797-8C8E-295741DC2D41}"/>
              </a:ext>
            </a:extLst>
          </p:cNvPr>
          <p:cNvSpPr>
            <a:spLocks noGrp="1"/>
          </p:cNvSpPr>
          <p:nvPr>
            <p:ph type="dt" sz="half" idx="10"/>
          </p:nvPr>
        </p:nvSpPr>
        <p:spPr/>
        <p:txBody>
          <a:bodyPr/>
          <a:lstStyle>
            <a:lvl1pPr>
              <a:defRPr/>
            </a:lvl1pPr>
          </a:lstStyle>
          <a:p>
            <a:pPr>
              <a:defRPr/>
            </a:pPr>
            <a:fld id="{57539947-3CB8-457A-8591-10C3EE9DCF86}" type="datetimeFigureOut">
              <a:rPr lang="en-US"/>
              <a:pPr>
                <a:defRPr/>
              </a:pPr>
              <a:t>7/12/2021</a:t>
            </a:fld>
            <a:endParaRPr lang="en-US" dirty="0"/>
          </a:p>
        </p:txBody>
      </p:sp>
      <p:sp>
        <p:nvSpPr>
          <p:cNvPr id="5" name="Footer Placeholder 21">
            <a:extLst>
              <a:ext uri="{FF2B5EF4-FFF2-40B4-BE49-F238E27FC236}">
                <a16:creationId xmlns:a16="http://schemas.microsoft.com/office/drawing/2014/main" id="{9FE14720-6336-4273-B193-61A9AEA936F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17">
            <a:extLst>
              <a:ext uri="{FF2B5EF4-FFF2-40B4-BE49-F238E27FC236}">
                <a16:creationId xmlns:a16="http://schemas.microsoft.com/office/drawing/2014/main" id="{C0219673-1B82-43EE-841D-B0A86FCEA8DA}"/>
              </a:ext>
            </a:extLst>
          </p:cNvPr>
          <p:cNvSpPr>
            <a:spLocks noGrp="1"/>
          </p:cNvSpPr>
          <p:nvPr>
            <p:ph type="sldNum" sz="quarter" idx="12"/>
          </p:nvPr>
        </p:nvSpPr>
        <p:spPr/>
        <p:txBody>
          <a:bodyPr/>
          <a:lstStyle>
            <a:lvl1pPr>
              <a:defRPr/>
            </a:lvl1pPr>
          </a:lstStyle>
          <a:p>
            <a:pPr>
              <a:defRPr/>
            </a:pPr>
            <a:fld id="{BDCCDBC1-8C92-42F0-94AF-48E569ECDC49}" type="slidenum">
              <a:rPr lang="en-US" altLang="en-US"/>
              <a:pPr>
                <a:defRPr/>
              </a:pPr>
              <a:t>‹#›</a:t>
            </a:fld>
            <a:endParaRPr lang="en-US" altLang="en-US"/>
          </a:p>
        </p:txBody>
      </p:sp>
    </p:spTree>
    <p:extLst>
      <p:ext uri="{BB962C8B-B14F-4D97-AF65-F5344CB8AC3E}">
        <p14:creationId xmlns:p14="http://schemas.microsoft.com/office/powerpoint/2010/main" val="480556884"/>
      </p:ext>
    </p:extLst>
  </p:cSld>
  <p:clrMapOvr>
    <a:masterClrMapping/>
  </p:clrMapOvr>
  <p:transition spd="med" advTm="4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7013653D-776B-48CE-BFAF-9508603281C6}"/>
              </a:ext>
            </a:extLst>
          </p:cNvPr>
          <p:cNvSpPr>
            <a:spLocks noGrp="1"/>
          </p:cNvSpPr>
          <p:nvPr>
            <p:ph type="dt" sz="half" idx="10"/>
          </p:nvPr>
        </p:nvSpPr>
        <p:spPr/>
        <p:txBody>
          <a:bodyPr/>
          <a:lstStyle>
            <a:lvl1pPr>
              <a:defRPr/>
            </a:lvl1pPr>
          </a:lstStyle>
          <a:p>
            <a:pPr>
              <a:defRPr/>
            </a:pPr>
            <a:fld id="{48D11DE2-C0ED-4C78-9E99-3AC4B3530338}" type="datetimeFigureOut">
              <a:rPr lang="en-US"/>
              <a:pPr>
                <a:defRPr/>
              </a:pPr>
              <a:t>7/12/2021</a:t>
            </a:fld>
            <a:endParaRPr lang="en-US" dirty="0"/>
          </a:p>
        </p:txBody>
      </p:sp>
      <p:sp>
        <p:nvSpPr>
          <p:cNvPr id="5" name="Footer Placeholder 21">
            <a:extLst>
              <a:ext uri="{FF2B5EF4-FFF2-40B4-BE49-F238E27FC236}">
                <a16:creationId xmlns:a16="http://schemas.microsoft.com/office/drawing/2014/main" id="{8F856A8E-8EEB-4ED0-86F0-8793DD6F966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17">
            <a:extLst>
              <a:ext uri="{FF2B5EF4-FFF2-40B4-BE49-F238E27FC236}">
                <a16:creationId xmlns:a16="http://schemas.microsoft.com/office/drawing/2014/main" id="{8C9AA2E0-D3F9-4AB0-8DAA-A0971CA48EE1}"/>
              </a:ext>
            </a:extLst>
          </p:cNvPr>
          <p:cNvSpPr>
            <a:spLocks noGrp="1"/>
          </p:cNvSpPr>
          <p:nvPr>
            <p:ph type="sldNum" sz="quarter" idx="12"/>
          </p:nvPr>
        </p:nvSpPr>
        <p:spPr/>
        <p:txBody>
          <a:bodyPr/>
          <a:lstStyle>
            <a:lvl1pPr>
              <a:defRPr/>
            </a:lvl1pPr>
          </a:lstStyle>
          <a:p>
            <a:pPr>
              <a:defRPr/>
            </a:pPr>
            <a:fld id="{D28507E5-2ECB-46BB-B1F1-0CAAAE3CDB20}" type="slidenum">
              <a:rPr lang="en-US" altLang="en-US"/>
              <a:pPr>
                <a:defRPr/>
              </a:pPr>
              <a:t>‹#›</a:t>
            </a:fld>
            <a:endParaRPr lang="en-US" altLang="en-US"/>
          </a:p>
        </p:txBody>
      </p:sp>
    </p:spTree>
    <p:extLst>
      <p:ext uri="{BB962C8B-B14F-4D97-AF65-F5344CB8AC3E}">
        <p14:creationId xmlns:p14="http://schemas.microsoft.com/office/powerpoint/2010/main" val="1183357272"/>
      </p:ext>
    </p:extLst>
  </p:cSld>
  <p:clrMapOvr>
    <a:masterClrMapping/>
  </p:clrMapOvr>
  <p:transition spd="med" advTm="4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9933"/>
        </a:solid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ABCAE707-EE41-428D-BF94-BF9D27AE1FAE}"/>
              </a:ext>
            </a:extLst>
          </p:cNvPr>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sp>
        <p:nvSpPr>
          <p:cNvPr id="8" name="Freeform 7">
            <a:extLst>
              <a:ext uri="{FF2B5EF4-FFF2-40B4-BE49-F238E27FC236}">
                <a16:creationId xmlns:a16="http://schemas.microsoft.com/office/drawing/2014/main" id="{0C699622-EFEB-4885-9766-0B3960EF8339}"/>
              </a:ext>
            </a:extLst>
          </p:cNvPr>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sp>
        <p:nvSpPr>
          <p:cNvPr id="1028" name="Title Placeholder 8">
            <a:extLst>
              <a:ext uri="{FF2B5EF4-FFF2-40B4-BE49-F238E27FC236}">
                <a16:creationId xmlns:a16="http://schemas.microsoft.com/office/drawing/2014/main" id="{B04F43B9-6938-4B83-A088-062737356F4F}"/>
              </a:ext>
            </a:extLst>
          </p:cNvPr>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altLang="en-US"/>
              <a:t>Click to edit Master title style</a:t>
            </a:r>
          </a:p>
        </p:txBody>
      </p:sp>
      <p:sp>
        <p:nvSpPr>
          <p:cNvPr id="1029" name="Text Placeholder 29">
            <a:extLst>
              <a:ext uri="{FF2B5EF4-FFF2-40B4-BE49-F238E27FC236}">
                <a16:creationId xmlns:a16="http://schemas.microsoft.com/office/drawing/2014/main" id="{6A1CDD93-2691-425D-8DE9-2888168FB2EA}"/>
              </a:ext>
            </a:extLst>
          </p:cNvPr>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a:extLst>
              <a:ext uri="{FF2B5EF4-FFF2-40B4-BE49-F238E27FC236}">
                <a16:creationId xmlns:a16="http://schemas.microsoft.com/office/drawing/2014/main" id="{F95E6345-9032-44F0-BFB3-F3E5DDED2CEF}"/>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fld id="{F4BAA67A-625D-4C2A-B046-1375F8566B62}" type="datetimeFigureOut">
              <a:rPr lang="en-US"/>
              <a:pPr>
                <a:defRPr/>
              </a:pPr>
              <a:t>7/12/2021</a:t>
            </a:fld>
            <a:endParaRPr lang="en-US" dirty="0"/>
          </a:p>
        </p:txBody>
      </p:sp>
      <p:sp>
        <p:nvSpPr>
          <p:cNvPr id="22" name="Footer Placeholder 21">
            <a:extLst>
              <a:ext uri="{FF2B5EF4-FFF2-40B4-BE49-F238E27FC236}">
                <a16:creationId xmlns:a16="http://schemas.microsoft.com/office/drawing/2014/main" id="{7C4AF92D-ADC6-4C42-AE49-082E6E0AEDED}"/>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endParaRPr lang="en-US"/>
          </a:p>
        </p:txBody>
      </p:sp>
      <p:sp>
        <p:nvSpPr>
          <p:cNvPr id="18" name="Slide Number Placeholder 17">
            <a:extLst>
              <a:ext uri="{FF2B5EF4-FFF2-40B4-BE49-F238E27FC236}">
                <a16:creationId xmlns:a16="http://schemas.microsoft.com/office/drawing/2014/main" id="{1330014B-0D32-447F-BB35-3E5BB977094F}"/>
              </a:ext>
            </a:extLst>
          </p:cNvPr>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eaLnBrk="1" hangingPunct="1">
              <a:defRPr sz="1200">
                <a:solidFill>
                  <a:srgbClr val="045C75"/>
                </a:solidFill>
                <a:latin typeface="Constantia" panose="02030602050306030303" pitchFamily="18" charset="0"/>
              </a:defRPr>
            </a:lvl1pPr>
          </a:lstStyle>
          <a:p>
            <a:pPr>
              <a:defRPr/>
            </a:pPr>
            <a:fld id="{DAAAA61B-A10B-480D-AD00-BB7A18FF328E}" type="slidenum">
              <a:rPr lang="en-US" altLang="en-US"/>
              <a:pPr>
                <a:defRPr/>
              </a:pPr>
              <a:t>‹#›</a:t>
            </a:fld>
            <a:endParaRPr lang="en-US" altLang="en-US"/>
          </a:p>
        </p:txBody>
      </p:sp>
      <p:grpSp>
        <p:nvGrpSpPr>
          <p:cNvPr id="1033" name="Group 1">
            <a:extLst>
              <a:ext uri="{FF2B5EF4-FFF2-40B4-BE49-F238E27FC236}">
                <a16:creationId xmlns:a16="http://schemas.microsoft.com/office/drawing/2014/main" id="{AC377146-59ED-4DB0-A5AE-F366F11F5620}"/>
              </a:ext>
            </a:extLst>
          </p:cNvPr>
          <p:cNvGrpSpPr>
            <a:grpSpLocks/>
          </p:cNvGrpSpPr>
          <p:nvPr/>
        </p:nvGrpSpPr>
        <p:grpSpPr bwMode="auto">
          <a:xfrm>
            <a:off x="-19050" y="203200"/>
            <a:ext cx="9180513" cy="647700"/>
            <a:chOff x="-19045" y="216550"/>
            <a:chExt cx="9180548" cy="649224"/>
          </a:xfrm>
        </p:grpSpPr>
        <p:sp>
          <p:nvSpPr>
            <p:cNvPr id="12" name="Freeform 11">
              <a:extLst>
                <a:ext uri="{FF2B5EF4-FFF2-40B4-BE49-F238E27FC236}">
                  <a16:creationId xmlns:a16="http://schemas.microsoft.com/office/drawing/2014/main" id="{22C7128C-5E3C-4471-B0C8-3A28BC5BF2F5}"/>
                </a:ext>
              </a:extLst>
            </p:cNvPr>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sp>
          <p:nvSpPr>
            <p:cNvPr id="13" name="Freeform 12">
              <a:extLst>
                <a:ext uri="{FF2B5EF4-FFF2-40B4-BE49-F238E27FC236}">
                  <a16:creationId xmlns:a16="http://schemas.microsoft.com/office/drawing/2014/main" id="{6CC90B12-4A10-4AAF-A4D8-86390DC257E0}"/>
                </a:ext>
              </a:extLst>
            </p:cNvPr>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grpSp>
    </p:spTree>
  </p:cSld>
  <p:clrMap bg1="lt1" tx1="dk1" bg2="lt2" tx2="dk2" accent1="accent1" accent2="accent2" accent3="accent3" accent4="accent4" accent5="accent5" accent6="accent6" hlink="hlink" folHlink="folHlink"/>
  <p:sldLayoutIdLst>
    <p:sldLayoutId id="2147483789" r:id="rId1"/>
    <p:sldLayoutId id="2147483781" r:id="rId2"/>
    <p:sldLayoutId id="2147483790" r:id="rId3"/>
    <p:sldLayoutId id="2147483782" r:id="rId4"/>
    <p:sldLayoutId id="2147483783" r:id="rId5"/>
    <p:sldLayoutId id="2147483784" r:id="rId6"/>
    <p:sldLayoutId id="2147483785" r:id="rId7"/>
    <p:sldLayoutId id="2147483786" r:id="rId8"/>
    <p:sldLayoutId id="2147483791" r:id="rId9"/>
    <p:sldLayoutId id="2147483787" r:id="rId10"/>
    <p:sldLayoutId id="2147483788" r:id="rId11"/>
  </p:sldLayoutIdLst>
  <p:transition spd="med" advTm="4000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hyperlink" Target="http://images.google.co.uk/imgres?imgurl=http://ecx.images-amazon.com/images/I/41mGu+cmuNL._SL500_SY225_SX189_.jpg&amp;imgrefurl=http://www.spiderman-toys.co.uk/&amp;usg=__dj2ijspaslkO-LdBkS4dma2oM1M=&amp;h=225&amp;w=189&amp;sz=7&amp;hl=en&amp;start=87&amp;um=1&amp;tbnid=ocvxNFBzBXwE8M:&amp;tbnh=108&amp;tbnw=91&amp;prev=/images?q=wellies+clip+art&amp;ndsp=21&amp;hl=en&amp;rlz=1T4HPEA_en-GBGB256GB257&amp;sa=N&amp;start=84&amp;um=1"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audley symbol">
            <a:extLst>
              <a:ext uri="{FF2B5EF4-FFF2-40B4-BE49-F238E27FC236}">
                <a16:creationId xmlns:a16="http://schemas.microsoft.com/office/drawing/2014/main" id="{D611A682-27E7-41DF-A877-84795B3BF2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1916113"/>
            <a:ext cx="4086225" cy="4106862"/>
          </a:xfrm>
          <a:prstGeom prst="rect">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6147" name="WordArt 5">
            <a:extLst>
              <a:ext uri="{FF2B5EF4-FFF2-40B4-BE49-F238E27FC236}">
                <a16:creationId xmlns:a16="http://schemas.microsoft.com/office/drawing/2014/main" id="{B1A35624-E216-42CA-BC4D-40B7A2B266EA}"/>
              </a:ext>
            </a:extLst>
          </p:cNvPr>
          <p:cNvSpPr>
            <a:spLocks noChangeArrowheads="1" noChangeShapeType="1" noTextEdit="1"/>
          </p:cNvSpPr>
          <p:nvPr/>
        </p:nvSpPr>
        <p:spPr bwMode="auto">
          <a:xfrm>
            <a:off x="539750" y="692150"/>
            <a:ext cx="8280400" cy="2520950"/>
          </a:xfrm>
          <a:prstGeom prst="rect">
            <a:avLst/>
          </a:prstGeom>
        </p:spPr>
        <p:txBody>
          <a:bodyPr spcFirstLastPara="1" wrap="none" fromWordArt="1">
            <a:prstTxWarp prst="textArchUp">
              <a:avLst>
                <a:gd name="adj" fmla="val 11276807"/>
              </a:avLst>
            </a:prstTxWarp>
          </a:bodyPr>
          <a:lstStyle/>
          <a:p>
            <a:pPr algn="ctr"/>
            <a:r>
              <a:rPr lang="en-US" sz="3600" kern="10">
                <a:ln w="9525">
                  <a:solidFill>
                    <a:srgbClr val="000000"/>
                  </a:solidFill>
                  <a:round/>
                  <a:headEnd/>
                  <a:tailEnd/>
                </a:ln>
                <a:solidFill>
                  <a:schemeClr val="bg1"/>
                </a:solidFill>
                <a:latin typeface="Comic Sans MS" panose="030F0702030302020204" pitchFamily="66" charset="0"/>
              </a:rPr>
              <a:t>Audley Infant School</a:t>
            </a:r>
          </a:p>
        </p:txBody>
      </p:sp>
    </p:spTree>
  </p:cSld>
  <p:clrMapOvr>
    <a:masterClrMapping/>
  </p:clrMapOvr>
  <p:transition spd="med" advTm="2469"/>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6D42040-4FA1-4DC8-9F05-7C2090E343F2}"/>
              </a:ext>
            </a:extLst>
          </p:cNvPr>
          <p:cNvSpPr>
            <a:spLocks noGrp="1"/>
          </p:cNvSpPr>
          <p:nvPr>
            <p:ph type="title" idx="4294967295"/>
          </p:nvPr>
        </p:nvSpPr>
        <p:spPr>
          <a:xfrm>
            <a:off x="468313" y="0"/>
            <a:ext cx="8229600" cy="1143000"/>
          </a:xfrm>
        </p:spPr>
        <p:txBody>
          <a:bodyPr/>
          <a:lstStyle/>
          <a:p>
            <a:pPr algn="ctr" eaLnBrk="1" hangingPunct="1"/>
            <a:r>
              <a:rPr lang="en-GB" altLang="en-US">
                <a:solidFill>
                  <a:schemeClr val="bg1"/>
                </a:solidFill>
                <a:latin typeface="Arial" panose="020B0604020202020204" pitchFamily="34" charset="0"/>
                <a:cs typeface="Arial" panose="020B0604020202020204" pitchFamily="34" charset="0"/>
              </a:rPr>
              <a:t>Audley Infant School</a:t>
            </a:r>
            <a:endParaRPr lang="en-US" altLang="en-US">
              <a:solidFill>
                <a:schemeClr val="bg1"/>
              </a:solidFill>
              <a:latin typeface="Arial" panose="020B0604020202020204" pitchFamily="34" charset="0"/>
              <a:cs typeface="Arial" panose="020B0604020202020204" pitchFamily="34" charset="0"/>
            </a:endParaRPr>
          </a:p>
        </p:txBody>
      </p:sp>
      <p:sp>
        <p:nvSpPr>
          <p:cNvPr id="53251" name="Rectangle 3">
            <a:extLst>
              <a:ext uri="{FF2B5EF4-FFF2-40B4-BE49-F238E27FC236}">
                <a16:creationId xmlns:a16="http://schemas.microsoft.com/office/drawing/2014/main" id="{E1DC2449-347D-4E9B-BFF2-8BB371D32684}"/>
              </a:ext>
            </a:extLst>
          </p:cNvPr>
          <p:cNvSpPr>
            <a:spLocks noGrp="1"/>
          </p:cNvSpPr>
          <p:nvPr>
            <p:ph type="body" idx="4294967295"/>
          </p:nvPr>
        </p:nvSpPr>
        <p:spPr>
          <a:xfrm>
            <a:off x="468313" y="1557338"/>
            <a:ext cx="8229600" cy="4895850"/>
          </a:xfrm>
        </p:spPr>
        <p:txBody>
          <a:bodyPr/>
          <a:lstStyle/>
          <a:p>
            <a:pPr eaLnBrk="1" hangingPunct="1">
              <a:defRPr/>
            </a:pPr>
            <a:r>
              <a:rPr lang="en-GB" sz="2400" dirty="0">
                <a:solidFill>
                  <a:schemeClr val="bg1"/>
                </a:solidFill>
                <a:latin typeface="Arial" charset="0"/>
              </a:rPr>
              <a:t>Your child will now be a member of Audley Infant School which also incorporates the nursery provision. </a:t>
            </a:r>
          </a:p>
          <a:p>
            <a:pPr eaLnBrk="1" hangingPunct="1">
              <a:defRPr/>
            </a:pPr>
            <a:r>
              <a:rPr lang="en-GB" sz="2400" dirty="0">
                <a:solidFill>
                  <a:schemeClr val="bg1"/>
                </a:solidFill>
                <a:latin typeface="Arial" charset="0"/>
              </a:rPr>
              <a:t>The </a:t>
            </a:r>
            <a:r>
              <a:rPr lang="en-GB" sz="2400" dirty="0" smtClean="0">
                <a:solidFill>
                  <a:schemeClr val="bg1"/>
                </a:solidFill>
                <a:latin typeface="Arial" charset="0"/>
              </a:rPr>
              <a:t>nursery class can cater </a:t>
            </a:r>
            <a:r>
              <a:rPr lang="en-GB" sz="2400" dirty="0">
                <a:solidFill>
                  <a:schemeClr val="bg1"/>
                </a:solidFill>
                <a:latin typeface="Arial" charset="0"/>
              </a:rPr>
              <a:t>for </a:t>
            </a:r>
            <a:r>
              <a:rPr lang="en-GB" sz="2400" dirty="0" smtClean="0">
                <a:solidFill>
                  <a:schemeClr val="bg1"/>
                </a:solidFill>
                <a:latin typeface="Arial" charset="0"/>
              </a:rPr>
              <a:t>30 </a:t>
            </a:r>
            <a:r>
              <a:rPr lang="en-GB" sz="2400" dirty="0">
                <a:solidFill>
                  <a:schemeClr val="bg1"/>
                </a:solidFill>
                <a:latin typeface="Arial" charset="0"/>
              </a:rPr>
              <a:t>children in the </a:t>
            </a:r>
            <a:r>
              <a:rPr lang="en-GB" sz="2400" dirty="0" smtClean="0">
                <a:solidFill>
                  <a:schemeClr val="bg1"/>
                </a:solidFill>
                <a:latin typeface="Arial" charset="0"/>
              </a:rPr>
              <a:t>morning.</a:t>
            </a:r>
            <a:endParaRPr lang="en-GB" sz="2400" dirty="0">
              <a:solidFill>
                <a:schemeClr val="bg1"/>
              </a:solidFill>
              <a:latin typeface="Arial" charset="0"/>
            </a:endParaRPr>
          </a:p>
          <a:p>
            <a:pPr eaLnBrk="1" hangingPunct="1">
              <a:defRPr/>
            </a:pPr>
            <a:r>
              <a:rPr lang="en-GB" sz="2400" dirty="0">
                <a:solidFill>
                  <a:schemeClr val="bg1"/>
                </a:solidFill>
                <a:latin typeface="Arial" charset="0"/>
              </a:rPr>
              <a:t>There are </a:t>
            </a:r>
            <a:r>
              <a:rPr lang="en-GB" sz="2400" dirty="0" smtClean="0">
                <a:solidFill>
                  <a:schemeClr val="bg1"/>
                </a:solidFill>
                <a:latin typeface="Arial" charset="0"/>
              </a:rPr>
              <a:t>3 </a:t>
            </a:r>
            <a:r>
              <a:rPr lang="en-GB" sz="2400" dirty="0" smtClean="0">
                <a:solidFill>
                  <a:schemeClr val="bg1"/>
                </a:solidFill>
                <a:latin typeface="Arial" charset="0"/>
              </a:rPr>
              <a:t>reception </a:t>
            </a:r>
            <a:r>
              <a:rPr lang="en-GB" sz="2400" dirty="0">
                <a:solidFill>
                  <a:schemeClr val="bg1"/>
                </a:solidFill>
                <a:latin typeface="Arial" charset="0"/>
              </a:rPr>
              <a:t>classes </a:t>
            </a:r>
            <a:r>
              <a:rPr lang="en-GB" sz="2400" dirty="0" smtClean="0">
                <a:solidFill>
                  <a:schemeClr val="bg1"/>
                </a:solidFill>
                <a:latin typeface="Arial" charset="0"/>
              </a:rPr>
              <a:t>this year.</a:t>
            </a:r>
            <a:endParaRPr lang="en-GB" sz="2400" dirty="0">
              <a:solidFill>
                <a:schemeClr val="bg1"/>
              </a:solidFill>
              <a:latin typeface="Arial" charset="0"/>
            </a:endParaRPr>
          </a:p>
          <a:p>
            <a:pPr eaLnBrk="1" hangingPunct="1">
              <a:defRPr/>
            </a:pPr>
            <a:r>
              <a:rPr lang="en-GB" sz="2400" dirty="0">
                <a:solidFill>
                  <a:schemeClr val="bg1"/>
                </a:solidFill>
                <a:latin typeface="Arial" charset="0"/>
              </a:rPr>
              <a:t>Children move from reception to year 1 where there are </a:t>
            </a:r>
            <a:r>
              <a:rPr lang="en-GB" sz="2400" dirty="0" smtClean="0">
                <a:solidFill>
                  <a:schemeClr val="bg1"/>
                </a:solidFill>
                <a:latin typeface="Arial" charset="0"/>
              </a:rPr>
              <a:t>3 </a:t>
            </a:r>
            <a:r>
              <a:rPr lang="en-GB" sz="2400" dirty="0">
                <a:solidFill>
                  <a:schemeClr val="bg1"/>
                </a:solidFill>
                <a:latin typeface="Arial" charset="0"/>
              </a:rPr>
              <a:t>separate classes.</a:t>
            </a:r>
          </a:p>
          <a:p>
            <a:pPr eaLnBrk="1" hangingPunct="1">
              <a:defRPr/>
            </a:pPr>
            <a:r>
              <a:rPr lang="en-GB" sz="2400" dirty="0">
                <a:solidFill>
                  <a:schemeClr val="bg1"/>
                </a:solidFill>
                <a:latin typeface="Arial" charset="0"/>
              </a:rPr>
              <a:t>From year 1 children move to year 2, again</a:t>
            </a:r>
          </a:p>
          <a:p>
            <a:pPr marL="0" indent="0" eaLnBrk="1" hangingPunct="1">
              <a:buFont typeface="Wingdings 2" panose="05020102010507070707" pitchFamily="18" charset="2"/>
              <a:buNone/>
              <a:defRPr/>
            </a:pPr>
            <a:r>
              <a:rPr lang="en-GB" sz="2400" dirty="0">
                <a:solidFill>
                  <a:schemeClr val="bg1"/>
                </a:solidFill>
                <a:latin typeface="Arial" charset="0"/>
              </a:rPr>
              <a:t>   catered for in </a:t>
            </a:r>
            <a:r>
              <a:rPr lang="en-GB" sz="2400" dirty="0" smtClean="0">
                <a:solidFill>
                  <a:schemeClr val="bg1"/>
                </a:solidFill>
                <a:latin typeface="Arial" charset="0"/>
              </a:rPr>
              <a:t>3 </a:t>
            </a:r>
            <a:r>
              <a:rPr lang="en-GB" sz="2400" dirty="0">
                <a:solidFill>
                  <a:schemeClr val="bg1"/>
                </a:solidFill>
                <a:latin typeface="Arial" charset="0"/>
              </a:rPr>
              <a:t>classes.</a:t>
            </a:r>
          </a:p>
          <a:p>
            <a:pPr eaLnBrk="1" hangingPunct="1">
              <a:defRPr/>
            </a:pPr>
            <a:r>
              <a:rPr lang="en-GB" sz="2400" dirty="0">
                <a:solidFill>
                  <a:schemeClr val="bg1"/>
                </a:solidFill>
                <a:latin typeface="Arial" charset="0"/>
              </a:rPr>
              <a:t>Most children then apply to go to Audley Junior</a:t>
            </a:r>
          </a:p>
          <a:p>
            <a:pPr marL="0" indent="0" eaLnBrk="1" hangingPunct="1">
              <a:buFont typeface="Wingdings 2" panose="05020102010507070707" pitchFamily="18" charset="2"/>
              <a:buNone/>
              <a:defRPr/>
            </a:pPr>
            <a:r>
              <a:rPr lang="en-GB" sz="2400" dirty="0">
                <a:solidFill>
                  <a:schemeClr val="bg1"/>
                </a:solidFill>
                <a:latin typeface="Arial" charset="0"/>
              </a:rPr>
              <a:t>    School, but this is parental choice.</a:t>
            </a:r>
          </a:p>
          <a:p>
            <a:pPr marL="0" indent="0" eaLnBrk="1" hangingPunct="1">
              <a:buFont typeface="Wingdings 2" panose="05020102010507070707" pitchFamily="18" charset="2"/>
              <a:buNone/>
              <a:defRPr/>
            </a:pPr>
            <a:endParaRPr lang="en-GB" sz="2200" dirty="0">
              <a:latin typeface="Arial" charset="0"/>
            </a:endParaRPr>
          </a:p>
          <a:p>
            <a:pPr eaLnBrk="1" hangingPunct="1">
              <a:buFont typeface="Wingdings 2" panose="05020102010507070707" pitchFamily="18" charset="2"/>
              <a:buNone/>
              <a:defRPr/>
            </a:pPr>
            <a:endParaRPr lang="en-GB" sz="2200" dirty="0">
              <a:latin typeface="Arial" charset="0"/>
            </a:endParaRPr>
          </a:p>
          <a:p>
            <a:pPr eaLnBrk="1" hangingPunct="1">
              <a:buFont typeface="Wingdings 2" panose="05020102010507070707" pitchFamily="18" charset="2"/>
              <a:buNone/>
              <a:defRPr/>
            </a:pPr>
            <a:endParaRPr lang="en-GB" sz="2200" dirty="0">
              <a:latin typeface="Arial" charset="0"/>
            </a:endParaRPr>
          </a:p>
          <a:p>
            <a:pPr eaLnBrk="1" hangingPunct="1">
              <a:buFont typeface="Wingdings 2" panose="05020102010507070707" pitchFamily="18" charset="2"/>
              <a:buNone/>
              <a:defRPr/>
            </a:pPr>
            <a:endParaRPr lang="en-US" sz="2200" dirty="0">
              <a:latin typeface="Arial" charset="0"/>
            </a:endParaRPr>
          </a:p>
        </p:txBody>
      </p:sp>
      <p:pic>
        <p:nvPicPr>
          <p:cNvPr id="7172" name="Picture 4" descr="audley symbol">
            <a:extLst>
              <a:ext uri="{FF2B5EF4-FFF2-40B4-BE49-F238E27FC236}">
                <a16:creationId xmlns:a16="http://schemas.microsoft.com/office/drawing/2014/main" id="{BBE3E316-9A9A-479C-A5F0-57D45ED654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7413" y="4868863"/>
            <a:ext cx="1722437" cy="173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solidFill>
                  <a:schemeClr val="bg1"/>
                </a:solidFill>
              </a:rPr>
              <a:t>Welcome to Audley Nursery Class!</a:t>
            </a:r>
            <a:endParaRPr lang="en-GB" dirty="0">
              <a:solidFill>
                <a:schemeClr val="bg1"/>
              </a:solidFill>
            </a:endParaRPr>
          </a:p>
        </p:txBody>
      </p:sp>
      <p:sp>
        <p:nvSpPr>
          <p:cNvPr id="3" name="Subtitle 2"/>
          <p:cNvSpPr>
            <a:spLocks noGrp="1"/>
          </p:cNvSpPr>
          <p:nvPr>
            <p:ph type="subTitle" idx="1"/>
          </p:nvPr>
        </p:nvSpPr>
        <p:spPr/>
        <p:txBody>
          <a:bodyPr/>
          <a:lstStyle/>
          <a:p>
            <a:pPr algn="l"/>
            <a:r>
              <a:rPr lang="en-US" sz="2000" dirty="0" smtClean="0">
                <a:solidFill>
                  <a:schemeClr val="bg1"/>
                </a:solidFill>
              </a:rPr>
              <a:t>We would like to welcome your child and you to Audley Nursery class. </a:t>
            </a:r>
          </a:p>
          <a:p>
            <a:pPr algn="l"/>
            <a:r>
              <a:rPr lang="en-US" sz="2000" dirty="0" smtClean="0">
                <a:solidFill>
                  <a:schemeClr val="bg1"/>
                </a:solidFill>
              </a:rPr>
              <a:t>We are committed to providing your child with the best possible start to their learning journey at our school. </a:t>
            </a:r>
          </a:p>
          <a:p>
            <a:pPr algn="l"/>
            <a:r>
              <a:rPr lang="en-US" sz="2000" dirty="0" smtClean="0">
                <a:solidFill>
                  <a:schemeClr val="bg1"/>
                </a:solidFill>
              </a:rPr>
              <a:t>We believe every child is a unique child who will learn and develop in an enabling environment, with excellent teaching and support from adults. We will respond to their individual needs and interests and help them become happy confident resilient learners.</a:t>
            </a:r>
            <a:endParaRPr lang="en-GB" sz="2000" dirty="0">
              <a:solidFill>
                <a:schemeClr val="bg1"/>
              </a:solidFill>
            </a:endParaRPr>
          </a:p>
        </p:txBody>
      </p:sp>
    </p:spTree>
    <p:extLst>
      <p:ext uri="{BB962C8B-B14F-4D97-AF65-F5344CB8AC3E}">
        <p14:creationId xmlns:p14="http://schemas.microsoft.com/office/powerpoint/2010/main" val="412017098"/>
      </p:ext>
    </p:extLst>
  </p:cSld>
  <p:clrMapOvr>
    <a:masterClrMapping/>
  </p:clrMapOvr>
  <p:transition spd="med" advTm="40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8D47C401-210E-412E-8BE9-C2EB228AB608}"/>
              </a:ext>
            </a:extLst>
          </p:cNvPr>
          <p:cNvSpPr>
            <a:spLocks noGrp="1"/>
          </p:cNvSpPr>
          <p:nvPr>
            <p:ph type="title"/>
          </p:nvPr>
        </p:nvSpPr>
        <p:spPr>
          <a:xfrm>
            <a:off x="395288" y="976313"/>
            <a:ext cx="8291512" cy="2606675"/>
          </a:xfrm>
        </p:spPr>
        <p:txBody>
          <a:bodyPr/>
          <a:lstStyle/>
          <a:p>
            <a:pPr eaLnBrk="1" hangingPunct="1"/>
            <a:r>
              <a:rPr lang="en-GB" altLang="en-US" sz="2400" dirty="0">
                <a:solidFill>
                  <a:schemeClr val="tx1"/>
                </a:solidFill>
                <a:latin typeface="Arial" panose="020B0604020202020204" pitchFamily="34" charset="0"/>
                <a:cs typeface="Arial" panose="020B0604020202020204" pitchFamily="34" charset="0"/>
              </a:rPr>
              <a:t>Our nursery has 2</a:t>
            </a:r>
            <a:r>
              <a:rPr lang="en-GB" altLang="en-US" sz="2400" dirty="0" smtClean="0">
                <a:solidFill>
                  <a:schemeClr val="tx1"/>
                </a:solidFill>
                <a:latin typeface="Arial" panose="020B0604020202020204" pitchFamily="34" charset="0"/>
                <a:cs typeface="Arial" panose="020B0604020202020204" pitchFamily="34" charset="0"/>
              </a:rPr>
              <a:t> teachers. Mrs Eckersley works Monday to Wednesday and Mrs Taylor works on Thursday and Friday. We also have three TLA’s, Mrs Ireland, Miss Hussain and Mrs Mahmood.  </a:t>
            </a:r>
            <a:r>
              <a:rPr lang="en-GB" altLang="en-US" sz="2400" dirty="0">
                <a:solidFill>
                  <a:schemeClr val="tx1"/>
                </a:solidFill>
                <a:latin typeface="Arial" panose="020B0604020202020204" pitchFamily="34" charset="0"/>
                <a:cs typeface="Arial" panose="020B0604020202020204" pitchFamily="34" charset="0"/>
              </a:rPr>
              <a:t/>
            </a:r>
            <a:br>
              <a:rPr lang="en-GB" altLang="en-US" sz="2400" dirty="0">
                <a:solidFill>
                  <a:schemeClr val="tx1"/>
                </a:solidFill>
                <a:latin typeface="Arial" panose="020B0604020202020204" pitchFamily="34" charset="0"/>
                <a:cs typeface="Arial" panose="020B0604020202020204" pitchFamily="34" charset="0"/>
              </a:rPr>
            </a:br>
            <a:r>
              <a:rPr lang="en-GB" altLang="en-US" sz="2400" dirty="0">
                <a:solidFill>
                  <a:schemeClr val="tx1"/>
                </a:solidFill>
                <a:latin typeface="Arial" panose="020B0604020202020204" pitchFamily="34" charset="0"/>
                <a:cs typeface="Arial" panose="020B0604020202020204" pitchFamily="34" charset="0"/>
              </a:rPr>
              <a:t>We are committed to investing in your child’s education and want them to have the very best possible start.</a:t>
            </a:r>
            <a:endParaRPr lang="en-US" altLang="en-US" sz="2400" dirty="0">
              <a:solidFill>
                <a:schemeClr val="tx1"/>
              </a:solidFill>
              <a:latin typeface="Arial" panose="020B0604020202020204" pitchFamily="34" charset="0"/>
              <a:cs typeface="Arial" panose="020B0604020202020204" pitchFamily="34" charset="0"/>
            </a:endParaRPr>
          </a:p>
        </p:txBody>
      </p:sp>
      <p:sp>
        <p:nvSpPr>
          <p:cNvPr id="9219" name="Rectangle 4">
            <a:extLst>
              <a:ext uri="{FF2B5EF4-FFF2-40B4-BE49-F238E27FC236}">
                <a16:creationId xmlns:a16="http://schemas.microsoft.com/office/drawing/2014/main" id="{6573FF87-0115-4394-99A4-0F41912B790D}"/>
              </a:ext>
            </a:extLst>
          </p:cNvPr>
          <p:cNvSpPr>
            <a:spLocks noChangeArrowheads="1"/>
          </p:cNvSpPr>
          <p:nvPr/>
        </p:nvSpPr>
        <p:spPr bwMode="auto">
          <a:xfrm>
            <a:off x="395288" y="3714750"/>
            <a:ext cx="8424862"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 typeface="Arial" panose="020B0604020202020204" pitchFamily="34" charset="0"/>
              <a:buNone/>
            </a:pPr>
            <a:r>
              <a:rPr lang="en-GB" altLang="en-US" sz="2400" dirty="0">
                <a:latin typeface="Arial" panose="020B0604020202020204" pitchFamily="34" charset="0"/>
                <a:cs typeface="Arial" panose="020B0604020202020204" pitchFamily="34" charset="0"/>
              </a:rPr>
              <a:t>When children feel happy and secure, they are confident to explore and to try out new things. It is important that they see </a:t>
            </a:r>
          </a:p>
          <a:p>
            <a:pPr eaLnBrk="1" hangingPunct="1">
              <a:spcBef>
                <a:spcPct val="0"/>
              </a:spcBef>
              <a:buClrTx/>
              <a:buSzTx/>
              <a:buFontTx/>
              <a:buNone/>
            </a:pPr>
            <a:r>
              <a:rPr lang="en-GB" altLang="en-US" sz="2400" dirty="0">
                <a:latin typeface="Arial" panose="020B0604020202020204" pitchFamily="34" charset="0"/>
                <a:cs typeface="Arial" panose="020B0604020202020204" pitchFamily="34" charset="0"/>
              </a:rPr>
              <a:t>that you feel happy and confident with us too.</a:t>
            </a:r>
          </a:p>
          <a:p>
            <a:pPr eaLnBrk="1" hangingPunct="1">
              <a:spcBef>
                <a:spcPct val="0"/>
              </a:spcBef>
              <a:buClrTx/>
              <a:buSzTx/>
              <a:buFontTx/>
              <a:buNone/>
            </a:pPr>
            <a:endParaRPr lang="en-GB" altLang="en-US" sz="2400" dirty="0">
              <a:latin typeface="Arial" panose="020B0604020202020204" pitchFamily="34" charset="0"/>
              <a:cs typeface="Arial" panose="020B0604020202020204" pitchFamily="34" charset="0"/>
            </a:endParaRPr>
          </a:p>
          <a:p>
            <a:pPr eaLnBrk="1" hangingPunct="1">
              <a:spcBef>
                <a:spcPct val="0"/>
              </a:spcBef>
              <a:buClrTx/>
              <a:buSzTx/>
              <a:buFont typeface="Arial" panose="020B0604020202020204" pitchFamily="34" charset="0"/>
              <a:buNone/>
            </a:pPr>
            <a:r>
              <a:rPr lang="en-GB" altLang="en-US" sz="2400" dirty="0">
                <a:latin typeface="Arial" panose="020B0604020202020204" pitchFamily="34" charset="0"/>
                <a:cs typeface="Arial" panose="020B0604020202020204" pitchFamily="34" charset="0"/>
              </a:rPr>
              <a:t>It is important that you share information about your child with us</a:t>
            </a:r>
            <a:r>
              <a:rPr lang="en-GB" altLang="en-US" sz="2400" dirty="0" smtClean="0">
                <a:latin typeface="Arial" panose="020B0604020202020204" pitchFamily="34" charset="0"/>
                <a:cs typeface="Arial" panose="020B0604020202020204" pitchFamily="34" charset="0"/>
              </a:rPr>
              <a:t>. We have bilingual staff who can speak Urdu and Punjabi. </a:t>
            </a:r>
            <a:endParaRPr lang="en-GB" altLang="en-US" sz="2400" dirty="0">
              <a:latin typeface="Arial" panose="020B0604020202020204" pitchFamily="34" charset="0"/>
              <a:cs typeface="Arial" panose="020B0604020202020204" pitchFamily="34" charset="0"/>
            </a:endParaRPr>
          </a:p>
        </p:txBody>
      </p:sp>
      <p:sp>
        <p:nvSpPr>
          <p:cNvPr id="9220" name="Rectangle 6">
            <a:extLst>
              <a:ext uri="{FF2B5EF4-FFF2-40B4-BE49-F238E27FC236}">
                <a16:creationId xmlns:a16="http://schemas.microsoft.com/office/drawing/2014/main" id="{D6E5C8B9-F560-43A6-B4FB-9F02B93AFD54}"/>
              </a:ext>
            </a:extLst>
          </p:cNvPr>
          <p:cNvSpPr>
            <a:spLocks noChangeArrowheads="1"/>
          </p:cNvSpPr>
          <p:nvPr/>
        </p:nvSpPr>
        <p:spPr bwMode="auto">
          <a:xfrm>
            <a:off x="611188" y="214313"/>
            <a:ext cx="76041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US" altLang="en-US" sz="4400" dirty="0" smtClean="0">
                <a:latin typeface="Calibri" panose="020F0502020204030204" pitchFamily="34" charset="0"/>
                <a:cs typeface="Arial" panose="020B0604020202020204" pitchFamily="34" charset="0"/>
              </a:rPr>
              <a:t>Our Staff</a:t>
            </a:r>
            <a:endParaRPr lang="en-US" altLang="en-US" sz="4400" dirty="0">
              <a:latin typeface="Calibri" panose="020F0502020204030204" pitchFamily="34" charset="0"/>
              <a:cs typeface="Arial" panose="020B0604020202020204" pitchFamily="34" charset="0"/>
            </a:endParaRPr>
          </a:p>
        </p:txBody>
      </p:sp>
    </p:spTree>
  </p:cSld>
  <p:clrMapOvr>
    <a:masterClrMapping/>
  </p:clrMapOvr>
  <p:transition spd="med" advTm="40000">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13AC5-B12D-4E66-A338-A843A3F07AB1}"/>
              </a:ext>
            </a:extLst>
          </p:cNvPr>
          <p:cNvSpPr>
            <a:spLocks noGrp="1"/>
          </p:cNvSpPr>
          <p:nvPr>
            <p:ph type="title"/>
          </p:nvPr>
        </p:nvSpPr>
        <p:spPr>
          <a:xfrm>
            <a:off x="428625" y="285750"/>
            <a:ext cx="8229600" cy="1143000"/>
          </a:xfrm>
        </p:spPr>
        <p:txBody>
          <a:bodyPr>
            <a:normAutofit fontScale="90000"/>
          </a:bodyPr>
          <a:lstStyle/>
          <a:p>
            <a:pPr algn="ctr" eaLnBrk="1" hangingPunct="1">
              <a:defRPr/>
            </a:pPr>
            <a:r>
              <a:rPr lang="en-GB" sz="4500" dirty="0">
                <a:solidFill>
                  <a:schemeClr val="tx1"/>
                </a:solidFill>
                <a:latin typeface="Arial" pitchFamily="34" charset="0"/>
                <a:cs typeface="Arial" pitchFamily="34" charset="0"/>
              </a:rPr>
              <a:t>Partnership between home and school.</a:t>
            </a:r>
            <a:endParaRPr lang="en-US" sz="4500" dirty="0">
              <a:solidFill>
                <a:schemeClr val="tx1"/>
              </a:solidFill>
              <a:latin typeface="Arial" pitchFamily="34" charset="0"/>
              <a:cs typeface="Arial" pitchFamily="34" charset="0"/>
            </a:endParaRPr>
          </a:p>
        </p:txBody>
      </p:sp>
      <p:sp>
        <p:nvSpPr>
          <p:cNvPr id="11267" name="Content Placeholder 2">
            <a:extLst>
              <a:ext uri="{FF2B5EF4-FFF2-40B4-BE49-F238E27FC236}">
                <a16:creationId xmlns:a16="http://schemas.microsoft.com/office/drawing/2014/main" id="{EDC411EB-26B8-4BF1-9D8F-736178A2D912}"/>
              </a:ext>
            </a:extLst>
          </p:cNvPr>
          <p:cNvSpPr>
            <a:spLocks noGrp="1"/>
          </p:cNvSpPr>
          <p:nvPr>
            <p:ph idx="1"/>
          </p:nvPr>
        </p:nvSpPr>
        <p:spPr>
          <a:xfrm>
            <a:off x="428625" y="1268760"/>
            <a:ext cx="8229600" cy="4608513"/>
          </a:xfrm>
        </p:spPr>
        <p:txBody>
          <a:bodyPr/>
          <a:lstStyle/>
          <a:p>
            <a:pPr eaLnBrk="1" hangingPunct="1"/>
            <a:r>
              <a:rPr lang="en-GB" altLang="en-US" sz="2800" dirty="0">
                <a:latin typeface="Arial" panose="020B0604020202020204" pitchFamily="34" charset="0"/>
                <a:cs typeface="Arial" panose="020B0604020202020204" pitchFamily="34" charset="0"/>
              </a:rPr>
              <a:t>Good communication is </a:t>
            </a:r>
            <a:r>
              <a:rPr lang="en-GB" altLang="en-US" sz="2800" dirty="0" smtClean="0">
                <a:latin typeface="Arial" panose="020B0604020202020204" pitchFamily="34" charset="0"/>
                <a:cs typeface="Arial" panose="020B0604020202020204" pitchFamily="34" charset="0"/>
              </a:rPr>
              <a:t>essential</a:t>
            </a:r>
          </a:p>
          <a:p>
            <a:pPr eaLnBrk="1" hangingPunct="1"/>
            <a:endParaRPr lang="en-GB" altLang="en-US" sz="2800" dirty="0">
              <a:latin typeface="Arial" panose="020B0604020202020204" pitchFamily="34" charset="0"/>
              <a:cs typeface="Arial" panose="020B0604020202020204" pitchFamily="34" charset="0"/>
            </a:endParaRPr>
          </a:p>
          <a:p>
            <a:pPr eaLnBrk="1" hangingPunct="1"/>
            <a:r>
              <a:rPr lang="en-GB" altLang="en-US" sz="2800" dirty="0" smtClean="0">
                <a:latin typeface="Arial" panose="020B0604020202020204" pitchFamily="34" charset="0"/>
                <a:cs typeface="Arial" panose="020B0604020202020204" pitchFamily="34" charset="0"/>
              </a:rPr>
              <a:t>We will work together to provide the best possible start for your child </a:t>
            </a:r>
            <a:endParaRPr lang="en-GB" altLang="en-US" sz="2800" dirty="0">
              <a:latin typeface="Arial" panose="020B0604020202020204" pitchFamily="34" charset="0"/>
              <a:cs typeface="Arial" panose="020B0604020202020204" pitchFamily="34" charset="0"/>
            </a:endParaRPr>
          </a:p>
          <a:p>
            <a:pPr eaLnBrk="1" hangingPunct="1"/>
            <a:endParaRPr lang="en-GB" altLang="en-US" sz="2800" dirty="0">
              <a:latin typeface="Arial" panose="020B0604020202020204" pitchFamily="34" charset="0"/>
              <a:cs typeface="Arial" panose="020B0604020202020204" pitchFamily="34" charset="0"/>
            </a:endParaRPr>
          </a:p>
          <a:p>
            <a:pPr eaLnBrk="1" hangingPunct="1"/>
            <a:r>
              <a:rPr lang="en-GB" altLang="en-US" sz="2800" dirty="0">
                <a:latin typeface="Arial" panose="020B0604020202020204" pitchFamily="34" charset="0"/>
                <a:cs typeface="Arial" panose="020B0604020202020204" pitchFamily="34" charset="0"/>
              </a:rPr>
              <a:t>We recognise that you are the first educator of your child</a:t>
            </a:r>
          </a:p>
          <a:p>
            <a:pPr eaLnBrk="1" hangingPunct="1"/>
            <a:endParaRPr lang="en-GB" altLang="en-US" sz="2800" dirty="0">
              <a:latin typeface="Arial" panose="020B0604020202020204" pitchFamily="34" charset="0"/>
              <a:cs typeface="Arial" panose="020B0604020202020204" pitchFamily="34" charset="0"/>
            </a:endParaRPr>
          </a:p>
          <a:p>
            <a:pPr eaLnBrk="1" hangingPunct="1"/>
            <a:r>
              <a:rPr lang="en-GB" altLang="en-US" sz="2800" dirty="0">
                <a:latin typeface="Arial" panose="020B0604020202020204" pitchFamily="34" charset="0"/>
                <a:cs typeface="Arial" panose="020B0604020202020204" pitchFamily="34" charset="0"/>
              </a:rPr>
              <a:t>We value everyone equally</a:t>
            </a:r>
          </a:p>
          <a:p>
            <a:pPr eaLnBrk="1" hangingPunct="1"/>
            <a:endParaRPr lang="en-GB" altLang="en-US" sz="2800" dirty="0">
              <a:latin typeface="Arial" panose="020B0604020202020204" pitchFamily="34" charset="0"/>
              <a:cs typeface="Arial" panose="020B0604020202020204" pitchFamily="34" charset="0"/>
            </a:endParaRPr>
          </a:p>
          <a:p>
            <a:pPr eaLnBrk="1" hangingPunct="1"/>
            <a:r>
              <a:rPr lang="en-GB" altLang="en-US" sz="2800" dirty="0">
                <a:latin typeface="Arial" panose="020B0604020202020204" pitchFamily="34" charset="0"/>
                <a:cs typeface="Arial" panose="020B0604020202020204" pitchFamily="34" charset="0"/>
              </a:rPr>
              <a:t>We are always here to help should you need us</a:t>
            </a:r>
          </a:p>
          <a:p>
            <a:pPr eaLnBrk="1" hangingPunct="1"/>
            <a:endParaRPr lang="en-US" altLang="en-US" dirty="0">
              <a:solidFill>
                <a:schemeClr val="bg1"/>
              </a:solidFill>
            </a:endParaRPr>
          </a:p>
        </p:txBody>
      </p:sp>
    </p:spTree>
  </p:cSld>
  <p:clrMapOvr>
    <a:masterClrMapping/>
  </p:clrMapOvr>
  <p:transition spd="med" advTm="40000">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Keeping in touch – Evidence Me</a:t>
            </a:r>
            <a:endParaRPr lang="en-GB" dirty="0"/>
          </a:p>
        </p:txBody>
      </p:sp>
      <p:sp>
        <p:nvSpPr>
          <p:cNvPr id="3" name="Subtitle 2"/>
          <p:cNvSpPr>
            <a:spLocks noGrp="1"/>
          </p:cNvSpPr>
          <p:nvPr>
            <p:ph type="subTitle" idx="1"/>
          </p:nvPr>
        </p:nvSpPr>
        <p:spPr/>
        <p:txBody>
          <a:bodyPr/>
          <a:lstStyle/>
          <a:p>
            <a:pPr algn="l"/>
            <a:r>
              <a:rPr lang="en-GB" dirty="0" smtClean="0">
                <a:solidFill>
                  <a:schemeClr val="bg1"/>
                </a:solidFill>
              </a:rPr>
              <a:t>In nursery we use </a:t>
            </a:r>
            <a:r>
              <a:rPr lang="en-GB" dirty="0" smtClean="0">
                <a:solidFill>
                  <a:schemeClr val="bg2">
                    <a:lumMod val="60000"/>
                    <a:lumOff val="40000"/>
                  </a:schemeClr>
                </a:solidFill>
              </a:rPr>
              <a:t>Evidence me </a:t>
            </a:r>
            <a:r>
              <a:rPr lang="en-GB" dirty="0" smtClean="0">
                <a:solidFill>
                  <a:schemeClr val="bg1"/>
                </a:solidFill>
              </a:rPr>
              <a:t>to capture your child’s learning journey with us. We make observations and take photographs which will be emailed to you. You need to make sure we have the correct email address for you, and accept the invitation before we can send anything to you.</a:t>
            </a:r>
            <a:endParaRPr lang="en-GB" dirty="0">
              <a:solidFill>
                <a:schemeClr val="bg1"/>
              </a:solidFill>
            </a:endParaRPr>
          </a:p>
        </p:txBody>
      </p:sp>
    </p:spTree>
    <p:extLst>
      <p:ext uri="{BB962C8B-B14F-4D97-AF65-F5344CB8AC3E}">
        <p14:creationId xmlns:p14="http://schemas.microsoft.com/office/powerpoint/2010/main" val="4116712829"/>
      </p:ext>
    </p:extLst>
  </p:cSld>
  <p:clrMapOvr>
    <a:masterClrMapping/>
  </p:clrMapOvr>
  <p:transition spd="med" advTm="40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A3EA783F-A0A1-4382-A5A3-19A2B95E1678}"/>
              </a:ext>
            </a:extLst>
          </p:cNvPr>
          <p:cNvSpPr>
            <a:spLocks noGrp="1"/>
          </p:cNvSpPr>
          <p:nvPr>
            <p:ph type="title" idx="4294967295"/>
          </p:nvPr>
        </p:nvSpPr>
        <p:spPr>
          <a:xfrm>
            <a:off x="457200" y="260350"/>
            <a:ext cx="8229600" cy="1296988"/>
          </a:xfrm>
        </p:spPr>
        <p:txBody>
          <a:bodyPr/>
          <a:lstStyle/>
          <a:p>
            <a:pPr eaLnBrk="1" hangingPunct="1"/>
            <a:r>
              <a:rPr lang="en-GB" altLang="en-US" sz="4000">
                <a:solidFill>
                  <a:schemeClr val="bg1"/>
                </a:solidFill>
                <a:latin typeface="Arial" panose="020B0604020202020204" pitchFamily="34" charset="0"/>
                <a:cs typeface="Arial" panose="020B0604020202020204" pitchFamily="34" charset="0"/>
              </a:rPr>
              <a:t>The Early Years Foundation Stage</a:t>
            </a:r>
            <a:endParaRPr lang="en-US" altLang="en-US" sz="4000">
              <a:solidFill>
                <a:schemeClr val="bg1"/>
              </a:solidFill>
              <a:latin typeface="Arial" panose="020B0604020202020204" pitchFamily="34" charset="0"/>
              <a:cs typeface="Arial" panose="020B0604020202020204" pitchFamily="34" charset="0"/>
            </a:endParaRPr>
          </a:p>
        </p:txBody>
      </p:sp>
      <p:sp>
        <p:nvSpPr>
          <p:cNvPr id="54275" name="Rectangle 3">
            <a:extLst>
              <a:ext uri="{FF2B5EF4-FFF2-40B4-BE49-F238E27FC236}">
                <a16:creationId xmlns:a16="http://schemas.microsoft.com/office/drawing/2014/main" id="{648FB105-92C8-4611-89AC-32786ABCDD5C}"/>
              </a:ext>
            </a:extLst>
          </p:cNvPr>
          <p:cNvSpPr>
            <a:spLocks noGrp="1"/>
          </p:cNvSpPr>
          <p:nvPr>
            <p:ph type="body" idx="4294967295"/>
          </p:nvPr>
        </p:nvSpPr>
        <p:spPr>
          <a:xfrm>
            <a:off x="457200" y="1773238"/>
            <a:ext cx="8229600" cy="4551362"/>
          </a:xfrm>
        </p:spPr>
        <p:txBody>
          <a:bodyPr/>
          <a:lstStyle/>
          <a:p>
            <a:pPr marL="0" indent="0" eaLnBrk="1" hangingPunct="1">
              <a:buFont typeface="Wingdings 2" panose="05020102010507070707" pitchFamily="18" charset="2"/>
              <a:buNone/>
              <a:tabLst>
                <a:tab pos="6284913" algn="l"/>
              </a:tabLst>
              <a:defRPr/>
            </a:pPr>
            <a:r>
              <a:rPr lang="en-GB" dirty="0">
                <a:solidFill>
                  <a:schemeClr val="bg1"/>
                </a:solidFill>
                <a:latin typeface="Arial" charset="0"/>
              </a:rPr>
              <a:t>There are three </a:t>
            </a:r>
            <a:r>
              <a:rPr lang="en-GB" b="1" dirty="0">
                <a:solidFill>
                  <a:schemeClr val="bg1"/>
                </a:solidFill>
                <a:latin typeface="Arial" charset="0"/>
              </a:rPr>
              <a:t>prime </a:t>
            </a:r>
            <a:r>
              <a:rPr lang="en-GB" dirty="0">
                <a:solidFill>
                  <a:schemeClr val="bg1"/>
                </a:solidFill>
                <a:latin typeface="Arial" charset="0"/>
              </a:rPr>
              <a:t>areas of learning:-</a:t>
            </a:r>
          </a:p>
          <a:p>
            <a:pPr marL="514350" indent="-514350" eaLnBrk="1" hangingPunct="1">
              <a:buFont typeface="+mj-lt"/>
              <a:buAutoNum type="arabicPeriod"/>
              <a:tabLst>
                <a:tab pos="6284913" algn="l"/>
              </a:tabLst>
              <a:defRPr/>
            </a:pPr>
            <a:r>
              <a:rPr lang="en-GB" dirty="0">
                <a:solidFill>
                  <a:schemeClr val="bg1"/>
                </a:solidFill>
                <a:latin typeface="Arial" charset="0"/>
              </a:rPr>
              <a:t>p</a:t>
            </a:r>
            <a:r>
              <a:rPr lang="en-GB" dirty="0" smtClean="0">
                <a:solidFill>
                  <a:schemeClr val="bg1"/>
                </a:solidFill>
                <a:latin typeface="Arial" charset="0"/>
              </a:rPr>
              <a:t>ersonal</a:t>
            </a:r>
            <a:r>
              <a:rPr lang="en-GB" dirty="0">
                <a:solidFill>
                  <a:schemeClr val="bg1"/>
                </a:solidFill>
                <a:latin typeface="Arial" charset="0"/>
              </a:rPr>
              <a:t>, </a:t>
            </a:r>
            <a:r>
              <a:rPr lang="en-GB" dirty="0" smtClean="0">
                <a:solidFill>
                  <a:schemeClr val="bg1"/>
                </a:solidFill>
                <a:latin typeface="Arial" charset="0"/>
              </a:rPr>
              <a:t>social </a:t>
            </a:r>
            <a:r>
              <a:rPr lang="en-GB" dirty="0">
                <a:solidFill>
                  <a:schemeClr val="bg1"/>
                </a:solidFill>
                <a:latin typeface="Arial" charset="0"/>
              </a:rPr>
              <a:t>and </a:t>
            </a:r>
            <a:r>
              <a:rPr lang="en-GB" dirty="0" smtClean="0">
                <a:solidFill>
                  <a:schemeClr val="bg1"/>
                </a:solidFill>
                <a:latin typeface="Arial" charset="0"/>
              </a:rPr>
              <a:t>emotional </a:t>
            </a:r>
            <a:r>
              <a:rPr lang="en-GB" dirty="0">
                <a:solidFill>
                  <a:schemeClr val="bg1"/>
                </a:solidFill>
                <a:latin typeface="Arial" charset="0"/>
              </a:rPr>
              <a:t>d</a:t>
            </a:r>
            <a:r>
              <a:rPr lang="en-GB" dirty="0" smtClean="0">
                <a:solidFill>
                  <a:schemeClr val="bg1"/>
                </a:solidFill>
                <a:latin typeface="Arial" charset="0"/>
              </a:rPr>
              <a:t>evelopment</a:t>
            </a:r>
            <a:endParaRPr lang="en-GB" dirty="0">
              <a:solidFill>
                <a:schemeClr val="bg1"/>
              </a:solidFill>
              <a:latin typeface="Arial" charset="0"/>
            </a:endParaRPr>
          </a:p>
          <a:p>
            <a:pPr marL="514350" indent="-514350" eaLnBrk="1" hangingPunct="1">
              <a:buFont typeface="+mj-lt"/>
              <a:buAutoNum type="arabicPeriod"/>
              <a:tabLst>
                <a:tab pos="6284913" algn="l"/>
              </a:tabLst>
              <a:defRPr/>
            </a:pPr>
            <a:r>
              <a:rPr lang="en-GB" dirty="0">
                <a:solidFill>
                  <a:schemeClr val="bg1"/>
                </a:solidFill>
                <a:latin typeface="Arial" charset="0"/>
              </a:rPr>
              <a:t>p</a:t>
            </a:r>
            <a:r>
              <a:rPr lang="en-GB" dirty="0" smtClean="0">
                <a:solidFill>
                  <a:schemeClr val="bg1"/>
                </a:solidFill>
                <a:latin typeface="Arial" charset="0"/>
              </a:rPr>
              <a:t>hysical development</a:t>
            </a:r>
            <a:endParaRPr lang="en-GB" dirty="0">
              <a:solidFill>
                <a:schemeClr val="bg1"/>
              </a:solidFill>
              <a:latin typeface="Arial" charset="0"/>
            </a:endParaRPr>
          </a:p>
          <a:p>
            <a:pPr marL="514350" indent="-514350" eaLnBrk="1" hangingPunct="1">
              <a:buFont typeface="+mj-lt"/>
              <a:buAutoNum type="arabicPeriod"/>
              <a:tabLst>
                <a:tab pos="6284913" algn="l"/>
              </a:tabLst>
              <a:defRPr/>
            </a:pPr>
            <a:r>
              <a:rPr lang="en-GB" dirty="0">
                <a:solidFill>
                  <a:schemeClr val="bg1"/>
                </a:solidFill>
                <a:latin typeface="Arial" charset="0"/>
              </a:rPr>
              <a:t>c</a:t>
            </a:r>
            <a:r>
              <a:rPr lang="en-GB" dirty="0" smtClean="0">
                <a:solidFill>
                  <a:schemeClr val="bg1"/>
                </a:solidFill>
                <a:latin typeface="Arial" charset="0"/>
              </a:rPr>
              <a:t>ommunication and language</a:t>
            </a:r>
            <a:endParaRPr lang="en-GB" dirty="0">
              <a:solidFill>
                <a:schemeClr val="bg1"/>
              </a:solidFill>
              <a:latin typeface="Arial" charset="0"/>
            </a:endParaRPr>
          </a:p>
          <a:p>
            <a:pPr marL="0" indent="0" eaLnBrk="1" hangingPunct="1">
              <a:buFont typeface="Wingdings 2" panose="05020102010507070707" pitchFamily="18" charset="2"/>
              <a:buNone/>
              <a:tabLst>
                <a:tab pos="6284913" algn="l"/>
              </a:tabLst>
              <a:defRPr/>
            </a:pPr>
            <a:r>
              <a:rPr lang="en-GB" dirty="0">
                <a:solidFill>
                  <a:schemeClr val="bg1"/>
                </a:solidFill>
                <a:latin typeface="Arial" charset="0"/>
              </a:rPr>
              <a:t>There are also four </a:t>
            </a:r>
            <a:r>
              <a:rPr lang="en-GB" b="1" dirty="0">
                <a:solidFill>
                  <a:schemeClr val="bg1"/>
                </a:solidFill>
                <a:latin typeface="Arial" charset="0"/>
              </a:rPr>
              <a:t>specific</a:t>
            </a:r>
            <a:r>
              <a:rPr lang="en-GB" dirty="0">
                <a:solidFill>
                  <a:schemeClr val="bg1"/>
                </a:solidFill>
                <a:latin typeface="Arial" charset="0"/>
              </a:rPr>
              <a:t> areas of learning:-</a:t>
            </a:r>
          </a:p>
          <a:p>
            <a:pPr marL="514350" indent="-514350" eaLnBrk="1" hangingPunct="1">
              <a:buFont typeface="+mj-lt"/>
              <a:buAutoNum type="arabicPeriod"/>
              <a:tabLst>
                <a:tab pos="6284913" algn="l"/>
              </a:tabLst>
              <a:defRPr/>
            </a:pPr>
            <a:r>
              <a:rPr lang="en-GB" dirty="0">
                <a:solidFill>
                  <a:schemeClr val="bg1"/>
                </a:solidFill>
                <a:latin typeface="Arial" charset="0"/>
              </a:rPr>
              <a:t>l</a:t>
            </a:r>
            <a:r>
              <a:rPr lang="en-GB" dirty="0" smtClean="0">
                <a:solidFill>
                  <a:schemeClr val="bg1"/>
                </a:solidFill>
                <a:latin typeface="Arial" charset="0"/>
              </a:rPr>
              <a:t>iteracy</a:t>
            </a:r>
            <a:endParaRPr lang="en-GB" dirty="0">
              <a:solidFill>
                <a:schemeClr val="bg1"/>
              </a:solidFill>
              <a:latin typeface="Arial" charset="0"/>
            </a:endParaRPr>
          </a:p>
          <a:p>
            <a:pPr marL="514350" indent="-514350" eaLnBrk="1" hangingPunct="1">
              <a:buFont typeface="+mj-lt"/>
              <a:buAutoNum type="arabicPeriod"/>
              <a:tabLst>
                <a:tab pos="6284913" algn="l"/>
              </a:tabLst>
              <a:defRPr/>
            </a:pPr>
            <a:r>
              <a:rPr lang="en-GB" dirty="0">
                <a:solidFill>
                  <a:schemeClr val="bg1"/>
                </a:solidFill>
                <a:latin typeface="Arial" charset="0"/>
              </a:rPr>
              <a:t>m</a:t>
            </a:r>
            <a:r>
              <a:rPr lang="en-GB" dirty="0" smtClean="0">
                <a:solidFill>
                  <a:schemeClr val="bg1"/>
                </a:solidFill>
                <a:latin typeface="Arial" charset="0"/>
              </a:rPr>
              <a:t>athematics</a:t>
            </a:r>
            <a:endParaRPr lang="en-GB" dirty="0">
              <a:solidFill>
                <a:schemeClr val="bg1"/>
              </a:solidFill>
              <a:latin typeface="Arial" charset="0"/>
            </a:endParaRPr>
          </a:p>
          <a:p>
            <a:pPr marL="514350" indent="-514350" eaLnBrk="1" hangingPunct="1">
              <a:buFont typeface="+mj-lt"/>
              <a:buAutoNum type="arabicPeriod"/>
              <a:tabLst>
                <a:tab pos="6284913" algn="l"/>
              </a:tabLst>
              <a:defRPr/>
            </a:pPr>
            <a:r>
              <a:rPr lang="en-GB" dirty="0">
                <a:solidFill>
                  <a:schemeClr val="bg1"/>
                </a:solidFill>
                <a:latin typeface="Arial" charset="0"/>
              </a:rPr>
              <a:t>u</a:t>
            </a:r>
            <a:r>
              <a:rPr lang="en-GB" dirty="0" smtClean="0">
                <a:solidFill>
                  <a:schemeClr val="bg1"/>
                </a:solidFill>
                <a:latin typeface="Arial" charset="0"/>
              </a:rPr>
              <a:t>nderstanding </a:t>
            </a:r>
            <a:r>
              <a:rPr lang="en-GB" dirty="0">
                <a:solidFill>
                  <a:schemeClr val="bg1"/>
                </a:solidFill>
                <a:latin typeface="Arial" charset="0"/>
              </a:rPr>
              <a:t>the </a:t>
            </a:r>
            <a:r>
              <a:rPr lang="en-GB" dirty="0" smtClean="0">
                <a:solidFill>
                  <a:schemeClr val="bg1"/>
                </a:solidFill>
                <a:latin typeface="Arial" charset="0"/>
              </a:rPr>
              <a:t>world</a:t>
            </a:r>
            <a:endParaRPr lang="en-GB" dirty="0">
              <a:solidFill>
                <a:schemeClr val="bg1"/>
              </a:solidFill>
              <a:latin typeface="Arial" charset="0"/>
            </a:endParaRPr>
          </a:p>
          <a:p>
            <a:pPr marL="514350" indent="-514350" eaLnBrk="1" hangingPunct="1">
              <a:buFont typeface="+mj-lt"/>
              <a:buAutoNum type="arabicPeriod"/>
              <a:tabLst>
                <a:tab pos="6284913" algn="l"/>
              </a:tabLst>
              <a:defRPr/>
            </a:pPr>
            <a:r>
              <a:rPr lang="en-GB" dirty="0">
                <a:solidFill>
                  <a:schemeClr val="bg1"/>
                </a:solidFill>
                <a:latin typeface="Arial" charset="0"/>
              </a:rPr>
              <a:t>e</a:t>
            </a:r>
            <a:r>
              <a:rPr lang="en-GB" dirty="0" smtClean="0">
                <a:solidFill>
                  <a:schemeClr val="bg1"/>
                </a:solidFill>
                <a:latin typeface="Arial" charset="0"/>
              </a:rPr>
              <a:t>xpressive </a:t>
            </a:r>
            <a:r>
              <a:rPr lang="en-GB" dirty="0">
                <a:solidFill>
                  <a:schemeClr val="bg1"/>
                </a:solidFill>
                <a:latin typeface="Arial" charset="0"/>
              </a:rPr>
              <a:t>a</a:t>
            </a:r>
            <a:r>
              <a:rPr lang="en-GB" dirty="0" smtClean="0">
                <a:solidFill>
                  <a:schemeClr val="bg1"/>
                </a:solidFill>
                <a:latin typeface="Arial" charset="0"/>
              </a:rPr>
              <a:t>rts </a:t>
            </a:r>
            <a:r>
              <a:rPr lang="en-GB" dirty="0">
                <a:solidFill>
                  <a:schemeClr val="bg1"/>
                </a:solidFill>
                <a:latin typeface="Arial" charset="0"/>
              </a:rPr>
              <a:t>and </a:t>
            </a:r>
            <a:r>
              <a:rPr lang="en-GB" dirty="0" smtClean="0">
                <a:solidFill>
                  <a:schemeClr val="bg1"/>
                </a:solidFill>
                <a:latin typeface="Arial" charset="0"/>
              </a:rPr>
              <a:t>design</a:t>
            </a:r>
            <a:endParaRPr lang="en-GB" dirty="0">
              <a:solidFill>
                <a:schemeClr val="bg1"/>
              </a:solidFill>
              <a:latin typeface="Arial" charset="0"/>
            </a:endParaRPr>
          </a:p>
          <a:p>
            <a:pPr eaLnBrk="1" hangingPunct="1">
              <a:tabLst>
                <a:tab pos="6284913" algn="l"/>
              </a:tabLst>
              <a:defRPr/>
            </a:pPr>
            <a:endParaRPr lang="en-GB" dirty="0">
              <a:latin typeface="Arial" charset="0"/>
            </a:endParaRPr>
          </a:p>
          <a:p>
            <a:pPr eaLnBrk="1" hangingPunct="1">
              <a:tabLst>
                <a:tab pos="6284913" algn="l"/>
              </a:tabLst>
              <a:defRPr/>
            </a:pPr>
            <a:endParaRPr lang="en-GB" dirty="0">
              <a:latin typeface="Arial" charset="0"/>
            </a:endParaRPr>
          </a:p>
          <a:p>
            <a:pPr eaLnBrk="1" hangingPunct="1">
              <a:tabLst>
                <a:tab pos="6284913" algn="l"/>
              </a:tabLst>
              <a:defRPr/>
            </a:pPr>
            <a:endParaRPr lang="en-US" dirty="0">
              <a:latin typeface="Arial" charset="0"/>
            </a:endParaRPr>
          </a:p>
        </p:txBody>
      </p:sp>
    </p:spTree>
  </p:cSld>
  <p:clrMapOvr>
    <a:masterClrMapping/>
  </p:clrMapOvr>
  <p:transition spd="med" advTm="4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9">
            <a:extLst>
              <a:ext uri="{FF2B5EF4-FFF2-40B4-BE49-F238E27FC236}">
                <a16:creationId xmlns:a16="http://schemas.microsoft.com/office/drawing/2014/main" id="{A0141219-B82B-41F3-8A1B-6E2897F60F6E}"/>
              </a:ext>
            </a:extLst>
          </p:cNvPr>
          <p:cNvSpPr txBox="1">
            <a:spLocks noChangeArrowheads="1"/>
          </p:cNvSpPr>
          <p:nvPr/>
        </p:nvSpPr>
        <p:spPr bwMode="auto">
          <a:xfrm>
            <a:off x="2987675" y="3429000"/>
            <a:ext cx="41052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endParaRPr lang="en-GB" altLang="en-US" sz="1800">
              <a:latin typeface="Arial" panose="020B0604020202020204" pitchFamily="34" charset="0"/>
            </a:endParaRPr>
          </a:p>
        </p:txBody>
      </p:sp>
      <p:sp>
        <p:nvSpPr>
          <p:cNvPr id="14339" name="Text Box 10">
            <a:extLst>
              <a:ext uri="{FF2B5EF4-FFF2-40B4-BE49-F238E27FC236}">
                <a16:creationId xmlns:a16="http://schemas.microsoft.com/office/drawing/2014/main" id="{BA5497A1-5D31-40D9-A5F5-6F4FA29D1B85}"/>
              </a:ext>
            </a:extLst>
          </p:cNvPr>
          <p:cNvSpPr txBox="1">
            <a:spLocks noChangeArrowheads="1"/>
          </p:cNvSpPr>
          <p:nvPr/>
        </p:nvSpPr>
        <p:spPr bwMode="auto">
          <a:xfrm>
            <a:off x="1476375" y="836613"/>
            <a:ext cx="5472113"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50000"/>
              </a:spcBef>
              <a:buClrTx/>
              <a:buSzTx/>
              <a:buFontTx/>
              <a:buNone/>
            </a:pPr>
            <a:r>
              <a:rPr lang="en-GB" altLang="en-US" sz="6000" dirty="0">
                <a:solidFill>
                  <a:schemeClr val="bg1"/>
                </a:solidFill>
                <a:latin typeface="Arial" panose="020B0604020202020204" pitchFamily="34" charset="0"/>
              </a:rPr>
              <a:t>A day </a:t>
            </a:r>
            <a:r>
              <a:rPr lang="en-GB" altLang="en-US" sz="6000" dirty="0" smtClean="0">
                <a:solidFill>
                  <a:schemeClr val="bg1"/>
                </a:solidFill>
                <a:latin typeface="Arial" panose="020B0604020202020204" pitchFamily="34" charset="0"/>
              </a:rPr>
              <a:t>at Audley Infant Nursery Class</a:t>
            </a:r>
            <a:endParaRPr lang="en-GB" altLang="en-US" sz="6000" dirty="0">
              <a:solidFill>
                <a:schemeClr val="bg1"/>
              </a:solidFill>
              <a:latin typeface="Arial" panose="020B0604020202020204" pitchFamily="34" charset="0"/>
            </a:endParaRPr>
          </a:p>
          <a:p>
            <a:pPr algn="ctr" eaLnBrk="1" hangingPunct="1">
              <a:spcBef>
                <a:spcPct val="50000"/>
              </a:spcBef>
              <a:buClrTx/>
              <a:buSzTx/>
              <a:buFontTx/>
              <a:buNone/>
            </a:pPr>
            <a:endParaRPr lang="en-GB" altLang="en-US" sz="6000" dirty="0">
              <a:latin typeface="Arial" panose="020B0604020202020204" pitchFamily="34" charset="0"/>
            </a:endParaRPr>
          </a:p>
        </p:txBody>
      </p:sp>
      <p:pic>
        <p:nvPicPr>
          <p:cNvPr id="14340" name="Picture 12" descr="audley symbol">
            <a:extLst>
              <a:ext uri="{FF2B5EF4-FFF2-40B4-BE49-F238E27FC236}">
                <a16:creationId xmlns:a16="http://schemas.microsoft.com/office/drawing/2014/main" id="{D0C01139-816D-460B-B621-ADE92394D8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375" y="4292600"/>
            <a:ext cx="1866900" cy="1876425"/>
          </a:xfrm>
          <a:prstGeom prst="rect">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wheel spokes="2"/>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6">
            <a:extLst>
              <a:ext uri="{FF2B5EF4-FFF2-40B4-BE49-F238E27FC236}">
                <a16:creationId xmlns:a16="http://schemas.microsoft.com/office/drawing/2014/main" id="{5F8727E2-4C7B-46C1-B395-420B6D9A1E3C}"/>
              </a:ext>
            </a:extLst>
          </p:cNvPr>
          <p:cNvSpPr>
            <a:spLocks noChangeArrowheads="1"/>
          </p:cNvSpPr>
          <p:nvPr/>
        </p:nvSpPr>
        <p:spPr bwMode="auto">
          <a:xfrm>
            <a:off x="539750" y="214313"/>
            <a:ext cx="79613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4400" dirty="0" smtClean="0">
                <a:latin typeface="Calibri" panose="020F0502020204030204" pitchFamily="34" charset="0"/>
                <a:cs typeface="Arial" panose="020B0604020202020204" pitchFamily="34" charset="0"/>
              </a:rPr>
              <a:t>Nursery Routine</a:t>
            </a:r>
            <a:endParaRPr lang="en-US" altLang="en-US" sz="4400" dirty="0">
              <a:latin typeface="Calibri" panose="020F0502020204030204" pitchFamily="34" charset="0"/>
              <a:cs typeface="Arial" panose="020B0604020202020204" pitchFamily="34" charset="0"/>
            </a:endParaRPr>
          </a:p>
        </p:txBody>
      </p:sp>
      <p:sp>
        <p:nvSpPr>
          <p:cNvPr id="2" name="TextBox 1"/>
          <p:cNvSpPr txBox="1"/>
          <p:nvPr/>
        </p:nvSpPr>
        <p:spPr>
          <a:xfrm>
            <a:off x="731137" y="976313"/>
            <a:ext cx="7745487" cy="5755422"/>
          </a:xfrm>
          <a:prstGeom prst="rect">
            <a:avLst/>
          </a:prstGeom>
          <a:noFill/>
        </p:spPr>
        <p:txBody>
          <a:bodyPr wrap="square" rtlCol="0">
            <a:spAutoFit/>
          </a:bodyPr>
          <a:lstStyle/>
          <a:p>
            <a:r>
              <a:rPr lang="en-GB" sz="2300" dirty="0" smtClean="0"/>
              <a:t>8:50 am     –  Doors open</a:t>
            </a:r>
          </a:p>
          <a:p>
            <a:endParaRPr lang="en-GB" sz="2300" dirty="0" smtClean="0"/>
          </a:p>
          <a:p>
            <a:r>
              <a:rPr lang="en-GB" sz="2300" dirty="0" smtClean="0"/>
              <a:t>9:05 am     –  Wake and Shake</a:t>
            </a:r>
          </a:p>
          <a:p>
            <a:r>
              <a:rPr lang="en-GB" sz="2300" dirty="0" smtClean="0"/>
              <a:t>                  –  Register</a:t>
            </a:r>
          </a:p>
          <a:p>
            <a:r>
              <a:rPr lang="en-GB" sz="2300" dirty="0"/>
              <a:t> </a:t>
            </a:r>
            <a:r>
              <a:rPr lang="en-GB" sz="2300" dirty="0" smtClean="0"/>
              <a:t>                 –  Carpet session- story/rhymes/number time</a:t>
            </a:r>
          </a:p>
          <a:p>
            <a:endParaRPr lang="en-GB" sz="2300" dirty="0"/>
          </a:p>
          <a:p>
            <a:r>
              <a:rPr lang="en-GB" sz="2300" dirty="0" smtClean="0"/>
              <a:t>9:30 am     –  Group time </a:t>
            </a:r>
          </a:p>
          <a:p>
            <a:r>
              <a:rPr lang="en-GB" sz="2300" dirty="0" smtClean="0"/>
              <a:t>9.50am      -- Continuous provision</a:t>
            </a:r>
          </a:p>
          <a:p>
            <a:endParaRPr lang="en-GB" sz="2300" dirty="0"/>
          </a:p>
          <a:p>
            <a:r>
              <a:rPr lang="en-GB" sz="2300" dirty="0" smtClean="0"/>
              <a:t>10:30 am   –  Outdoor play</a:t>
            </a:r>
          </a:p>
          <a:p>
            <a:endParaRPr lang="en-GB" sz="2300" dirty="0"/>
          </a:p>
          <a:p>
            <a:r>
              <a:rPr lang="en-GB" sz="2300" dirty="0" smtClean="0"/>
              <a:t>11:30 am   –  Tidy up time</a:t>
            </a:r>
          </a:p>
          <a:p>
            <a:endParaRPr lang="en-GB" sz="2300" dirty="0"/>
          </a:p>
          <a:p>
            <a:r>
              <a:rPr lang="en-GB" sz="2300" dirty="0" smtClean="0"/>
              <a:t>11:40 am   –  Carpet time</a:t>
            </a:r>
          </a:p>
          <a:p>
            <a:endParaRPr lang="en-GB" sz="2300" dirty="0"/>
          </a:p>
          <a:p>
            <a:r>
              <a:rPr lang="en-GB" sz="2300" dirty="0" smtClean="0"/>
              <a:t>11:50 am   –  Doors open </a:t>
            </a:r>
          </a:p>
        </p:txBody>
      </p:sp>
      <p:pic>
        <p:nvPicPr>
          <p:cNvPr id="3" name="Picture 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998247" y="2924944"/>
            <a:ext cx="3856296" cy="2880320"/>
          </a:xfrm>
          <a:prstGeom prst="rect">
            <a:avLst/>
          </a:prstGeom>
        </p:spPr>
      </p:pic>
    </p:spTree>
  </p:cSld>
  <p:clrMapOvr>
    <a:masterClrMapping/>
  </p:clrMapOvr>
  <p:transition spd="med" advTm="40000">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D0B5E-8C6E-4623-9FD6-D257976076A8}"/>
              </a:ext>
            </a:extLst>
          </p:cNvPr>
          <p:cNvSpPr>
            <a:spLocks noGrp="1"/>
          </p:cNvSpPr>
          <p:nvPr>
            <p:ph type="title"/>
          </p:nvPr>
        </p:nvSpPr>
        <p:spPr>
          <a:xfrm>
            <a:off x="626950" y="768671"/>
            <a:ext cx="8189913" cy="1223962"/>
          </a:xfrm>
        </p:spPr>
        <p:txBody>
          <a:bodyPr>
            <a:normAutofit fontScale="90000"/>
          </a:bodyPr>
          <a:lstStyle/>
          <a:p>
            <a:pPr algn="ctr" eaLnBrk="1" hangingPunct="1">
              <a:defRPr/>
            </a:pPr>
            <a:r>
              <a:rPr lang="en-GB" sz="4300" dirty="0"/>
              <a:t/>
            </a:r>
            <a:br>
              <a:rPr lang="en-GB" sz="4300" dirty="0"/>
            </a:br>
            <a:r>
              <a:rPr lang="en-GB" sz="4300" dirty="0"/>
              <a:t/>
            </a:r>
            <a:br>
              <a:rPr lang="en-GB" sz="4300" dirty="0"/>
            </a:br>
            <a:r>
              <a:rPr lang="en-GB" sz="4300" dirty="0"/>
              <a:t/>
            </a:r>
            <a:br>
              <a:rPr lang="en-GB" sz="4300" dirty="0"/>
            </a:br>
            <a:r>
              <a:rPr lang="en-GB" sz="4300" dirty="0"/>
              <a:t/>
            </a:r>
            <a:br>
              <a:rPr lang="en-GB" sz="4300" dirty="0"/>
            </a:br>
            <a:r>
              <a:rPr lang="en-GB" sz="4300" dirty="0"/>
              <a:t/>
            </a:r>
            <a:br>
              <a:rPr lang="en-GB" sz="4300" dirty="0"/>
            </a:br>
            <a:r>
              <a:rPr lang="en-GB" sz="4300" dirty="0"/>
              <a:t/>
            </a:r>
            <a:br>
              <a:rPr lang="en-GB" sz="4300" dirty="0"/>
            </a:br>
            <a:r>
              <a:rPr lang="en-GB" sz="4300" dirty="0"/>
              <a:t/>
            </a:r>
            <a:br>
              <a:rPr lang="en-GB" sz="4300" dirty="0"/>
            </a:br>
            <a:r>
              <a:rPr lang="en-GB" sz="4800" dirty="0">
                <a:solidFill>
                  <a:schemeClr val="tx1"/>
                </a:solidFill>
                <a:latin typeface="Arial" pitchFamily="34" charset="0"/>
                <a:cs typeface="Arial" pitchFamily="34" charset="0"/>
              </a:rPr>
              <a:t>Continuous Provision Activities</a:t>
            </a:r>
            <a:r>
              <a:rPr lang="en-GB" sz="4800" dirty="0">
                <a:solidFill>
                  <a:schemeClr val="bg1"/>
                </a:solidFill>
              </a:rPr>
              <a:t/>
            </a:r>
            <a:br>
              <a:rPr lang="en-GB" sz="4800" dirty="0">
                <a:solidFill>
                  <a:schemeClr val="bg1"/>
                </a:solidFill>
              </a:rPr>
            </a:br>
            <a:r>
              <a:rPr lang="en-GB" altLang="en-US" sz="2000" b="1" dirty="0">
                <a:solidFill>
                  <a:schemeClr val="tx1"/>
                </a:solidFill>
                <a:latin typeface="Arial" panose="020B0604020202020204" pitchFamily="34" charset="0"/>
              </a:rPr>
              <a:t>Continuous provision offers children the opportunity to learn through carefully planned play activities</a:t>
            </a:r>
            <a:r>
              <a:rPr lang="en-GB" altLang="en-US" sz="2000" b="1" dirty="0" smtClean="0">
                <a:solidFill>
                  <a:schemeClr val="tx1"/>
                </a:solidFill>
                <a:latin typeface="Arial" panose="020B0604020202020204" pitchFamily="34" charset="0"/>
              </a:rPr>
              <a:t>. Play is essential for children’s development, building confidence as they learn to explore.</a:t>
            </a:r>
            <a:r>
              <a:rPr lang="en-GB" altLang="en-US" sz="4800" dirty="0">
                <a:latin typeface="Arial" panose="020B0604020202020204" pitchFamily="34" charset="0"/>
              </a:rPr>
              <a:t/>
            </a:r>
            <a:br>
              <a:rPr lang="en-GB" altLang="en-US" sz="4800" dirty="0">
                <a:latin typeface="Arial" panose="020B0604020202020204" pitchFamily="34" charset="0"/>
              </a:rPr>
            </a:br>
            <a:endParaRPr lang="en-US" sz="4800" dirty="0">
              <a:solidFill>
                <a:schemeClr val="bg1"/>
              </a:solidFill>
            </a:endParaRPr>
          </a:p>
        </p:txBody>
      </p:sp>
      <p:pic>
        <p:nvPicPr>
          <p:cNvPr id="3" name="Picture 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19389" y="1541470"/>
            <a:ext cx="1852991" cy="1384024"/>
          </a:xfrm>
          <a:prstGeom prst="rect">
            <a:avLst/>
          </a:prstGeom>
        </p:spPr>
      </p:pic>
      <p:pic>
        <p:nvPicPr>
          <p:cNvPr id="4" name="Picture 3"/>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5400000">
            <a:off x="1746725" y="2227117"/>
            <a:ext cx="1852992" cy="1384025"/>
          </a:xfrm>
          <a:prstGeom prst="rect">
            <a:avLst/>
          </a:prstGeom>
        </p:spPr>
      </p:pic>
      <p:pic>
        <p:nvPicPr>
          <p:cNvPr id="5" name="Picture 4"/>
          <p:cNvPicPr>
            <a:picLocks noChangeAspect="1"/>
          </p:cNvPicPr>
          <p:nvPr/>
        </p:nvPicPr>
        <p:blipFill rotWithShape="1">
          <a:blip r:embed="rId5" cstate="hqprint">
            <a:extLst>
              <a:ext uri="{28A0092B-C50C-407E-A947-70E740481C1C}">
                <a14:useLocalDpi xmlns:a14="http://schemas.microsoft.com/office/drawing/2010/main" val="0"/>
              </a:ext>
            </a:extLst>
          </a:blip>
          <a:srcRect t="6186" r="4714"/>
          <a:stretch/>
        </p:blipFill>
        <p:spPr>
          <a:xfrm>
            <a:off x="4721907" y="1519813"/>
            <a:ext cx="2193963" cy="1613377"/>
          </a:xfrm>
          <a:prstGeom prst="rect">
            <a:avLst/>
          </a:prstGeom>
        </p:spPr>
      </p:pic>
      <p:pic>
        <p:nvPicPr>
          <p:cNvPr id="6" name="Picture 5"/>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735714" y="3565455"/>
            <a:ext cx="2339752" cy="1747593"/>
          </a:xfrm>
          <a:prstGeom prst="rect">
            <a:avLst/>
          </a:prstGeom>
        </p:spPr>
      </p:pic>
      <p:pic>
        <p:nvPicPr>
          <p:cNvPr id="7" name="Picture 6"/>
          <p:cNvPicPr>
            <a:picLocks noChangeAspect="1"/>
          </p:cNvPicPr>
          <p:nvPr/>
        </p:nvPicPr>
        <p:blipFill rotWithShape="1">
          <a:blip r:embed="rId7" cstate="hqprint">
            <a:extLst>
              <a:ext uri="{28A0092B-C50C-407E-A947-70E740481C1C}">
                <a14:useLocalDpi xmlns:a14="http://schemas.microsoft.com/office/drawing/2010/main" val="0"/>
              </a:ext>
            </a:extLst>
          </a:blip>
          <a:srcRect l="3845" r="7780"/>
          <a:stretch/>
        </p:blipFill>
        <p:spPr>
          <a:xfrm rot="5400000">
            <a:off x="3409339" y="2985156"/>
            <a:ext cx="1800199" cy="1521470"/>
          </a:xfrm>
          <a:prstGeom prst="rect">
            <a:avLst/>
          </a:prstGeom>
        </p:spPr>
      </p:pic>
      <p:pic>
        <p:nvPicPr>
          <p:cNvPr id="8" name="Picture 7"/>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782409" y="4792196"/>
            <a:ext cx="2258222" cy="1686697"/>
          </a:xfrm>
          <a:prstGeom prst="rect">
            <a:avLst/>
          </a:prstGeom>
        </p:spPr>
      </p:pic>
      <p:pic>
        <p:nvPicPr>
          <p:cNvPr id="9" name="Picture 8"/>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rot="5400000">
            <a:off x="7091721" y="1750752"/>
            <a:ext cx="1811325" cy="1352903"/>
          </a:xfrm>
          <a:prstGeom prst="rect">
            <a:avLst/>
          </a:prstGeom>
        </p:spPr>
      </p:pic>
      <p:pic>
        <p:nvPicPr>
          <p:cNvPr id="10" name="Picture 9"/>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rot="5400000">
            <a:off x="4747853" y="5095701"/>
            <a:ext cx="2024557" cy="1512168"/>
          </a:xfrm>
          <a:prstGeom prst="rect">
            <a:avLst/>
          </a:prstGeom>
        </p:spPr>
      </p:pic>
      <p:pic>
        <p:nvPicPr>
          <p:cNvPr id="11" name="Picture 10"/>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rot="5400000">
            <a:off x="-82153" y="3503327"/>
            <a:ext cx="1978207" cy="1477550"/>
          </a:xfrm>
          <a:prstGeom prst="rect">
            <a:avLst/>
          </a:prstGeom>
        </p:spPr>
      </p:pic>
    </p:spTree>
  </p:cSld>
  <p:clrMapOvr>
    <a:masterClrMapping/>
  </p:clrMapOvr>
  <p:transition spd="med" advTm="4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375C9-639E-42A7-9C9E-FA35EE3C26DE}"/>
              </a:ext>
            </a:extLst>
          </p:cNvPr>
          <p:cNvSpPr>
            <a:spLocks noGrp="1"/>
          </p:cNvSpPr>
          <p:nvPr>
            <p:ph type="title"/>
          </p:nvPr>
        </p:nvSpPr>
        <p:spPr>
          <a:xfrm>
            <a:off x="357188" y="214313"/>
            <a:ext cx="8229600" cy="581025"/>
          </a:xfrm>
        </p:spPr>
        <p:txBody>
          <a:bodyPr>
            <a:normAutofit fontScale="90000"/>
          </a:bodyPr>
          <a:lstStyle/>
          <a:p>
            <a:pPr algn="ctr" eaLnBrk="1" hangingPunct="1">
              <a:defRPr/>
            </a:pPr>
            <a:r>
              <a:rPr lang="en-GB" sz="4500" dirty="0">
                <a:solidFill>
                  <a:schemeClr val="tx1"/>
                </a:solidFill>
              </a:rPr>
              <a:t>Group time</a:t>
            </a:r>
            <a:endParaRPr lang="en-US" sz="4500" dirty="0">
              <a:solidFill>
                <a:schemeClr val="tx1"/>
              </a:solidFill>
            </a:endParaRPr>
          </a:p>
        </p:txBody>
      </p:sp>
      <p:pic>
        <p:nvPicPr>
          <p:cNvPr id="4" name="Picture 4" descr="http://thepuppetellers.co.uk/images/circletime.jpg">
            <a:extLst>
              <a:ext uri="{FF2B5EF4-FFF2-40B4-BE49-F238E27FC236}">
                <a16:creationId xmlns:a16="http://schemas.microsoft.com/office/drawing/2014/main" id="{1CED8B2D-94A7-4775-A282-CB143119B9D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643188" y="785813"/>
            <a:ext cx="4095750" cy="3076575"/>
          </a:xfrm>
          <a:noFill/>
          <a:ln w="38100">
            <a:solidFill>
              <a:schemeClr val="accent1"/>
            </a:solidFill>
            <a:miter lim="800000"/>
            <a:headEnd/>
            <a:tailEnd/>
          </a:ln>
        </p:spPr>
      </p:pic>
      <p:sp>
        <p:nvSpPr>
          <p:cNvPr id="20484" name="Text Box 6">
            <a:extLst>
              <a:ext uri="{FF2B5EF4-FFF2-40B4-BE49-F238E27FC236}">
                <a16:creationId xmlns:a16="http://schemas.microsoft.com/office/drawing/2014/main" id="{DE4210CA-E800-4A55-9CD1-28C6E9DC2F99}"/>
              </a:ext>
            </a:extLst>
          </p:cNvPr>
          <p:cNvSpPr txBox="1">
            <a:spLocks noChangeArrowheads="1"/>
          </p:cNvSpPr>
          <p:nvPr/>
        </p:nvSpPr>
        <p:spPr bwMode="auto">
          <a:xfrm>
            <a:off x="1042988" y="4005263"/>
            <a:ext cx="7273925"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GB" altLang="en-US" sz="2000" dirty="0">
                <a:latin typeface="Arial" panose="020B0604020202020204" pitchFamily="34" charset="0"/>
              </a:rPr>
              <a:t> Group time </a:t>
            </a:r>
            <a:r>
              <a:rPr lang="en-GB" altLang="en-US" sz="2000" dirty="0" smtClean="0">
                <a:latin typeface="Arial" panose="020B0604020202020204" pitchFamily="34" charset="0"/>
              </a:rPr>
              <a:t>activities – Your child will take part in small group activities everyday. These will be focussing on -</a:t>
            </a:r>
            <a:endParaRPr lang="en-GB" altLang="en-US" sz="2000" dirty="0">
              <a:latin typeface="Arial" panose="020B0604020202020204" pitchFamily="34" charset="0"/>
            </a:endParaRPr>
          </a:p>
          <a:p>
            <a:pPr lvl="3" eaLnBrk="1" hangingPunct="1">
              <a:spcBef>
                <a:spcPct val="50000"/>
              </a:spcBef>
              <a:buClrTx/>
              <a:buSzTx/>
              <a:buFontTx/>
              <a:buChar char="•"/>
            </a:pPr>
            <a:r>
              <a:rPr lang="en-GB" altLang="en-US" b="1" i="1" dirty="0">
                <a:latin typeface="Arial" panose="020B0604020202020204" pitchFamily="34" charset="0"/>
              </a:rPr>
              <a:t> </a:t>
            </a:r>
            <a:r>
              <a:rPr lang="en-GB" altLang="en-US" b="1" i="1" dirty="0" smtClean="0">
                <a:latin typeface="Arial" panose="020B0604020202020204" pitchFamily="34" charset="0"/>
              </a:rPr>
              <a:t>Feelings and emotions</a:t>
            </a:r>
            <a:endParaRPr lang="en-GB" altLang="en-US" b="1" i="1" dirty="0">
              <a:latin typeface="Arial" panose="020B0604020202020204" pitchFamily="34" charset="0"/>
            </a:endParaRPr>
          </a:p>
          <a:p>
            <a:pPr lvl="3" eaLnBrk="1" hangingPunct="1">
              <a:spcBef>
                <a:spcPct val="50000"/>
              </a:spcBef>
              <a:buClrTx/>
              <a:buSzTx/>
              <a:buFontTx/>
              <a:buChar char="•"/>
            </a:pPr>
            <a:r>
              <a:rPr lang="en-GB" altLang="en-US" b="1" i="1" dirty="0">
                <a:latin typeface="Arial" panose="020B0604020202020204" pitchFamily="34" charset="0"/>
              </a:rPr>
              <a:t>Mathematics</a:t>
            </a:r>
          </a:p>
          <a:p>
            <a:pPr lvl="3" eaLnBrk="1" hangingPunct="1">
              <a:spcBef>
                <a:spcPct val="50000"/>
              </a:spcBef>
              <a:buClrTx/>
              <a:buSzTx/>
              <a:buFontTx/>
              <a:buChar char="•"/>
            </a:pPr>
            <a:r>
              <a:rPr lang="en-GB" altLang="en-US" b="1" i="1" dirty="0" smtClean="0">
                <a:latin typeface="Arial" panose="020B0604020202020204" pitchFamily="34" charset="0"/>
              </a:rPr>
              <a:t>Speaking and listening</a:t>
            </a:r>
            <a:endParaRPr lang="en-GB" altLang="en-US" b="1" i="1" dirty="0">
              <a:latin typeface="Arial" panose="020B0604020202020204" pitchFamily="34" charset="0"/>
            </a:endParaRPr>
          </a:p>
          <a:p>
            <a:pPr lvl="3" eaLnBrk="1" hangingPunct="1">
              <a:spcBef>
                <a:spcPct val="50000"/>
              </a:spcBef>
              <a:buClrTx/>
              <a:buSzTx/>
              <a:buFontTx/>
              <a:buChar char="•"/>
            </a:pPr>
            <a:r>
              <a:rPr lang="en-GB" altLang="en-US" b="1" i="1" dirty="0">
                <a:latin typeface="Arial" panose="020B0604020202020204" pitchFamily="34" charset="0"/>
              </a:rPr>
              <a:t>Letters and </a:t>
            </a:r>
            <a:r>
              <a:rPr lang="en-GB" altLang="en-US" b="1" i="1" dirty="0" smtClean="0">
                <a:latin typeface="Arial" panose="020B0604020202020204" pitchFamily="34" charset="0"/>
              </a:rPr>
              <a:t>sounds – early phonics</a:t>
            </a:r>
            <a:endParaRPr lang="en-GB" altLang="en-US" b="1" i="1" dirty="0">
              <a:latin typeface="Arial" panose="020B0604020202020204" pitchFamily="34" charset="0"/>
            </a:endParaRPr>
          </a:p>
        </p:txBody>
      </p:sp>
    </p:spTree>
  </p:cSld>
  <p:clrMapOvr>
    <a:masterClrMapping/>
  </p:clrMapOvr>
  <p:transition spd="med" advTm="4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CFFC7AB9-65DD-4D8A-AA02-A207E8E6C73D}"/>
              </a:ext>
            </a:extLst>
          </p:cNvPr>
          <p:cNvSpPr>
            <a:spLocks noGrp="1"/>
          </p:cNvSpPr>
          <p:nvPr>
            <p:ph type="title"/>
          </p:nvPr>
        </p:nvSpPr>
        <p:spPr>
          <a:xfrm>
            <a:off x="500063" y="214313"/>
            <a:ext cx="8229600" cy="1143000"/>
          </a:xfrm>
        </p:spPr>
        <p:txBody>
          <a:bodyPr/>
          <a:lstStyle/>
          <a:p>
            <a:pPr eaLnBrk="1" hangingPunct="1"/>
            <a:r>
              <a:rPr lang="en-GB" altLang="en-US" sz="5400">
                <a:solidFill>
                  <a:schemeClr val="tx1"/>
                </a:solidFill>
              </a:rPr>
              <a:t>Observation and planning</a:t>
            </a:r>
            <a:endParaRPr lang="en-US" altLang="en-US">
              <a:solidFill>
                <a:schemeClr val="tx1"/>
              </a:solidFill>
            </a:endParaRPr>
          </a:p>
        </p:txBody>
      </p:sp>
      <p:sp>
        <p:nvSpPr>
          <p:cNvPr id="22531" name="Content Placeholder 2">
            <a:extLst>
              <a:ext uri="{FF2B5EF4-FFF2-40B4-BE49-F238E27FC236}">
                <a16:creationId xmlns:a16="http://schemas.microsoft.com/office/drawing/2014/main" id="{876E913C-869D-4C20-A04C-BACF9430F7AC}"/>
              </a:ext>
            </a:extLst>
          </p:cNvPr>
          <p:cNvSpPr>
            <a:spLocks noGrp="1"/>
          </p:cNvSpPr>
          <p:nvPr>
            <p:ph idx="1"/>
          </p:nvPr>
        </p:nvSpPr>
        <p:spPr>
          <a:xfrm>
            <a:off x="457200" y="1357313"/>
            <a:ext cx="8229600" cy="5214937"/>
          </a:xfrm>
        </p:spPr>
        <p:txBody>
          <a:bodyPr/>
          <a:lstStyle/>
          <a:p>
            <a:pPr eaLnBrk="1" hangingPunct="1"/>
            <a:r>
              <a:rPr lang="en-GB" altLang="en-US" sz="2400" dirty="0">
                <a:latin typeface="Arial" panose="020B0604020202020204" pitchFamily="34" charset="0"/>
                <a:cs typeface="Arial" panose="020B0604020202020204" pitchFamily="34" charset="0"/>
              </a:rPr>
              <a:t>The </a:t>
            </a:r>
            <a:r>
              <a:rPr lang="en-GB" altLang="en-US" sz="2400" dirty="0" smtClean="0">
                <a:latin typeface="Arial" panose="020B0604020202020204" pitchFamily="34" charset="0"/>
                <a:cs typeface="Arial" panose="020B0604020202020204" pitchFamily="34" charset="0"/>
              </a:rPr>
              <a:t>staff </a:t>
            </a:r>
            <a:r>
              <a:rPr lang="en-GB" altLang="en-US" sz="2400" dirty="0">
                <a:latin typeface="Arial" panose="020B0604020202020204" pitchFamily="34" charset="0"/>
                <a:cs typeface="Arial" panose="020B0604020202020204" pitchFamily="34" charset="0"/>
              </a:rPr>
              <a:t>will observe your child at play and then plan activities during the week which </a:t>
            </a:r>
            <a:r>
              <a:rPr lang="en-GB" altLang="en-US" sz="2400" dirty="0" smtClean="0">
                <a:latin typeface="Arial" panose="020B0604020202020204" pitchFamily="34" charset="0"/>
                <a:cs typeface="Arial" panose="020B0604020202020204" pitchFamily="34" charset="0"/>
              </a:rPr>
              <a:t>are tailored to meet your child’s individual needs. </a:t>
            </a:r>
            <a:endParaRPr lang="en-GB" altLang="en-US" sz="2400" dirty="0">
              <a:latin typeface="Arial" panose="020B0604020202020204" pitchFamily="34" charset="0"/>
              <a:cs typeface="Arial" panose="020B0604020202020204" pitchFamily="34" charset="0"/>
            </a:endParaRPr>
          </a:p>
          <a:p>
            <a:pPr eaLnBrk="1" hangingPunct="1"/>
            <a:endParaRPr lang="en-GB" altLang="en-US" sz="2000" dirty="0">
              <a:solidFill>
                <a:schemeClr val="bg1"/>
              </a:solidFill>
              <a:latin typeface="Arial" panose="020B0604020202020204" pitchFamily="34" charset="0"/>
              <a:cs typeface="Arial" panose="020B0604020202020204" pitchFamily="34" charset="0"/>
            </a:endParaRPr>
          </a:p>
          <a:p>
            <a:pPr eaLnBrk="1" hangingPunct="1"/>
            <a:endParaRPr lang="en-GB" altLang="en-US" sz="2000" dirty="0">
              <a:solidFill>
                <a:schemeClr val="bg1"/>
              </a:solidFill>
              <a:latin typeface="Arial" panose="020B0604020202020204" pitchFamily="34" charset="0"/>
              <a:cs typeface="Arial" panose="020B0604020202020204" pitchFamily="34" charset="0"/>
            </a:endParaRPr>
          </a:p>
          <a:p>
            <a:pPr eaLnBrk="1" hangingPunct="1"/>
            <a:endParaRPr lang="en-GB" altLang="en-US" sz="2000" dirty="0">
              <a:latin typeface="Arial" panose="020B0604020202020204" pitchFamily="34" charset="0"/>
              <a:cs typeface="Arial" panose="020B0604020202020204" pitchFamily="34" charset="0"/>
            </a:endParaRPr>
          </a:p>
          <a:p>
            <a:pPr eaLnBrk="1" hangingPunct="1"/>
            <a:endParaRPr lang="en-GB" altLang="en-US" sz="2000" dirty="0">
              <a:latin typeface="Arial" panose="020B0604020202020204" pitchFamily="34" charset="0"/>
              <a:cs typeface="Arial" panose="020B0604020202020204" pitchFamily="34" charset="0"/>
            </a:endParaRPr>
          </a:p>
          <a:p>
            <a:pPr eaLnBrk="1" hangingPunct="1"/>
            <a:endParaRPr lang="en-GB" altLang="en-US" sz="2000" dirty="0">
              <a:latin typeface="Arial" panose="020B0604020202020204" pitchFamily="34" charset="0"/>
              <a:cs typeface="Arial" panose="020B0604020202020204" pitchFamily="34" charset="0"/>
            </a:endParaRPr>
          </a:p>
          <a:p>
            <a:pPr eaLnBrk="1" hangingPunct="1"/>
            <a:r>
              <a:rPr lang="en-GB" altLang="en-US" sz="2400" dirty="0" smtClean="0">
                <a:latin typeface="Arial" panose="020B0604020202020204" pitchFamily="34" charset="0"/>
                <a:cs typeface="Arial" panose="020B0604020202020204" pitchFamily="34" charset="0"/>
              </a:rPr>
              <a:t>This </a:t>
            </a:r>
            <a:r>
              <a:rPr lang="en-GB" altLang="en-US" sz="2400" dirty="0">
                <a:latin typeface="Arial" panose="020B0604020202020204" pitchFamily="34" charset="0"/>
                <a:cs typeface="Arial" panose="020B0604020202020204" pitchFamily="34" charset="0"/>
              </a:rPr>
              <a:t>ensures that your child is learning and developing by doing things they are interested in and will enjoy</a:t>
            </a:r>
            <a:r>
              <a:rPr lang="en-GB" altLang="en-US" sz="2400" dirty="0" smtClean="0">
                <a:latin typeface="Arial" panose="020B0604020202020204" pitchFamily="34" charset="0"/>
                <a:cs typeface="Arial" panose="020B0604020202020204" pitchFamily="34" charset="0"/>
              </a:rPr>
              <a:t>. There will be a strong focus on communication and language. Your child will have a number of quality conversations daily in a language rich environment.</a:t>
            </a:r>
            <a:endParaRPr lang="en-GB" altLang="en-US" sz="2400" dirty="0">
              <a:latin typeface="Arial" panose="020B0604020202020204" pitchFamily="34" charset="0"/>
              <a:cs typeface="Arial" panose="020B0604020202020204" pitchFamily="34" charset="0"/>
            </a:endParaRPr>
          </a:p>
          <a:p>
            <a:pPr eaLnBrk="1" hangingPunct="1"/>
            <a:endParaRPr lang="en-US" altLang="en-US" dirty="0">
              <a:solidFill>
                <a:schemeClr val="bg1"/>
              </a:solidFill>
              <a:latin typeface="Arial" panose="020B0604020202020204" pitchFamily="34" charset="0"/>
              <a:cs typeface="Arial" panose="020B0604020202020204" pitchFamily="34" charset="0"/>
            </a:endParaRPr>
          </a:p>
        </p:txBody>
      </p:sp>
      <p:pic>
        <p:nvPicPr>
          <p:cNvPr id="22532" name="Picture 6" descr="R:\Nursery Pictures\Advertising\CIMG0435.JPG">
            <a:extLst>
              <a:ext uri="{FF2B5EF4-FFF2-40B4-BE49-F238E27FC236}">
                <a16:creationId xmlns:a16="http://schemas.microsoft.com/office/drawing/2014/main" id="{BED41CCF-9FB4-4745-8AFC-69FB34F235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204864"/>
            <a:ext cx="2879783" cy="2160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5BC5823A-8F03-4184-81B3-83C4E1E45022}"/>
              </a:ext>
            </a:extLst>
          </p:cNvPr>
          <p:cNvSpPr>
            <a:spLocks noGrp="1"/>
          </p:cNvSpPr>
          <p:nvPr>
            <p:ph type="title"/>
          </p:nvPr>
        </p:nvSpPr>
        <p:spPr>
          <a:xfrm>
            <a:off x="395288" y="0"/>
            <a:ext cx="8229600" cy="1143000"/>
          </a:xfrm>
        </p:spPr>
        <p:txBody>
          <a:bodyPr/>
          <a:lstStyle/>
          <a:p>
            <a:pPr algn="ctr" eaLnBrk="1" hangingPunct="1"/>
            <a:r>
              <a:rPr lang="en-GB" altLang="en-US">
                <a:solidFill>
                  <a:schemeClr val="tx1"/>
                </a:solidFill>
              </a:rPr>
              <a:t>Snack</a:t>
            </a:r>
            <a:endParaRPr lang="en-US" altLang="en-US">
              <a:solidFill>
                <a:schemeClr val="tx1"/>
              </a:solidFill>
            </a:endParaRPr>
          </a:p>
        </p:txBody>
      </p:sp>
      <p:sp>
        <p:nvSpPr>
          <p:cNvPr id="24579" name="Content Placeholder 2">
            <a:extLst>
              <a:ext uri="{FF2B5EF4-FFF2-40B4-BE49-F238E27FC236}">
                <a16:creationId xmlns:a16="http://schemas.microsoft.com/office/drawing/2014/main" id="{C335F558-2F41-4976-A07A-0BF70BC5767B}"/>
              </a:ext>
            </a:extLst>
          </p:cNvPr>
          <p:cNvSpPr>
            <a:spLocks noGrp="1"/>
          </p:cNvSpPr>
          <p:nvPr>
            <p:ph idx="1"/>
          </p:nvPr>
        </p:nvSpPr>
        <p:spPr>
          <a:xfrm>
            <a:off x="900113" y="1196975"/>
            <a:ext cx="7747000" cy="5072063"/>
          </a:xfrm>
        </p:spPr>
        <p:txBody>
          <a:bodyPr/>
          <a:lstStyle/>
          <a:p>
            <a:pPr eaLnBrk="1" hangingPunct="1">
              <a:buFont typeface="Arial" panose="020B0604020202020204" pitchFamily="34" charset="0"/>
              <a:buChar char="•"/>
            </a:pPr>
            <a:r>
              <a:rPr lang="en-GB" altLang="en-US" sz="2200" dirty="0">
                <a:latin typeface="Arial" panose="020B0604020202020204" pitchFamily="34" charset="0"/>
                <a:cs typeface="Arial" panose="020B0604020202020204" pitchFamily="34" charset="0"/>
              </a:rPr>
              <a:t>Snack is available to the children throughout the </a:t>
            </a:r>
            <a:r>
              <a:rPr lang="en-GB" altLang="en-US" sz="2200" dirty="0" smtClean="0">
                <a:latin typeface="Arial" panose="020B0604020202020204" pitchFamily="34" charset="0"/>
                <a:cs typeface="Arial" panose="020B0604020202020204" pitchFamily="34" charset="0"/>
              </a:rPr>
              <a:t>session daily. </a:t>
            </a:r>
            <a:r>
              <a:rPr lang="en-GB" altLang="en-US" sz="2200" dirty="0">
                <a:latin typeface="Arial" panose="020B0604020202020204" pitchFamily="34" charset="0"/>
                <a:cs typeface="Arial" panose="020B0604020202020204" pitchFamily="34" charset="0"/>
              </a:rPr>
              <a:t>The children can access snack as and when they wish</a:t>
            </a:r>
            <a:r>
              <a:rPr lang="en-GB" altLang="en-US" sz="2200" dirty="0" smtClean="0">
                <a:latin typeface="Arial" panose="020B0604020202020204" pitchFamily="34" charset="0"/>
                <a:cs typeface="Arial" panose="020B0604020202020204" pitchFamily="34" charset="0"/>
              </a:rPr>
              <a:t>.</a:t>
            </a:r>
            <a:endParaRPr lang="en-GB" altLang="en-US" sz="2200" dirty="0">
              <a:latin typeface="Arial" panose="020B0604020202020204" pitchFamily="34" charset="0"/>
              <a:cs typeface="Arial" panose="020B0604020202020204" pitchFamily="34" charset="0"/>
            </a:endParaRPr>
          </a:p>
          <a:p>
            <a:pPr eaLnBrk="1" hangingPunct="1">
              <a:buFont typeface="Arial" panose="020B0604020202020204" pitchFamily="34" charset="0"/>
              <a:buChar char="•"/>
            </a:pPr>
            <a:endParaRPr lang="en-GB" altLang="en-US" sz="2200" dirty="0">
              <a:latin typeface="Arial" panose="020B0604020202020204" pitchFamily="34" charset="0"/>
              <a:cs typeface="Arial" panose="020B0604020202020204" pitchFamily="34" charset="0"/>
            </a:endParaRPr>
          </a:p>
          <a:p>
            <a:pPr eaLnBrk="1" hangingPunct="1">
              <a:buFont typeface="Arial" panose="020B0604020202020204" pitchFamily="34" charset="0"/>
              <a:buChar char="•"/>
            </a:pPr>
            <a:r>
              <a:rPr lang="en-GB" altLang="en-US" sz="2200" dirty="0">
                <a:latin typeface="Arial" panose="020B0604020202020204" pitchFamily="34" charset="0"/>
                <a:cs typeface="Arial" panose="020B0604020202020204" pitchFamily="34" charset="0"/>
              </a:rPr>
              <a:t>Snack consists of healthy </a:t>
            </a:r>
            <a:r>
              <a:rPr lang="en-GB" altLang="en-US" sz="2200" dirty="0" smtClean="0">
                <a:latin typeface="Arial" panose="020B0604020202020204" pitchFamily="34" charset="0"/>
                <a:cs typeface="Arial" panose="020B0604020202020204" pitchFamily="34" charset="0"/>
              </a:rPr>
              <a:t>fruit and vegetables.</a:t>
            </a:r>
            <a:endParaRPr lang="en-GB" altLang="en-US" sz="2200" dirty="0">
              <a:latin typeface="Arial" panose="020B0604020202020204" pitchFamily="34" charset="0"/>
              <a:cs typeface="Arial" panose="020B0604020202020204" pitchFamily="34" charset="0"/>
            </a:endParaRPr>
          </a:p>
          <a:p>
            <a:pPr eaLnBrk="1" hangingPunct="1">
              <a:buFont typeface="Arial" panose="020B0604020202020204" pitchFamily="34" charset="0"/>
              <a:buNone/>
            </a:pPr>
            <a:endParaRPr lang="en-GB" altLang="en-US" sz="2200" dirty="0">
              <a:latin typeface="Arial" panose="020B0604020202020204" pitchFamily="34" charset="0"/>
              <a:cs typeface="Arial" panose="020B0604020202020204" pitchFamily="34" charset="0"/>
            </a:endParaRPr>
          </a:p>
          <a:p>
            <a:pPr eaLnBrk="1" hangingPunct="1">
              <a:buFont typeface="Arial" panose="020B0604020202020204" pitchFamily="34" charset="0"/>
              <a:buChar char="•"/>
            </a:pPr>
            <a:r>
              <a:rPr lang="en-GB" altLang="en-US" sz="2200" dirty="0">
                <a:latin typeface="Arial" panose="020B0604020202020204" pitchFamily="34" charset="0"/>
                <a:cs typeface="Arial" panose="020B0604020202020204" pitchFamily="34" charset="0"/>
              </a:rPr>
              <a:t>Milk </a:t>
            </a:r>
            <a:r>
              <a:rPr lang="en-GB" altLang="en-US" sz="2200" dirty="0" smtClean="0">
                <a:latin typeface="Arial" panose="020B0604020202020204" pitchFamily="34" charset="0"/>
                <a:cs typeface="Arial" panose="020B0604020202020204" pitchFamily="34" charset="0"/>
              </a:rPr>
              <a:t>and </a:t>
            </a:r>
            <a:r>
              <a:rPr lang="en-GB" altLang="en-US" sz="2200" dirty="0">
                <a:latin typeface="Arial" panose="020B0604020202020204" pitchFamily="34" charset="0"/>
                <a:cs typeface="Arial" panose="020B0604020202020204" pitchFamily="34" charset="0"/>
              </a:rPr>
              <a:t>water is </a:t>
            </a:r>
            <a:r>
              <a:rPr lang="en-GB" altLang="en-US" sz="2200" dirty="0" smtClean="0">
                <a:latin typeface="Arial" panose="020B0604020202020204" pitchFamily="34" charset="0"/>
                <a:cs typeface="Arial" panose="020B0604020202020204" pitchFamily="34" charset="0"/>
              </a:rPr>
              <a:t>offered daily.</a:t>
            </a:r>
            <a:endParaRPr lang="en-GB" altLang="en-US" sz="2200" dirty="0">
              <a:latin typeface="Arial" panose="020B0604020202020204" pitchFamily="34" charset="0"/>
              <a:cs typeface="Arial" panose="020B0604020202020204" pitchFamily="34" charset="0"/>
            </a:endParaRPr>
          </a:p>
          <a:p>
            <a:pPr eaLnBrk="1" hangingPunct="1">
              <a:buFont typeface="Arial" panose="020B0604020202020204" pitchFamily="34" charset="0"/>
              <a:buChar char="•"/>
            </a:pPr>
            <a:endParaRPr lang="en-GB" altLang="en-US" sz="2200" dirty="0">
              <a:latin typeface="Arial" panose="020B0604020202020204" pitchFamily="34" charset="0"/>
              <a:cs typeface="Arial" panose="020B0604020202020204" pitchFamily="34" charset="0"/>
            </a:endParaRPr>
          </a:p>
          <a:p>
            <a:pPr eaLnBrk="1" hangingPunct="1">
              <a:buFont typeface="Arial" panose="020B0604020202020204" pitchFamily="34" charset="0"/>
              <a:buChar char="•"/>
            </a:pPr>
            <a:r>
              <a:rPr lang="en-GB" altLang="en-US" sz="2200" dirty="0">
                <a:latin typeface="Arial" panose="020B0604020202020204" pitchFamily="34" charset="0"/>
                <a:cs typeface="Arial" panose="020B0604020202020204" pitchFamily="34" charset="0"/>
              </a:rPr>
              <a:t>Water is available throughout </a:t>
            </a:r>
            <a:r>
              <a:rPr lang="en-GB" altLang="en-US" sz="2200" dirty="0" smtClean="0">
                <a:latin typeface="Arial" panose="020B0604020202020204" pitchFamily="34" charset="0"/>
                <a:cs typeface="Arial" panose="020B0604020202020204" pitchFamily="34" charset="0"/>
              </a:rPr>
              <a:t>the</a:t>
            </a:r>
          </a:p>
          <a:p>
            <a:pPr marL="0" indent="0" eaLnBrk="1" hangingPunct="1">
              <a:buNone/>
            </a:pPr>
            <a:r>
              <a:rPr lang="en-GB" altLang="en-US" sz="2200" dirty="0">
                <a:latin typeface="Arial" panose="020B0604020202020204" pitchFamily="34" charset="0"/>
                <a:cs typeface="Arial" panose="020B0604020202020204" pitchFamily="34" charset="0"/>
              </a:rPr>
              <a:t> </a:t>
            </a:r>
            <a:r>
              <a:rPr lang="en-GB" altLang="en-US" sz="2200" dirty="0" smtClean="0">
                <a:latin typeface="Arial" panose="020B0604020202020204" pitchFamily="34" charset="0"/>
                <a:cs typeface="Arial" panose="020B0604020202020204" pitchFamily="34" charset="0"/>
              </a:rPr>
              <a:t>   morning.</a:t>
            </a:r>
            <a:endParaRPr lang="en-US" altLang="en-US" sz="2200"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rotWithShape="1">
          <a:blip r:embed="rId3" cstate="hqprint">
            <a:extLst>
              <a:ext uri="{28A0092B-C50C-407E-A947-70E740481C1C}">
                <a14:useLocalDpi xmlns:a14="http://schemas.microsoft.com/office/drawing/2010/main" val="0"/>
              </a:ext>
            </a:extLst>
          </a:blip>
          <a:srcRect l="6951" r="6951"/>
          <a:stretch/>
        </p:blipFill>
        <p:spPr>
          <a:xfrm rot="5400000">
            <a:off x="5560962" y="3326128"/>
            <a:ext cx="3549974" cy="3079627"/>
          </a:xfrm>
          <a:prstGeom prst="rect">
            <a:avLst/>
          </a:prstGeom>
        </p:spPr>
      </p:pic>
    </p:spTree>
  </p:cSld>
  <p:clrMapOvr>
    <a:masterClrMapping/>
  </p:clrMapOvr>
  <p:transition spd="med" advTm="4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6A9FD-061D-43D5-A2BB-DDC33C38E79A}"/>
              </a:ext>
            </a:extLst>
          </p:cNvPr>
          <p:cNvSpPr>
            <a:spLocks noGrp="1"/>
          </p:cNvSpPr>
          <p:nvPr>
            <p:ph type="title"/>
          </p:nvPr>
        </p:nvSpPr>
        <p:spPr>
          <a:xfrm>
            <a:off x="285720" y="500042"/>
            <a:ext cx="8229600" cy="1143000"/>
          </a:xfrm>
        </p:spPr>
        <p:txBody>
          <a:bodyPr>
            <a:normAutofit fontScale="90000"/>
          </a:bodyPr>
          <a:lstStyle/>
          <a:p>
            <a:pPr algn="ctr" eaLnBrk="1" fontAlgn="auto" hangingPunct="1">
              <a:spcAft>
                <a:spcPts val="0"/>
              </a:spcAft>
              <a:defRPr/>
            </a:pPr>
            <a:r>
              <a:rPr lang="en-US" sz="6000" b="1" spc="300" dirty="0">
                <a:ln w="11430" cmpd="sng">
                  <a:solidFill>
                    <a:schemeClr val="accent1">
                      <a:tint val="10000"/>
                    </a:schemeClr>
                  </a:solidFill>
                  <a:prstDash val="solid"/>
                  <a:miter lim="800000"/>
                </a:ln>
                <a:solidFill>
                  <a:schemeClr val="tx1"/>
                </a:solidFill>
                <a:effectLst>
                  <a:glow rad="45500">
                    <a:schemeClr val="accent1">
                      <a:satMod val="220000"/>
                      <a:alpha val="35000"/>
                    </a:schemeClr>
                  </a:glow>
                </a:effectLst>
                <a:latin typeface="Arial" pitchFamily="34" charset="0"/>
                <a:cs typeface="Arial" pitchFamily="34" charset="0"/>
              </a:rPr>
              <a:t>Outdoor play</a:t>
            </a:r>
            <a:r>
              <a:rPr lang="en-US" sz="48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a:r>
            <a:br>
              <a:rPr lang="en-US" sz="48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br>
            <a:endParaRPr lang="en-US" dirty="0"/>
          </a:p>
        </p:txBody>
      </p:sp>
      <p:sp>
        <p:nvSpPr>
          <p:cNvPr id="26627" name="Content Placeholder 2">
            <a:extLst>
              <a:ext uri="{FF2B5EF4-FFF2-40B4-BE49-F238E27FC236}">
                <a16:creationId xmlns:a16="http://schemas.microsoft.com/office/drawing/2014/main" id="{2C51BBB7-A2ED-460C-BE3C-55997E3EB103}"/>
              </a:ext>
            </a:extLst>
          </p:cNvPr>
          <p:cNvSpPr>
            <a:spLocks noGrp="1"/>
          </p:cNvSpPr>
          <p:nvPr>
            <p:ph idx="1"/>
          </p:nvPr>
        </p:nvSpPr>
        <p:spPr>
          <a:xfrm>
            <a:off x="183585" y="1321166"/>
            <a:ext cx="3214688" cy="1643062"/>
          </a:xfrm>
        </p:spPr>
        <p:txBody>
          <a:bodyPr/>
          <a:lstStyle/>
          <a:p>
            <a:pPr marL="0" indent="0" algn="ctr" eaLnBrk="1" hangingPunct="1">
              <a:lnSpc>
                <a:spcPct val="80000"/>
              </a:lnSpc>
              <a:buNone/>
            </a:pPr>
            <a:r>
              <a:rPr lang="en-GB" altLang="en-US" sz="2200" u="sng" dirty="0">
                <a:latin typeface="Arial" panose="020B0604020202020204" pitchFamily="34" charset="0"/>
                <a:cs typeface="Arial" panose="020B0604020202020204" pitchFamily="34" charset="0"/>
              </a:rPr>
              <a:t>EYFS states we must give the children access to outdoor play daily regardless of the weather</a:t>
            </a:r>
            <a:endParaRPr lang="en-US" altLang="en-US" sz="2000" u="sng" dirty="0">
              <a:latin typeface="Arial" panose="020B0604020202020204" pitchFamily="34" charset="0"/>
              <a:cs typeface="Arial" panose="020B0604020202020204" pitchFamily="34" charset="0"/>
            </a:endParaRPr>
          </a:p>
        </p:txBody>
      </p:sp>
      <p:sp>
        <p:nvSpPr>
          <p:cNvPr id="26628" name="Rectangle 8">
            <a:extLst>
              <a:ext uri="{FF2B5EF4-FFF2-40B4-BE49-F238E27FC236}">
                <a16:creationId xmlns:a16="http://schemas.microsoft.com/office/drawing/2014/main" id="{2A5A0C2B-CE01-4B80-854D-9055D731A3BC}"/>
              </a:ext>
            </a:extLst>
          </p:cNvPr>
          <p:cNvSpPr>
            <a:spLocks noChangeArrowheads="1"/>
          </p:cNvSpPr>
          <p:nvPr/>
        </p:nvSpPr>
        <p:spPr bwMode="auto">
          <a:xfrm>
            <a:off x="5108606" y="1270628"/>
            <a:ext cx="371475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marL="342900" indent="-342900" eaLnBrk="1" hangingPunct="1">
              <a:spcBef>
                <a:spcPct val="0"/>
              </a:spcBef>
              <a:buClrTx/>
              <a:buSzTx/>
            </a:pPr>
            <a:r>
              <a:rPr lang="en-GB" altLang="en-US" sz="2400" dirty="0">
                <a:latin typeface="Arial" panose="020B0604020202020204" pitchFamily="34" charset="0"/>
                <a:cs typeface="Arial" panose="020B0604020202020204" pitchFamily="34" charset="0"/>
              </a:rPr>
              <a:t>All the children must have the choice of playing outside on a daily basis</a:t>
            </a:r>
          </a:p>
          <a:p>
            <a:pPr eaLnBrk="1" hangingPunct="1">
              <a:spcBef>
                <a:spcPct val="0"/>
              </a:spcBef>
              <a:buClrTx/>
              <a:buSzTx/>
              <a:buFontTx/>
              <a:buNone/>
            </a:pPr>
            <a:endParaRPr lang="en-GB" altLang="en-US" sz="2400" dirty="0">
              <a:solidFill>
                <a:schemeClr val="bg1"/>
              </a:solidFill>
              <a:latin typeface="Arial" panose="020B0604020202020204" pitchFamily="34" charset="0"/>
              <a:cs typeface="Arial" panose="020B0604020202020204" pitchFamily="34" charset="0"/>
            </a:endParaRPr>
          </a:p>
        </p:txBody>
      </p:sp>
      <p:sp>
        <p:nvSpPr>
          <p:cNvPr id="26629" name="Rectangle 9">
            <a:extLst>
              <a:ext uri="{FF2B5EF4-FFF2-40B4-BE49-F238E27FC236}">
                <a16:creationId xmlns:a16="http://schemas.microsoft.com/office/drawing/2014/main" id="{A6E5DD71-3092-4B18-9400-24281BF48DDC}"/>
              </a:ext>
            </a:extLst>
          </p:cNvPr>
          <p:cNvSpPr>
            <a:spLocks noChangeArrowheads="1"/>
          </p:cNvSpPr>
          <p:nvPr/>
        </p:nvSpPr>
        <p:spPr bwMode="auto">
          <a:xfrm>
            <a:off x="4772441" y="2937979"/>
            <a:ext cx="425715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marL="342900" indent="-342900" eaLnBrk="1" hangingPunct="1">
              <a:spcBef>
                <a:spcPct val="0"/>
              </a:spcBef>
              <a:buClrTx/>
              <a:buSzTx/>
            </a:pPr>
            <a:r>
              <a:rPr lang="en-GB" altLang="en-US" sz="2400" dirty="0">
                <a:latin typeface="Arial" panose="020B0604020202020204" pitchFamily="34" charset="0"/>
                <a:cs typeface="Arial" panose="020B0604020202020204" pitchFamily="34" charset="0"/>
              </a:rPr>
              <a:t>The learning opportunities </a:t>
            </a:r>
            <a:r>
              <a:rPr lang="en-GB" altLang="en-US" sz="2400" dirty="0" smtClean="0">
                <a:latin typeface="Arial" panose="020B0604020202020204" pitchFamily="34" charset="0"/>
                <a:cs typeface="Arial" panose="020B0604020202020204" pitchFamily="34" charset="0"/>
              </a:rPr>
              <a:t>when </a:t>
            </a:r>
            <a:r>
              <a:rPr lang="en-GB" altLang="en-US" sz="2400" dirty="0">
                <a:latin typeface="Arial" panose="020B0604020202020204" pitchFamily="34" charset="0"/>
                <a:cs typeface="Arial" panose="020B0604020202020204" pitchFamily="34" charset="0"/>
              </a:rPr>
              <a:t>playing outside are endless</a:t>
            </a:r>
            <a:r>
              <a:rPr lang="en-GB" altLang="en-US" sz="1800" dirty="0"/>
              <a:t>.</a:t>
            </a:r>
          </a:p>
        </p:txBody>
      </p:sp>
      <p:sp>
        <p:nvSpPr>
          <p:cNvPr id="26630" name="Rectangle 10">
            <a:extLst>
              <a:ext uri="{FF2B5EF4-FFF2-40B4-BE49-F238E27FC236}">
                <a16:creationId xmlns:a16="http://schemas.microsoft.com/office/drawing/2014/main" id="{DACCF9E4-E9CF-4F36-94EB-F2E690F36252}"/>
              </a:ext>
            </a:extLst>
          </p:cNvPr>
          <p:cNvSpPr>
            <a:spLocks noChangeArrowheads="1"/>
          </p:cNvSpPr>
          <p:nvPr/>
        </p:nvSpPr>
        <p:spPr bwMode="auto">
          <a:xfrm>
            <a:off x="317768" y="4184084"/>
            <a:ext cx="45720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GB" altLang="en-US" sz="2400" dirty="0">
                <a:latin typeface="Arial" panose="020B0604020202020204" pitchFamily="34" charset="0"/>
                <a:cs typeface="Arial" panose="020B0604020202020204" pitchFamily="34" charset="0"/>
              </a:rPr>
              <a:t>Please can you make sure your child has a </a:t>
            </a:r>
            <a:r>
              <a:rPr lang="en-GB" altLang="en-US" sz="2400" dirty="0" smtClean="0">
                <a:latin typeface="Arial" panose="020B0604020202020204" pitchFamily="34" charset="0"/>
                <a:cs typeface="Arial" panose="020B0604020202020204" pitchFamily="34" charset="0"/>
              </a:rPr>
              <a:t>warm coat</a:t>
            </a:r>
            <a:r>
              <a:rPr lang="en-GB" altLang="en-US" sz="2400" dirty="0">
                <a:latin typeface="Arial" panose="020B0604020202020204" pitchFamily="34" charset="0"/>
                <a:cs typeface="Arial" panose="020B0604020202020204" pitchFamily="34" charset="0"/>
              </a:rPr>
              <a:t>, gloves, hat and if possible wellies in nursery each day </a:t>
            </a:r>
            <a:r>
              <a:rPr lang="en-GB" altLang="en-US" sz="2400" dirty="0" smtClean="0">
                <a:latin typeface="Arial" panose="020B0604020202020204" pitchFamily="34" charset="0"/>
                <a:cs typeface="Arial" panose="020B0604020202020204" pitchFamily="34" charset="0"/>
              </a:rPr>
              <a:t>in cold weather and sun hats and sensible shoes in warm weather.</a:t>
            </a:r>
            <a:endParaRPr lang="en-GB" altLang="en-US" sz="2400" dirty="0">
              <a:latin typeface="Arial" panose="020B0604020202020204" pitchFamily="34" charset="0"/>
              <a:cs typeface="Arial" panose="020B0604020202020204" pitchFamily="34" charset="0"/>
            </a:endParaRPr>
          </a:p>
        </p:txBody>
      </p:sp>
      <p:pic>
        <p:nvPicPr>
          <p:cNvPr id="14" name="Picture 10" descr="http://www.fotosearch.com/bthumb/IMZ/IMZ008/cha0023.jpg">
            <a:extLst>
              <a:ext uri="{FF2B5EF4-FFF2-40B4-BE49-F238E27FC236}">
                <a16:creationId xmlns:a16="http://schemas.microsoft.com/office/drawing/2014/main" id="{70F2F11F-4C49-42C5-9824-FB413A31AE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3241" y="1347023"/>
            <a:ext cx="1219200" cy="1619250"/>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16" descr="http://tbn1.google.com/images?q=tbn:ocvxNFBzBXwE8M:http://ecx.images-amazon.com/images/I/41mGu%2BcmuNL._SL500_SY225_SX189_.jpg">
            <a:hlinkClick r:id="rId4"/>
            <a:extLst>
              <a:ext uri="{FF2B5EF4-FFF2-40B4-BE49-F238E27FC236}">
                <a16:creationId xmlns:a16="http://schemas.microsoft.com/office/drawing/2014/main" id="{1E4FE03F-C753-4C08-B22C-7E0AA504B3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43680" y="2709558"/>
            <a:ext cx="1203325" cy="1428750"/>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292080" y="4321175"/>
            <a:ext cx="3217875" cy="2403474"/>
          </a:xfrm>
          <a:prstGeom prst="rect">
            <a:avLst/>
          </a:prstGeom>
        </p:spPr>
      </p:pic>
    </p:spTree>
  </p:cSld>
  <p:clrMapOvr>
    <a:masterClrMapping/>
  </p:clrMapOvr>
  <p:transition spd="med" advTm="4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2000"/>
                                        <p:tgtEl>
                                          <p:spTgt spid="14"/>
                                        </p:tgtEl>
                                      </p:cBhvr>
                                    </p:animEffect>
                                  </p:childTnLst>
                                </p:cTn>
                              </p:par>
                              <p:par>
                                <p:cTn id="8" presetID="2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edge">
                                      <p:cBhvr>
                                        <p:cTn id="10"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D3E15788-1FF5-4A2C-B0D4-8EFA85A73ABB}"/>
              </a:ext>
            </a:extLst>
          </p:cNvPr>
          <p:cNvSpPr>
            <a:spLocks noGrp="1"/>
          </p:cNvSpPr>
          <p:nvPr>
            <p:ph type="title"/>
          </p:nvPr>
        </p:nvSpPr>
        <p:spPr>
          <a:xfrm>
            <a:off x="571500" y="0"/>
            <a:ext cx="8229600" cy="1143000"/>
          </a:xfrm>
        </p:spPr>
        <p:txBody>
          <a:bodyPr/>
          <a:lstStyle/>
          <a:p>
            <a:pPr algn="ctr" eaLnBrk="1" hangingPunct="1"/>
            <a:r>
              <a:rPr lang="en-GB" altLang="en-US">
                <a:solidFill>
                  <a:schemeClr val="tx1"/>
                </a:solidFill>
              </a:rPr>
              <a:t>Essentials</a:t>
            </a:r>
            <a:endParaRPr lang="en-US" altLang="en-US">
              <a:solidFill>
                <a:schemeClr val="tx1"/>
              </a:solidFill>
            </a:endParaRPr>
          </a:p>
        </p:txBody>
      </p:sp>
      <p:sp>
        <p:nvSpPr>
          <p:cNvPr id="28675" name="Content Placeholder 2">
            <a:extLst>
              <a:ext uri="{FF2B5EF4-FFF2-40B4-BE49-F238E27FC236}">
                <a16:creationId xmlns:a16="http://schemas.microsoft.com/office/drawing/2014/main" id="{D98E1027-6FDF-48CA-9307-E53F9185F08A}"/>
              </a:ext>
            </a:extLst>
          </p:cNvPr>
          <p:cNvSpPr>
            <a:spLocks noGrp="1"/>
          </p:cNvSpPr>
          <p:nvPr>
            <p:ph idx="1"/>
          </p:nvPr>
        </p:nvSpPr>
        <p:spPr>
          <a:xfrm>
            <a:off x="457200" y="1000125"/>
            <a:ext cx="8229600" cy="5324475"/>
          </a:xfrm>
        </p:spPr>
        <p:txBody>
          <a:bodyPr/>
          <a:lstStyle/>
          <a:p>
            <a:pPr eaLnBrk="1" hangingPunct="1">
              <a:buFont typeface="Wingdings 2" panose="05020102010507070707" pitchFamily="18" charset="2"/>
              <a:buNone/>
            </a:pPr>
            <a:r>
              <a:rPr lang="en-GB" altLang="en-US" dirty="0">
                <a:latin typeface="Arial" panose="020B0604020202020204" pitchFamily="34" charset="0"/>
                <a:cs typeface="Arial" panose="020B0604020202020204" pitchFamily="34" charset="0"/>
              </a:rPr>
              <a:t>As the children often get very messy we recommend that they only wear old clothes for their </a:t>
            </a:r>
            <a:r>
              <a:rPr lang="en-GB" altLang="en-US" dirty="0" smtClean="0">
                <a:latin typeface="Arial" panose="020B0604020202020204" pitchFamily="34" charset="0"/>
                <a:cs typeface="Arial" panose="020B0604020202020204" pitchFamily="34" charset="0"/>
              </a:rPr>
              <a:t>session.</a:t>
            </a:r>
            <a:endParaRPr lang="en-GB" altLang="en-US" dirty="0">
              <a:latin typeface="Arial" panose="020B0604020202020204" pitchFamily="34" charset="0"/>
              <a:cs typeface="Arial" panose="020B0604020202020204" pitchFamily="34" charset="0"/>
            </a:endParaRPr>
          </a:p>
          <a:p>
            <a:pPr eaLnBrk="1" hangingPunct="1"/>
            <a:endParaRPr lang="en-GB" altLang="en-US" dirty="0">
              <a:solidFill>
                <a:schemeClr val="bg1"/>
              </a:solidFill>
              <a:latin typeface="Arial" panose="020B0604020202020204" pitchFamily="34" charset="0"/>
              <a:cs typeface="Arial" panose="020B0604020202020204" pitchFamily="34" charset="0"/>
            </a:endParaRPr>
          </a:p>
          <a:p>
            <a:pPr eaLnBrk="1" hangingPunct="1"/>
            <a:endParaRPr lang="en-GB" altLang="en-US" dirty="0">
              <a:solidFill>
                <a:schemeClr val="bg1"/>
              </a:solidFill>
              <a:latin typeface="Arial" panose="020B0604020202020204" pitchFamily="34" charset="0"/>
              <a:cs typeface="Arial" panose="020B0604020202020204" pitchFamily="34" charset="0"/>
            </a:endParaRPr>
          </a:p>
          <a:p>
            <a:pPr eaLnBrk="1" hangingPunct="1"/>
            <a:endParaRPr lang="en-GB" altLang="en-US" dirty="0">
              <a:solidFill>
                <a:schemeClr val="bg1"/>
              </a:solidFill>
              <a:latin typeface="Arial" panose="020B0604020202020204" pitchFamily="34" charset="0"/>
              <a:cs typeface="Arial" panose="020B0604020202020204" pitchFamily="34" charset="0"/>
            </a:endParaRPr>
          </a:p>
          <a:p>
            <a:pPr eaLnBrk="1" hangingPunct="1">
              <a:buFont typeface="Wingdings 2" panose="05020102010507070707" pitchFamily="18" charset="2"/>
              <a:buNone/>
            </a:pPr>
            <a:endParaRPr lang="en-GB" altLang="en-US" dirty="0">
              <a:solidFill>
                <a:schemeClr val="bg1"/>
              </a:solidFill>
              <a:latin typeface="Arial" panose="020B0604020202020204" pitchFamily="34" charset="0"/>
              <a:cs typeface="Arial" panose="020B0604020202020204" pitchFamily="34" charset="0"/>
            </a:endParaRPr>
          </a:p>
          <a:p>
            <a:pPr eaLnBrk="1" hangingPunct="1">
              <a:buFont typeface="Wingdings 2" panose="05020102010507070707" pitchFamily="18" charset="2"/>
              <a:buNone/>
            </a:pPr>
            <a:r>
              <a:rPr lang="en-GB" altLang="en-US" dirty="0">
                <a:latin typeface="Arial" panose="020B0604020202020204" pitchFamily="34" charset="0"/>
                <a:cs typeface="Arial" panose="020B0604020202020204" pitchFamily="34" charset="0"/>
              </a:rPr>
              <a:t>Please can all your child’s clothes be labelled with their full name.</a:t>
            </a:r>
          </a:p>
          <a:p>
            <a:pPr eaLnBrk="1" hangingPunct="1"/>
            <a:endParaRPr lang="en-US" altLang="en-US" dirty="0">
              <a:solidFill>
                <a:schemeClr val="bg1"/>
              </a:solidFill>
            </a:endParaRPr>
          </a:p>
        </p:txBody>
      </p:sp>
      <p:pic>
        <p:nvPicPr>
          <p:cNvPr id="5" name="Picture 4" descr="http://www.fotosearch.com/bthumb/corbis/DGT081/CBR003284.jpg">
            <a:extLst>
              <a:ext uri="{FF2B5EF4-FFF2-40B4-BE49-F238E27FC236}">
                <a16:creationId xmlns:a16="http://schemas.microsoft.com/office/drawing/2014/main" id="{6E2F62DE-D797-47B6-B9BF-38893ABE13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4750" y="2143125"/>
            <a:ext cx="1619250" cy="1581150"/>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28677" name="Picture 7" descr="R:\Nursery Pictures\Advertising\CIMG0517.JPG">
            <a:extLst>
              <a:ext uri="{FF2B5EF4-FFF2-40B4-BE49-F238E27FC236}">
                <a16:creationId xmlns:a16="http://schemas.microsoft.com/office/drawing/2014/main" id="{139151F5-7A14-4EF9-AE0D-D3EEB844C3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4750" y="4365625"/>
            <a:ext cx="1728788"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E8FFF-56D5-4886-92B2-FD6FEFC52A84}"/>
              </a:ext>
            </a:extLst>
          </p:cNvPr>
          <p:cNvSpPr>
            <a:spLocks noGrp="1"/>
          </p:cNvSpPr>
          <p:nvPr>
            <p:ph type="title"/>
          </p:nvPr>
        </p:nvSpPr>
        <p:spPr/>
        <p:txBody>
          <a:bodyPr>
            <a:normAutofit fontScale="90000"/>
          </a:bodyPr>
          <a:lstStyle/>
          <a:p>
            <a:pPr eaLnBrk="1" hangingPunct="1">
              <a:defRPr/>
            </a:pPr>
            <a:r>
              <a:rPr lang="en-GB" sz="2800" dirty="0">
                <a:solidFill>
                  <a:schemeClr val="tx1"/>
                </a:solidFill>
                <a:latin typeface="Arial" charset="0"/>
                <a:cs typeface="Arial" charset="0"/>
              </a:rPr>
              <a:t>How can you support your child’s learning in their nursery year?</a:t>
            </a:r>
            <a:r>
              <a:rPr lang="en-GB" sz="4900" dirty="0">
                <a:solidFill>
                  <a:schemeClr val="bg1"/>
                </a:solidFill>
              </a:rPr>
              <a:t/>
            </a:r>
            <a:br>
              <a:rPr lang="en-GB" sz="4900" dirty="0">
                <a:solidFill>
                  <a:schemeClr val="bg1"/>
                </a:solidFill>
              </a:rPr>
            </a:br>
            <a:endParaRPr lang="en-US" sz="4500" dirty="0">
              <a:solidFill>
                <a:schemeClr val="bg1"/>
              </a:solidFill>
            </a:endParaRPr>
          </a:p>
        </p:txBody>
      </p:sp>
      <p:sp>
        <p:nvSpPr>
          <p:cNvPr id="30723" name="Rectangle 9">
            <a:extLst>
              <a:ext uri="{FF2B5EF4-FFF2-40B4-BE49-F238E27FC236}">
                <a16:creationId xmlns:a16="http://schemas.microsoft.com/office/drawing/2014/main" id="{0BCC2FDA-0F9E-4A35-9C93-822C1BB3A825}"/>
              </a:ext>
            </a:extLst>
          </p:cNvPr>
          <p:cNvSpPr>
            <a:spLocks noChangeArrowheads="1"/>
          </p:cNvSpPr>
          <p:nvPr/>
        </p:nvSpPr>
        <p:spPr bwMode="auto">
          <a:xfrm>
            <a:off x="2699792" y="1276350"/>
            <a:ext cx="3357563"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GB" altLang="en-US" sz="2000" dirty="0" smtClean="0">
                <a:latin typeface="Arial" panose="020B0604020202020204" pitchFamily="34" charset="0"/>
                <a:cs typeface="Arial" panose="020B0604020202020204" pitchFamily="34" charset="0"/>
              </a:rPr>
              <a:t>Please try and toilet train your child over Summer.   Encourage </a:t>
            </a:r>
            <a:r>
              <a:rPr lang="en-GB" altLang="en-US" sz="2000" dirty="0">
                <a:latin typeface="Arial" panose="020B0604020202020204" pitchFamily="34" charset="0"/>
                <a:cs typeface="Arial" panose="020B0604020202020204" pitchFamily="34" charset="0"/>
              </a:rPr>
              <a:t>independence e.g. when toileting &amp; dressing. Teach your child routines of hand washing before eating and after going to the toilet, &amp; brushing their teeth twice </a:t>
            </a:r>
            <a:r>
              <a:rPr lang="en-GB" altLang="en-US" sz="2000" dirty="0" smtClean="0">
                <a:latin typeface="Arial" panose="020B0604020202020204" pitchFamily="34" charset="0"/>
                <a:cs typeface="Arial" panose="020B0604020202020204" pitchFamily="34" charset="0"/>
              </a:rPr>
              <a:t>a day .</a:t>
            </a:r>
            <a:endParaRPr lang="en-GB" altLang="en-US" sz="2000" dirty="0">
              <a:latin typeface="Arial" panose="020B0604020202020204" pitchFamily="34" charset="0"/>
              <a:cs typeface="Arial" panose="020B0604020202020204" pitchFamily="34" charset="0"/>
            </a:endParaRPr>
          </a:p>
        </p:txBody>
      </p:sp>
      <p:sp>
        <p:nvSpPr>
          <p:cNvPr id="30724" name="Rectangle 10">
            <a:extLst>
              <a:ext uri="{FF2B5EF4-FFF2-40B4-BE49-F238E27FC236}">
                <a16:creationId xmlns:a16="http://schemas.microsoft.com/office/drawing/2014/main" id="{D1256AAE-4C8B-48DA-8C4C-60C3797F55C6}"/>
              </a:ext>
            </a:extLst>
          </p:cNvPr>
          <p:cNvSpPr>
            <a:spLocks noChangeArrowheads="1"/>
          </p:cNvSpPr>
          <p:nvPr/>
        </p:nvSpPr>
        <p:spPr bwMode="auto">
          <a:xfrm>
            <a:off x="285750" y="4303713"/>
            <a:ext cx="3000375"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GB" altLang="en-US" sz="2000" dirty="0">
                <a:latin typeface="Arial" panose="020B0604020202020204" pitchFamily="34" charset="0"/>
                <a:cs typeface="Arial" panose="020B0604020202020204" pitchFamily="34" charset="0"/>
              </a:rPr>
              <a:t>Encourage your child to put things away when they have played with them </a:t>
            </a:r>
            <a:r>
              <a:rPr lang="en-GB" altLang="en-US" sz="2000" dirty="0" smtClean="0">
                <a:latin typeface="Arial" panose="020B0604020202020204" pitchFamily="34" charset="0"/>
                <a:cs typeface="Arial" panose="020B0604020202020204" pitchFamily="34" charset="0"/>
              </a:rPr>
              <a:t>and </a:t>
            </a:r>
            <a:r>
              <a:rPr lang="en-GB" altLang="en-US" sz="2000" dirty="0">
                <a:latin typeface="Arial" panose="020B0604020202020204" pitchFamily="34" charset="0"/>
                <a:cs typeface="Arial" panose="020B0604020202020204" pitchFamily="34" charset="0"/>
              </a:rPr>
              <a:t>to tidy up with </a:t>
            </a:r>
            <a:r>
              <a:rPr lang="en-GB" altLang="en-US" sz="2000" dirty="0" smtClean="0">
                <a:latin typeface="Arial" panose="020B0604020202020204" pitchFamily="34" charset="0"/>
                <a:cs typeface="Arial" panose="020B0604020202020204" pitchFamily="34" charset="0"/>
              </a:rPr>
              <a:t>you </a:t>
            </a:r>
            <a:r>
              <a:rPr lang="en-GB" altLang="en-US" sz="2000" dirty="0">
                <a:latin typeface="Arial" panose="020B0604020202020204" pitchFamily="34" charset="0"/>
                <a:cs typeface="Arial" panose="020B0604020202020204" pitchFamily="34" charset="0"/>
              </a:rPr>
              <a:t>at the end of play. Tidying can be a fun game – get your child involved</a:t>
            </a:r>
            <a:r>
              <a:rPr lang="en-GB" altLang="en-US" sz="1800" dirty="0"/>
              <a:t>.</a:t>
            </a:r>
          </a:p>
        </p:txBody>
      </p:sp>
      <p:sp>
        <p:nvSpPr>
          <p:cNvPr id="30726" name="Rectangle 14">
            <a:extLst>
              <a:ext uri="{FF2B5EF4-FFF2-40B4-BE49-F238E27FC236}">
                <a16:creationId xmlns:a16="http://schemas.microsoft.com/office/drawing/2014/main" id="{B27A13C1-9C32-4C80-984D-677116074E12}"/>
              </a:ext>
            </a:extLst>
          </p:cNvPr>
          <p:cNvSpPr>
            <a:spLocks noChangeArrowheads="1"/>
          </p:cNvSpPr>
          <p:nvPr/>
        </p:nvSpPr>
        <p:spPr bwMode="auto">
          <a:xfrm>
            <a:off x="5786438" y="3933056"/>
            <a:ext cx="3071812"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GB" altLang="en-US" sz="2000" dirty="0">
                <a:latin typeface="Arial" panose="020B0604020202020204" pitchFamily="34" charset="0"/>
                <a:cs typeface="Arial" panose="020B0604020202020204" pitchFamily="34" charset="0"/>
              </a:rPr>
              <a:t>Encourage your child to listen to you by asking them to look at you as you talk together. Make sure you listen to them as they talk too</a:t>
            </a:r>
            <a:r>
              <a:rPr lang="en-GB" altLang="en-US" sz="2000" dirty="0" smtClean="0">
                <a:latin typeface="Arial" panose="020B0604020202020204" pitchFamily="34" charset="0"/>
                <a:cs typeface="Arial" panose="020B0604020202020204" pitchFamily="34" charset="0"/>
              </a:rPr>
              <a:t>. Read stories to them and sing nursery rhymes with your child.</a:t>
            </a:r>
            <a:endParaRPr lang="en-GB" altLang="en-US" sz="20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3632" y="1628800"/>
            <a:ext cx="2257424" cy="1814512"/>
          </a:xfrm>
          <a:prstGeom prst="rect">
            <a:avLst/>
          </a:prstGeom>
        </p:spPr>
      </p:pic>
    </p:spTree>
  </p:cSld>
  <p:clrMapOvr>
    <a:masterClrMapping/>
  </p:clrMapOvr>
  <p:transition spd="med" advTm="40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www.peaceofmindchildminders.org.uk/images/water%20play.jpg">
            <a:extLst>
              <a:ext uri="{FF2B5EF4-FFF2-40B4-BE49-F238E27FC236}">
                <a16:creationId xmlns:a16="http://schemas.microsoft.com/office/drawing/2014/main" id="{23E54D06-A714-46D2-8A25-BEE20EDBF1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214313"/>
            <a:ext cx="2571750" cy="1928812"/>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4" descr="http://wwwdelivery.superstock.com/WI/223/1525/PreviewComp/SuperStock_1525R-12193.jpg">
            <a:extLst>
              <a:ext uri="{FF2B5EF4-FFF2-40B4-BE49-F238E27FC236}">
                <a16:creationId xmlns:a16="http://schemas.microsoft.com/office/drawing/2014/main" id="{36FD5F9B-092D-4941-8AE7-5673ED299A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581687"/>
            <a:ext cx="1222375" cy="1555750"/>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8" descr="http://www.gellibaff.com.au/images/kids-jelly-bath.jpg">
            <a:extLst>
              <a:ext uri="{FF2B5EF4-FFF2-40B4-BE49-F238E27FC236}">
                <a16:creationId xmlns:a16="http://schemas.microsoft.com/office/drawing/2014/main" id="{7CD1609D-7C0B-4FEE-89A8-8477C2747F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3376613"/>
            <a:ext cx="1866900" cy="1533525"/>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12" descr="http://www.bargainbooks4kids.com/images/Jolly%20Songs.jpg">
            <a:extLst>
              <a:ext uri="{FF2B5EF4-FFF2-40B4-BE49-F238E27FC236}">
                <a16:creationId xmlns:a16="http://schemas.microsoft.com/office/drawing/2014/main" id="{B6B06D7B-7217-4B45-807F-A6862C6DABC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572" y="5661248"/>
            <a:ext cx="1155699" cy="1155699"/>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32774" name="Rectangle 8">
            <a:extLst>
              <a:ext uri="{FF2B5EF4-FFF2-40B4-BE49-F238E27FC236}">
                <a16:creationId xmlns:a16="http://schemas.microsoft.com/office/drawing/2014/main" id="{381C833E-E625-4796-9CD9-E13C92C5F146}"/>
              </a:ext>
            </a:extLst>
          </p:cNvPr>
          <p:cNvSpPr>
            <a:spLocks noChangeArrowheads="1"/>
          </p:cNvSpPr>
          <p:nvPr/>
        </p:nvSpPr>
        <p:spPr bwMode="auto">
          <a:xfrm>
            <a:off x="3284538" y="497622"/>
            <a:ext cx="3286125"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GB" altLang="en-US" sz="2000" dirty="0">
                <a:latin typeface="Arial" panose="020B0604020202020204" pitchFamily="34" charset="0"/>
                <a:cs typeface="Arial" panose="020B0604020202020204" pitchFamily="34" charset="0"/>
              </a:rPr>
              <a:t>It </a:t>
            </a:r>
            <a:r>
              <a:rPr lang="en-GB" altLang="en-US" sz="2000" dirty="0" smtClean="0">
                <a:latin typeface="Arial" panose="020B0604020202020204" pitchFamily="34" charset="0"/>
                <a:cs typeface="Arial" panose="020B0604020202020204" pitchFamily="34" charset="0"/>
              </a:rPr>
              <a:t>is good for </a:t>
            </a:r>
            <a:r>
              <a:rPr lang="en-GB" altLang="en-US" sz="2000" dirty="0">
                <a:latin typeface="Arial" panose="020B0604020202020204" pitchFamily="34" charset="0"/>
                <a:cs typeface="Arial" panose="020B0604020202020204" pitchFamily="34" charset="0"/>
              </a:rPr>
              <a:t>your child </a:t>
            </a:r>
            <a:r>
              <a:rPr lang="en-GB" altLang="en-US" sz="2000" dirty="0" smtClean="0">
                <a:latin typeface="Arial" panose="020B0604020202020204" pitchFamily="34" charset="0"/>
                <a:cs typeface="Arial" panose="020B0604020202020204" pitchFamily="34" charset="0"/>
              </a:rPr>
              <a:t>to explore and try a </a:t>
            </a:r>
            <a:r>
              <a:rPr lang="en-GB" altLang="en-US" sz="2000" dirty="0">
                <a:latin typeface="Arial" panose="020B0604020202020204" pitchFamily="34" charset="0"/>
                <a:cs typeface="Arial" panose="020B0604020202020204" pitchFamily="34" charset="0"/>
              </a:rPr>
              <a:t>range of practical activities </a:t>
            </a:r>
            <a:r>
              <a:rPr lang="en-GB" altLang="en-US" sz="2000" dirty="0" smtClean="0">
                <a:latin typeface="Arial" panose="020B0604020202020204" pitchFamily="34" charset="0"/>
                <a:cs typeface="Arial" panose="020B0604020202020204" pitchFamily="34" charset="0"/>
              </a:rPr>
              <a:t>at home such as water play, baking, pretend play and play </a:t>
            </a:r>
            <a:r>
              <a:rPr lang="en-GB" altLang="en-US" sz="2000" dirty="0" err="1" smtClean="0">
                <a:latin typeface="Arial" panose="020B0604020202020204" pitchFamily="34" charset="0"/>
                <a:cs typeface="Arial" panose="020B0604020202020204" pitchFamily="34" charset="0"/>
              </a:rPr>
              <a:t>doh</a:t>
            </a:r>
            <a:r>
              <a:rPr lang="en-GB" altLang="en-US" sz="2000" dirty="0" smtClean="0">
                <a:latin typeface="Arial" panose="020B0604020202020204" pitchFamily="34" charset="0"/>
                <a:cs typeface="Arial" panose="020B0604020202020204" pitchFamily="34" charset="0"/>
              </a:rPr>
              <a:t>. Read books to them and sing songs and rhymes.</a:t>
            </a:r>
            <a:endParaRPr lang="en-GB" altLang="en-US" sz="2000" dirty="0">
              <a:latin typeface="Arial" panose="020B0604020202020204" pitchFamily="34" charset="0"/>
              <a:cs typeface="Arial" panose="020B0604020202020204" pitchFamily="34" charset="0"/>
            </a:endParaRPr>
          </a:p>
        </p:txBody>
      </p:sp>
      <p:sp>
        <p:nvSpPr>
          <p:cNvPr id="32775" name="Rectangle 9">
            <a:extLst>
              <a:ext uri="{FF2B5EF4-FFF2-40B4-BE49-F238E27FC236}">
                <a16:creationId xmlns:a16="http://schemas.microsoft.com/office/drawing/2014/main" id="{2E1E9EF3-C092-425C-8612-BF25FB37F0B7}"/>
              </a:ext>
            </a:extLst>
          </p:cNvPr>
          <p:cNvSpPr>
            <a:spLocks noChangeArrowheads="1"/>
          </p:cNvSpPr>
          <p:nvPr/>
        </p:nvSpPr>
        <p:spPr bwMode="auto">
          <a:xfrm>
            <a:off x="5572125" y="2583764"/>
            <a:ext cx="3000375"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GB" altLang="en-US" sz="2000" dirty="0">
                <a:latin typeface="Arial" panose="020B0604020202020204" pitchFamily="34" charset="0"/>
                <a:cs typeface="Arial" panose="020B0604020202020204" pitchFamily="34" charset="0"/>
              </a:rPr>
              <a:t>If your child shows an interest in writing their name please support them learning only to use a capital at the beginning. Allow them to learn to </a:t>
            </a:r>
            <a:r>
              <a:rPr lang="en-GB" altLang="en-US" sz="2000" dirty="0" err="1" smtClean="0">
                <a:latin typeface="Arial" panose="020B0604020202020204" pitchFamily="34" charset="0"/>
                <a:cs typeface="Arial" panose="020B0604020202020204" pitchFamily="34" charset="0"/>
              </a:rPr>
              <a:t>squiggel</a:t>
            </a:r>
            <a:r>
              <a:rPr lang="en-GB" altLang="en-US" sz="2000" dirty="0" smtClean="0">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&amp; draw before writing letters. Try writing in mud, paint or foam before using a pencil</a:t>
            </a:r>
            <a:endParaRPr lang="en-US" altLang="en-US" sz="2000" dirty="0">
              <a:latin typeface="Arial" panose="020B0604020202020204" pitchFamily="34" charset="0"/>
              <a:cs typeface="Arial" panose="020B0604020202020204" pitchFamily="34" charset="0"/>
            </a:endParaRPr>
          </a:p>
        </p:txBody>
      </p:sp>
      <p:sp>
        <p:nvSpPr>
          <p:cNvPr id="32776" name="Rectangle 12">
            <a:extLst>
              <a:ext uri="{FF2B5EF4-FFF2-40B4-BE49-F238E27FC236}">
                <a16:creationId xmlns:a16="http://schemas.microsoft.com/office/drawing/2014/main" id="{96EEAF51-606A-4135-91DB-76AF7BABF07F}"/>
              </a:ext>
            </a:extLst>
          </p:cNvPr>
          <p:cNvSpPr>
            <a:spLocks noChangeArrowheads="1"/>
          </p:cNvSpPr>
          <p:nvPr/>
        </p:nvSpPr>
        <p:spPr bwMode="auto">
          <a:xfrm>
            <a:off x="2359025" y="3554413"/>
            <a:ext cx="314325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GB" altLang="en-US" sz="2000" dirty="0">
                <a:latin typeface="Arial" panose="020B0604020202020204" pitchFamily="34" charset="0"/>
                <a:cs typeface="Arial" panose="020B0604020202020204" pitchFamily="34" charset="0"/>
              </a:rPr>
              <a:t>If your child shows an interest in the alphabet help them learn letter sounds rather than the way letters are in the alphabet song. Staff can help you if you are unsure what </a:t>
            </a:r>
            <a:r>
              <a:rPr lang="en-GB" altLang="en-US" sz="2000" dirty="0" smtClean="0">
                <a:latin typeface="Arial" panose="020B0604020202020204" pitchFamily="34" charset="0"/>
                <a:cs typeface="Arial" panose="020B0604020202020204" pitchFamily="34" charset="0"/>
              </a:rPr>
              <a:t>sounds the </a:t>
            </a:r>
            <a:r>
              <a:rPr lang="en-GB" altLang="en-US" sz="2000" dirty="0">
                <a:latin typeface="Arial" panose="020B0604020202020204" pitchFamily="34" charset="0"/>
                <a:cs typeface="Arial" panose="020B0604020202020204" pitchFamily="34" charset="0"/>
              </a:rPr>
              <a:t>letters make.</a:t>
            </a:r>
          </a:p>
        </p:txBody>
      </p:sp>
    </p:spTree>
  </p:cSld>
  <p:clrMapOvr>
    <a:masterClrMapping/>
  </p:clrMapOvr>
  <p:transition spd="med" advTm="4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par>
                          <p:cTn id="8" fill="hold" nodeType="afterGroup">
                            <p:stCondLst>
                              <p:cond delay="2000"/>
                            </p:stCondLst>
                            <p:childTnLst>
                              <p:par>
                                <p:cTn id="9" presetID="13" presetClass="entr" presetSubtype="3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out)">
                                      <p:cBhvr>
                                        <p:cTn id="11" dur="2000"/>
                                        <p:tgtEl>
                                          <p:spTgt spid="6"/>
                                        </p:tgtEl>
                                      </p:cBhvr>
                                    </p:animEffect>
                                  </p:childTnLst>
                                </p:cTn>
                              </p:par>
                            </p:childTnLst>
                          </p:cTn>
                        </p:par>
                        <p:par>
                          <p:cTn id="12" fill="hold" nodeType="afterGroup">
                            <p:stCondLst>
                              <p:cond delay="4000"/>
                            </p:stCondLst>
                            <p:childTnLst>
                              <p:par>
                                <p:cTn id="13" presetID="21" presetClass="entr" presetSubtype="1"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childTnLst>
                          </p:cTn>
                        </p:par>
                        <p:par>
                          <p:cTn id="16" fill="hold" nodeType="afterGroup">
                            <p:stCondLst>
                              <p:cond delay="6000"/>
                            </p:stCondLst>
                            <p:childTnLst>
                              <p:par>
                                <p:cTn id="17" presetID="21" presetClass="entr" presetSubtype="1"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1)">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3D8A340B-81D2-4C22-9EE8-C9B511B3ED15}"/>
              </a:ext>
            </a:extLst>
          </p:cNvPr>
          <p:cNvSpPr>
            <a:spLocks noGrp="1"/>
          </p:cNvSpPr>
          <p:nvPr>
            <p:ph type="title"/>
          </p:nvPr>
        </p:nvSpPr>
        <p:spPr>
          <a:xfrm>
            <a:off x="468313" y="0"/>
            <a:ext cx="8229600" cy="1143000"/>
          </a:xfrm>
        </p:spPr>
        <p:txBody>
          <a:bodyPr/>
          <a:lstStyle/>
          <a:p>
            <a:pPr algn="ctr" eaLnBrk="1" hangingPunct="1"/>
            <a:r>
              <a:rPr lang="en-GB" altLang="en-US" sz="4600" dirty="0">
                <a:solidFill>
                  <a:schemeClr val="tx1"/>
                </a:solidFill>
              </a:rPr>
              <a:t> </a:t>
            </a:r>
            <a:r>
              <a:rPr lang="en-GB" altLang="en-US" sz="4600" dirty="0" smtClean="0">
                <a:solidFill>
                  <a:schemeClr val="tx1"/>
                </a:solidFill>
              </a:rPr>
              <a:t>Nursery session times</a:t>
            </a:r>
            <a:endParaRPr lang="en-US" altLang="en-US" sz="4600" dirty="0">
              <a:solidFill>
                <a:schemeClr val="tx1"/>
              </a:solidFill>
            </a:endParaRPr>
          </a:p>
        </p:txBody>
      </p:sp>
      <p:sp>
        <p:nvSpPr>
          <p:cNvPr id="52227" name="Rectangle 3">
            <a:extLst>
              <a:ext uri="{FF2B5EF4-FFF2-40B4-BE49-F238E27FC236}">
                <a16:creationId xmlns:a16="http://schemas.microsoft.com/office/drawing/2014/main" id="{1A3E61A2-E77C-4F6F-A8E6-C0DF4C700AA6}"/>
              </a:ext>
            </a:extLst>
          </p:cNvPr>
          <p:cNvSpPr>
            <a:spLocks noGrp="1"/>
          </p:cNvSpPr>
          <p:nvPr>
            <p:ph type="body" idx="1"/>
          </p:nvPr>
        </p:nvSpPr>
        <p:spPr>
          <a:xfrm>
            <a:off x="395288" y="1341438"/>
            <a:ext cx="8229600" cy="4389437"/>
          </a:xfrm>
        </p:spPr>
        <p:txBody>
          <a:bodyPr/>
          <a:lstStyle/>
          <a:p>
            <a:pPr algn="ctr" eaLnBrk="1" hangingPunct="1">
              <a:lnSpc>
                <a:spcPct val="80000"/>
              </a:lnSpc>
              <a:buFont typeface="Wingdings 2" panose="05020102010507070707" pitchFamily="18" charset="2"/>
              <a:buNone/>
              <a:defRPr/>
            </a:pPr>
            <a:r>
              <a:rPr lang="en-GB" sz="2400" b="1" dirty="0">
                <a:latin typeface="Arial" charset="0"/>
              </a:rPr>
              <a:t>Please be on time!!</a:t>
            </a:r>
            <a:r>
              <a:rPr lang="en-GB" sz="2400" b="1" dirty="0"/>
              <a:t>  </a:t>
            </a:r>
          </a:p>
          <a:p>
            <a:pPr algn="ctr" eaLnBrk="1" hangingPunct="1">
              <a:lnSpc>
                <a:spcPct val="80000"/>
              </a:lnSpc>
              <a:buFont typeface="Wingdings 2" panose="05020102010507070707" pitchFamily="18" charset="2"/>
              <a:buNone/>
              <a:defRPr/>
            </a:pPr>
            <a:endParaRPr lang="en-GB" sz="2400" b="1" dirty="0"/>
          </a:p>
          <a:p>
            <a:pPr eaLnBrk="1" hangingPunct="1">
              <a:lnSpc>
                <a:spcPct val="80000"/>
              </a:lnSpc>
              <a:defRPr/>
            </a:pPr>
            <a:r>
              <a:rPr lang="en-GB" sz="2200" dirty="0" smtClean="0">
                <a:latin typeface="Arial" charset="0"/>
              </a:rPr>
              <a:t>Our</a:t>
            </a:r>
            <a:r>
              <a:rPr lang="en-GB" sz="2200" b="1" dirty="0" smtClean="0">
                <a:latin typeface="Arial" charset="0"/>
              </a:rPr>
              <a:t> </a:t>
            </a:r>
            <a:r>
              <a:rPr lang="en-GB" sz="2200" dirty="0">
                <a:latin typeface="Arial" charset="0"/>
              </a:rPr>
              <a:t>session </a:t>
            </a:r>
            <a:r>
              <a:rPr lang="en-GB" sz="2200" u="sng" dirty="0">
                <a:latin typeface="Arial" charset="0"/>
              </a:rPr>
              <a:t>starts </a:t>
            </a:r>
            <a:r>
              <a:rPr lang="en-GB" sz="2200" u="sng" dirty="0" smtClean="0">
                <a:latin typeface="Arial" charset="0"/>
              </a:rPr>
              <a:t>promptly </a:t>
            </a:r>
            <a:r>
              <a:rPr lang="en-GB" sz="2200" u="sng" dirty="0">
                <a:latin typeface="Arial" charset="0"/>
              </a:rPr>
              <a:t>at </a:t>
            </a:r>
            <a:r>
              <a:rPr lang="en-GB" sz="2200" b="1" u="sng" dirty="0" smtClean="0">
                <a:latin typeface="Arial" charset="0"/>
              </a:rPr>
              <a:t>9:00 </a:t>
            </a:r>
            <a:r>
              <a:rPr lang="en-GB" sz="2200" b="1" u="sng" dirty="0">
                <a:latin typeface="Arial" charset="0"/>
              </a:rPr>
              <a:t>am</a:t>
            </a:r>
            <a:r>
              <a:rPr lang="en-GB" sz="2200" u="sng" dirty="0">
                <a:latin typeface="Arial" charset="0"/>
              </a:rPr>
              <a:t>.</a:t>
            </a:r>
            <a:r>
              <a:rPr lang="en-GB" sz="2200" dirty="0">
                <a:latin typeface="Arial" charset="0"/>
              </a:rPr>
              <a:t> </a:t>
            </a:r>
            <a:r>
              <a:rPr lang="en-GB" sz="2200" dirty="0" smtClean="0">
                <a:latin typeface="Arial" charset="0"/>
              </a:rPr>
              <a:t>Doors will be open from 8.50am.</a:t>
            </a:r>
          </a:p>
          <a:p>
            <a:pPr eaLnBrk="1" hangingPunct="1">
              <a:lnSpc>
                <a:spcPct val="80000"/>
              </a:lnSpc>
              <a:defRPr/>
            </a:pPr>
            <a:r>
              <a:rPr lang="en-GB" sz="2200" dirty="0" smtClean="0">
                <a:latin typeface="Arial" charset="0"/>
              </a:rPr>
              <a:t>Our </a:t>
            </a:r>
            <a:r>
              <a:rPr lang="en-GB" sz="2200" dirty="0">
                <a:latin typeface="Arial" charset="0"/>
              </a:rPr>
              <a:t>session </a:t>
            </a:r>
            <a:r>
              <a:rPr lang="en-GB" sz="2200" u="sng" dirty="0">
                <a:latin typeface="Arial" charset="0"/>
              </a:rPr>
              <a:t>finishes at </a:t>
            </a:r>
            <a:r>
              <a:rPr lang="en-GB" sz="2200" b="1" u="sng" dirty="0" smtClean="0">
                <a:latin typeface="Arial" charset="0"/>
              </a:rPr>
              <a:t>12:00pm.</a:t>
            </a:r>
            <a:r>
              <a:rPr lang="en-GB" sz="2200" b="1" dirty="0" smtClean="0">
                <a:latin typeface="Arial" charset="0"/>
              </a:rPr>
              <a:t> </a:t>
            </a:r>
            <a:r>
              <a:rPr lang="en-GB" sz="2200" dirty="0" smtClean="0">
                <a:latin typeface="Arial" charset="0"/>
              </a:rPr>
              <a:t>Doors will be open from 11.50am.</a:t>
            </a:r>
          </a:p>
          <a:p>
            <a:pPr eaLnBrk="1" hangingPunct="1">
              <a:lnSpc>
                <a:spcPct val="80000"/>
              </a:lnSpc>
              <a:defRPr/>
            </a:pPr>
            <a:r>
              <a:rPr lang="en-GB" sz="2200" dirty="0" smtClean="0">
                <a:latin typeface="Arial" charset="0"/>
              </a:rPr>
              <a:t>Children take part in Wake and Shake at the beginning of every session. We then have register time and an important  carpet session which might be counting, phonic songs, rhymes or a story. It’s important to get your child in on time then they don’t miss any learning.</a:t>
            </a:r>
          </a:p>
          <a:p>
            <a:pPr eaLnBrk="1" hangingPunct="1">
              <a:lnSpc>
                <a:spcPct val="80000"/>
              </a:lnSpc>
              <a:defRPr/>
            </a:pPr>
            <a:r>
              <a:rPr lang="en-GB" sz="2200" dirty="0" smtClean="0">
                <a:latin typeface="Arial" charset="0"/>
              </a:rPr>
              <a:t> </a:t>
            </a:r>
            <a:r>
              <a:rPr lang="en-GB" sz="2200" dirty="0">
                <a:latin typeface="Arial" charset="0"/>
              </a:rPr>
              <a:t>P</a:t>
            </a:r>
            <a:r>
              <a:rPr lang="en-GB" sz="2200" dirty="0" smtClean="0">
                <a:latin typeface="Arial" charset="0"/>
              </a:rPr>
              <a:t>lease collect your child on time at the end of a session.</a:t>
            </a:r>
            <a:endParaRPr lang="en-GB" sz="2200" dirty="0">
              <a:latin typeface="Arial" charset="0"/>
            </a:endParaRPr>
          </a:p>
          <a:p>
            <a:pPr marL="0" indent="0" eaLnBrk="1" hangingPunct="1">
              <a:lnSpc>
                <a:spcPct val="80000"/>
              </a:lnSpc>
              <a:buFont typeface="Wingdings 2" panose="05020102010507070707" pitchFamily="18" charset="2"/>
              <a:buNone/>
              <a:defRPr/>
            </a:pPr>
            <a:endParaRPr lang="en-GB" sz="2200" b="1" dirty="0">
              <a:latin typeface="Arial" charset="0"/>
            </a:endParaRPr>
          </a:p>
          <a:p>
            <a:pPr eaLnBrk="1" hangingPunct="1">
              <a:lnSpc>
                <a:spcPct val="80000"/>
              </a:lnSpc>
              <a:defRPr/>
            </a:pPr>
            <a:endParaRPr lang="en-GB" sz="2200" dirty="0">
              <a:latin typeface="Arial" charset="0"/>
            </a:endParaRPr>
          </a:p>
          <a:p>
            <a:pPr algn="ctr" eaLnBrk="1" hangingPunct="1">
              <a:lnSpc>
                <a:spcPct val="80000"/>
              </a:lnSpc>
              <a:buFont typeface="Wingdings 2" panose="05020102010507070707" pitchFamily="18" charset="2"/>
              <a:buNone/>
              <a:defRPr/>
            </a:pPr>
            <a:r>
              <a:rPr lang="en-GB" sz="2200" b="1" dirty="0">
                <a:latin typeface="Arial" charset="0"/>
              </a:rPr>
              <a:t>Thank you for your co-operation.</a:t>
            </a:r>
            <a:endParaRPr lang="en-US" sz="2200" b="1" dirty="0">
              <a:latin typeface="Arial" charset="0"/>
            </a:endParaRPr>
          </a:p>
        </p:txBody>
      </p:sp>
    </p:spTree>
  </p:cSld>
  <p:clrMapOvr>
    <a:masterClrMapping/>
  </p:clrMapOvr>
  <p:transition spd="med" advTm="40000"/>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1481</TotalTime>
  <Words>1134</Words>
  <Application>Microsoft Office PowerPoint</Application>
  <PresentationFormat>On-screen Show (4:3)</PresentationFormat>
  <Paragraphs>128</Paragraphs>
  <Slides>18</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Comic Sans MS</vt:lpstr>
      <vt:lpstr>Constantia</vt:lpstr>
      <vt:lpstr>Wingdings 2</vt:lpstr>
      <vt:lpstr>Flow</vt:lpstr>
      <vt:lpstr>PowerPoint Presentation</vt:lpstr>
      <vt:lpstr>Audley Infant School</vt:lpstr>
      <vt:lpstr>Welcome to Audley Nursery Class!</vt:lpstr>
      <vt:lpstr>Our nursery has 2 teachers. Mrs Eckersley works Monday to Wednesday and Mrs Taylor works on Thursday and Friday. We also have three TLA’s, Mrs Ireland, Miss Hussain and Mrs Mahmood.   We are committed to investing in your child’s education and want them to have the very best possible start.</vt:lpstr>
      <vt:lpstr>Partnership between home and school.</vt:lpstr>
      <vt:lpstr>Keeping in touch – Evidence Me</vt:lpstr>
      <vt:lpstr>The Early Years Foundation Stage</vt:lpstr>
      <vt:lpstr>PowerPoint Presentation</vt:lpstr>
      <vt:lpstr>PowerPoint Presentation</vt:lpstr>
      <vt:lpstr>       Continuous Provision Activities Continuous provision offers children the opportunity to learn through carefully planned play activities. Play is essential for children’s development, building confidence as they learn to explore. </vt:lpstr>
      <vt:lpstr>Group time</vt:lpstr>
      <vt:lpstr>Observation and planning</vt:lpstr>
      <vt:lpstr>Snack</vt:lpstr>
      <vt:lpstr>Outdoor play </vt:lpstr>
      <vt:lpstr>Essentials</vt:lpstr>
      <vt:lpstr>How can you support your child’s learning in their nursery year? </vt:lpstr>
      <vt:lpstr>PowerPoint Presentation</vt:lpstr>
      <vt:lpstr> Nursery session times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day at Seven Trees Children’s Centre</dc:title>
  <dc:creator>C Taylor</dc:creator>
  <cp:lastModifiedBy>J Eckersley</cp:lastModifiedBy>
  <cp:revision>139</cp:revision>
  <dcterms:created xsi:type="dcterms:W3CDTF">2009-07-26T11:23:36Z</dcterms:created>
  <dcterms:modified xsi:type="dcterms:W3CDTF">2021-07-12T12:16:36Z</dcterms:modified>
</cp:coreProperties>
</file>